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2CA1FA-D4CE-404D-9214-573B3A522B2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67718-8DA5-4322-A479-BDD3F743FA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4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2CA1FA-D4CE-404D-9214-573B3A522B2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67718-8DA5-4322-A479-BDD3F743FAF5}" type="slidenum">
              <a:rPr lang="en-US" smtClean="0"/>
              <a:t>‹#›</a:t>
            </a:fld>
            <a:endParaRPr lang="en-US"/>
          </a:p>
        </p:txBody>
      </p:sp>
    </p:spTree>
    <p:extLst>
      <p:ext uri="{BB962C8B-B14F-4D97-AF65-F5344CB8AC3E}">
        <p14:creationId xmlns:p14="http://schemas.microsoft.com/office/powerpoint/2010/main" val="84991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2CA1FA-D4CE-404D-9214-573B3A522B2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67718-8DA5-4322-A479-BDD3F743FAF5}" type="slidenum">
              <a:rPr lang="en-US" smtClean="0"/>
              <a:t>‹#›</a:t>
            </a:fld>
            <a:endParaRPr lang="en-US"/>
          </a:p>
        </p:txBody>
      </p:sp>
    </p:spTree>
    <p:extLst>
      <p:ext uri="{BB962C8B-B14F-4D97-AF65-F5344CB8AC3E}">
        <p14:creationId xmlns:p14="http://schemas.microsoft.com/office/powerpoint/2010/main" val="114091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2CA1FA-D4CE-404D-9214-573B3A522B2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67718-8DA5-4322-A479-BDD3F743FAF5}" type="slidenum">
              <a:rPr lang="en-US" smtClean="0"/>
              <a:t>‹#›</a:t>
            </a:fld>
            <a:endParaRPr lang="en-US"/>
          </a:p>
        </p:txBody>
      </p:sp>
    </p:spTree>
    <p:extLst>
      <p:ext uri="{BB962C8B-B14F-4D97-AF65-F5344CB8AC3E}">
        <p14:creationId xmlns:p14="http://schemas.microsoft.com/office/powerpoint/2010/main" val="121448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2CA1FA-D4CE-404D-9214-573B3A522B2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67718-8DA5-4322-A479-BDD3F743FA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61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2CA1FA-D4CE-404D-9214-573B3A522B23}"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67718-8DA5-4322-A479-BDD3F743FAF5}" type="slidenum">
              <a:rPr lang="en-US" smtClean="0"/>
              <a:t>‹#›</a:t>
            </a:fld>
            <a:endParaRPr lang="en-US"/>
          </a:p>
        </p:txBody>
      </p:sp>
    </p:spTree>
    <p:extLst>
      <p:ext uri="{BB962C8B-B14F-4D97-AF65-F5344CB8AC3E}">
        <p14:creationId xmlns:p14="http://schemas.microsoft.com/office/powerpoint/2010/main" val="277834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2CA1FA-D4CE-404D-9214-573B3A522B23}"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067718-8DA5-4322-A479-BDD3F743FAF5}" type="slidenum">
              <a:rPr lang="en-US" smtClean="0"/>
              <a:t>‹#›</a:t>
            </a:fld>
            <a:endParaRPr lang="en-US"/>
          </a:p>
        </p:txBody>
      </p:sp>
    </p:spTree>
    <p:extLst>
      <p:ext uri="{BB962C8B-B14F-4D97-AF65-F5344CB8AC3E}">
        <p14:creationId xmlns:p14="http://schemas.microsoft.com/office/powerpoint/2010/main" val="199392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2CA1FA-D4CE-404D-9214-573B3A522B23}"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067718-8DA5-4322-A479-BDD3F743FAF5}" type="slidenum">
              <a:rPr lang="en-US" smtClean="0"/>
              <a:t>‹#›</a:t>
            </a:fld>
            <a:endParaRPr lang="en-US"/>
          </a:p>
        </p:txBody>
      </p:sp>
    </p:spTree>
    <p:extLst>
      <p:ext uri="{BB962C8B-B14F-4D97-AF65-F5344CB8AC3E}">
        <p14:creationId xmlns:p14="http://schemas.microsoft.com/office/powerpoint/2010/main" val="224092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2CA1FA-D4CE-404D-9214-573B3A522B23}" type="datetimeFigureOut">
              <a:rPr lang="en-US" smtClean="0"/>
              <a:t>6/27/2021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F067718-8DA5-4322-A479-BDD3F743FAF5}" type="slidenum">
              <a:rPr lang="en-US" smtClean="0"/>
              <a:t>‹#›</a:t>
            </a:fld>
            <a:endParaRPr lang="en-US"/>
          </a:p>
        </p:txBody>
      </p:sp>
    </p:spTree>
    <p:extLst>
      <p:ext uri="{BB962C8B-B14F-4D97-AF65-F5344CB8AC3E}">
        <p14:creationId xmlns:p14="http://schemas.microsoft.com/office/powerpoint/2010/main" val="282193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2CA1FA-D4CE-404D-9214-573B3A522B23}" type="datetimeFigureOut">
              <a:rPr lang="en-US" smtClean="0"/>
              <a:t>6/27/2021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067718-8DA5-4322-A479-BDD3F743FAF5}" type="slidenum">
              <a:rPr lang="en-US" smtClean="0"/>
              <a:t>‹#›</a:t>
            </a:fld>
            <a:endParaRPr lang="en-US"/>
          </a:p>
        </p:txBody>
      </p:sp>
    </p:spTree>
    <p:extLst>
      <p:ext uri="{BB962C8B-B14F-4D97-AF65-F5344CB8AC3E}">
        <p14:creationId xmlns:p14="http://schemas.microsoft.com/office/powerpoint/2010/main" val="139443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2CA1FA-D4CE-404D-9214-573B3A522B23}"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67718-8DA5-4322-A479-BDD3F743FAF5}" type="slidenum">
              <a:rPr lang="en-US" smtClean="0"/>
              <a:t>‹#›</a:t>
            </a:fld>
            <a:endParaRPr lang="en-US"/>
          </a:p>
        </p:txBody>
      </p:sp>
    </p:spTree>
    <p:extLst>
      <p:ext uri="{BB962C8B-B14F-4D97-AF65-F5344CB8AC3E}">
        <p14:creationId xmlns:p14="http://schemas.microsoft.com/office/powerpoint/2010/main" val="71660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32CA1FA-D4CE-404D-9214-573B3A522B23}" type="datetimeFigureOut">
              <a:rPr lang="en-US" smtClean="0"/>
              <a:t>6/27/2021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F067718-8DA5-4322-A479-BDD3F743FAF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8645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PRESENTAION ON HEAP SHOT</a:t>
            </a:r>
            <a:endParaRPr lang="en-US" dirty="0"/>
          </a:p>
        </p:txBody>
      </p:sp>
      <p:sp>
        <p:nvSpPr>
          <p:cNvPr id="3" name="Subtitle 2"/>
          <p:cNvSpPr>
            <a:spLocks noGrp="1"/>
          </p:cNvSpPr>
          <p:nvPr>
            <p:ph type="subTitle" idx="1"/>
          </p:nvPr>
        </p:nvSpPr>
        <p:spPr/>
        <p:txBody>
          <a:bodyPr/>
          <a:lstStyle/>
          <a:p>
            <a:r>
              <a:rPr lang="en-US" dirty="0" smtClean="0"/>
              <a:t>BY: SAUGAT BHATTA</a:t>
            </a:r>
          </a:p>
          <a:p>
            <a:r>
              <a:rPr lang="en-US" dirty="0" smtClean="0"/>
              <a:t>SAROJ YADAV</a:t>
            </a:r>
          </a:p>
          <a:p>
            <a:endParaRPr lang="en-US" dirty="0"/>
          </a:p>
        </p:txBody>
      </p:sp>
    </p:spTree>
    <p:extLst>
      <p:ext uri="{BB962C8B-B14F-4D97-AF65-F5344CB8AC3E}">
        <p14:creationId xmlns:p14="http://schemas.microsoft.com/office/powerpoint/2010/main" val="372018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226BB-E4B9-3247-B385-3646472F002D}"/>
              </a:ext>
            </a:extLst>
          </p:cNvPr>
          <p:cNvSpPr txBox="1">
            <a:spLocks/>
          </p:cNvSpPr>
          <p:nvPr/>
        </p:nvSpPr>
        <p:spPr>
          <a:xfrm>
            <a:off x="2231136" y="964692"/>
            <a:ext cx="7729728" cy="118872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x-none" smtClean="0"/>
              <a:t>Properties</a:t>
            </a:r>
            <a:endParaRPr lang="x-none" dirty="0"/>
          </a:p>
        </p:txBody>
      </p:sp>
      <p:sp>
        <p:nvSpPr>
          <p:cNvPr id="3" name="Content Placeholder 2">
            <a:extLst>
              <a:ext uri="{FF2B5EF4-FFF2-40B4-BE49-F238E27FC236}">
                <a16:creationId xmlns:a16="http://schemas.microsoft.com/office/drawing/2014/main" xmlns="" id="{F393832C-2CEC-FC4A-8956-CEFC0DCFAB18}"/>
              </a:ext>
            </a:extLst>
          </p:cNvPr>
          <p:cNvSpPr txBox="1">
            <a:spLocks/>
          </p:cNvSpPr>
          <p:nvPr/>
        </p:nvSpPr>
        <p:spPr>
          <a:xfrm>
            <a:off x="2231136" y="2638044"/>
            <a:ext cx="7729728" cy="310198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Systems concerned with security and embedded systems such as Linux Kernel use Heap Sort because of the O(n log n) upper bound on Heapsort's running time and constant O(1) upper bound on its auxiliary storage.</a:t>
            </a:r>
          </a:p>
          <a:p>
            <a:r>
              <a:rPr lang="en-US" smtClean="0"/>
              <a:t>Its underlying data structure, heap, can be efficiently used if we want to extract the smallest (or largest) from the list of items without the overhead of keeping the remaining items in the sorted order. For e.g Priority Queues.</a:t>
            </a:r>
            <a:endParaRPr lang="x-none" dirty="0"/>
          </a:p>
        </p:txBody>
      </p:sp>
    </p:spTree>
    <p:extLst>
      <p:ext uri="{BB962C8B-B14F-4D97-AF65-F5344CB8AC3E}">
        <p14:creationId xmlns:p14="http://schemas.microsoft.com/office/powerpoint/2010/main" val="3813538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0733" y="1447800"/>
            <a:ext cx="6163734" cy="291253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800" dirty="0" smtClean="0">
                <a:latin typeface="Times New Roman" panose="02020603050405020304" pitchFamily="18" charset="0"/>
                <a:cs typeface="Times New Roman" panose="02020603050405020304" pitchFamily="18" charset="0"/>
              </a:rPr>
              <a:t>Any Question?</a:t>
            </a: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Thank You!!!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298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It was invented by the J.W.J Williams in 1964.</a:t>
            </a:r>
          </a:p>
          <a:p>
            <a:r>
              <a:rPr lang="en-US" dirty="0" smtClean="0"/>
              <a:t>It is a comparison based sorting technique based on Binary Heap data structure.</a:t>
            </a:r>
          </a:p>
          <a:p>
            <a:r>
              <a:rPr lang="en-US" dirty="0" smtClean="0"/>
              <a:t>Heap Sort is a popular and effective sorting algorithm in computer programming</a:t>
            </a:r>
          </a:p>
          <a:p>
            <a:r>
              <a:rPr lang="en-US" dirty="0" smtClean="0"/>
              <a:t>It is similar to selection sort where we first find the minimum element and place the minimum element at the beginning.</a:t>
            </a:r>
            <a:endParaRPr lang="en-US" dirty="0"/>
          </a:p>
        </p:txBody>
      </p:sp>
    </p:spTree>
    <p:extLst>
      <p:ext uri="{BB962C8B-B14F-4D97-AF65-F5344CB8AC3E}">
        <p14:creationId xmlns:p14="http://schemas.microsoft.com/office/powerpoint/2010/main" val="2417710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60067" y="2506133"/>
            <a:ext cx="4800600" cy="27008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Heap Data Structure</a:t>
            </a:r>
            <a:endParaRPr lang="en-US" dirty="0"/>
          </a:p>
        </p:txBody>
      </p:sp>
      <p:sp>
        <p:nvSpPr>
          <p:cNvPr id="3" name="Content Placeholder 2"/>
          <p:cNvSpPr>
            <a:spLocks noGrp="1"/>
          </p:cNvSpPr>
          <p:nvPr>
            <p:ph sz="half" idx="1"/>
          </p:nvPr>
        </p:nvSpPr>
        <p:spPr/>
        <p:txBody>
          <a:bodyPr/>
          <a:lstStyle/>
          <a:p>
            <a:r>
              <a:rPr lang="en-US" dirty="0" smtClean="0"/>
              <a:t>Heap is a special tree-based data structure. A binary tree us said to follow a heap data structure if</a:t>
            </a:r>
          </a:p>
          <a:p>
            <a:r>
              <a:rPr lang="en-US" dirty="0" smtClean="0"/>
              <a:t>It is a complete binary tree</a:t>
            </a:r>
          </a:p>
          <a:p>
            <a:r>
              <a:rPr lang="en-US" dirty="0"/>
              <a:t>All nodes in the tree follow the property that they are greater than their </a:t>
            </a:r>
            <a:r>
              <a:rPr lang="en-US" dirty="0" err="1" smtClean="0"/>
              <a:t>children.i.e</a:t>
            </a:r>
            <a:r>
              <a:rPr lang="en-US" dirty="0" smtClean="0"/>
              <a:t> </a:t>
            </a:r>
            <a:r>
              <a:rPr lang="en-US" dirty="0"/>
              <a:t>the largest element is at the root and both its children and smaller than the root and so on. Such a heap is called a max-heap. If instead, all nodes are smaller than their children, it is called a min-heap</a:t>
            </a:r>
          </a:p>
          <a:p>
            <a:endParaRPr lang="en-US" dirty="0"/>
          </a:p>
        </p:txBody>
      </p:sp>
      <p:sp>
        <p:nvSpPr>
          <p:cNvPr id="4" name="Content Placeholder 3"/>
          <p:cNvSpPr>
            <a:spLocks noGrp="1"/>
          </p:cNvSpPr>
          <p:nvPr>
            <p:ph sz="half" idx="2"/>
          </p:nvPr>
        </p:nvSpPr>
        <p:spPr/>
        <p:txBody>
          <a:bodyPr/>
          <a:lstStyle/>
          <a:p>
            <a:r>
              <a:rPr lang="en-US" dirty="0" smtClean="0"/>
              <a:t>.</a:t>
            </a:r>
            <a:endParaRPr lang="en-US" dirty="0"/>
          </a:p>
        </p:txBody>
      </p:sp>
      <p:pic>
        <p:nvPicPr>
          <p:cNvPr id="5" name="Picture 2" descr="max heap min heap comparison">
            <a:extLst>
              <a:ext uri="{FF2B5EF4-FFF2-40B4-BE49-F238E27FC236}">
                <a16:creationId xmlns:a16="http://schemas.microsoft.com/office/drawing/2014/main" xmlns="" id="{68B7B14C-7AE7-A646-A895-36D6203D76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7522" y="2504523"/>
            <a:ext cx="4782312" cy="2705781"/>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289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55800" y="558800"/>
            <a:ext cx="7772400" cy="11430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solidFill>
                  <a:srgbClr val="FF0000"/>
                </a:solidFill>
              </a:rPr>
              <a:t>1 Removal = 1 Addition</a:t>
            </a:r>
            <a:endParaRPr lang="en-US">
              <a:solidFill>
                <a:srgbClr val="FF0000"/>
              </a:solidFill>
            </a:endParaRPr>
          </a:p>
        </p:txBody>
      </p:sp>
      <p:sp>
        <p:nvSpPr>
          <p:cNvPr id="3" name="Rectangle 3"/>
          <p:cNvSpPr txBox="1">
            <a:spLocks noChangeArrowheads="1"/>
          </p:cNvSpPr>
          <p:nvPr/>
        </p:nvSpPr>
        <p:spPr>
          <a:xfrm>
            <a:off x="1955800" y="1625600"/>
            <a:ext cx="7545388" cy="27432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smtClean="0"/>
              <a:t>Every time we do a DeleteMax, the heap gets smaller by one node, and we have one more node to store</a:t>
            </a:r>
          </a:p>
          <a:p>
            <a:pPr lvl="1"/>
            <a:r>
              <a:rPr lang="en-US" sz="2400" smtClean="0"/>
              <a:t>Store the data at the end of the heap array</a:t>
            </a:r>
          </a:p>
          <a:p>
            <a:pPr lvl="1"/>
            <a:r>
              <a:rPr lang="en-US" sz="2400" smtClean="0"/>
              <a:t>Not "in the heap" but it is in the heap array</a:t>
            </a:r>
            <a:endParaRPr lang="en-US" sz="2400"/>
          </a:p>
        </p:txBody>
      </p:sp>
      <p:sp>
        <p:nvSpPr>
          <p:cNvPr id="4" name="Text Box 4"/>
          <p:cNvSpPr txBox="1">
            <a:spLocks noChangeArrowheads="1"/>
          </p:cNvSpPr>
          <p:nvPr/>
        </p:nvSpPr>
        <p:spPr bwMode="auto">
          <a:xfrm>
            <a:off x="4622800" y="5586413"/>
            <a:ext cx="92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solidFill>
                  <a:srgbClr val="0000FF"/>
                </a:solidFill>
                <a:latin typeface="Arial" panose="020B0604020202020204" pitchFamily="34" charset="0"/>
              </a:rPr>
              <a:t>N = 4</a:t>
            </a:r>
          </a:p>
        </p:txBody>
      </p:sp>
      <p:sp>
        <p:nvSpPr>
          <p:cNvPr id="5" name="Text Box 5"/>
          <p:cNvSpPr txBox="1">
            <a:spLocks noChangeArrowheads="1"/>
          </p:cNvSpPr>
          <p:nvPr/>
        </p:nvSpPr>
        <p:spPr bwMode="auto">
          <a:xfrm>
            <a:off x="2168525" y="4718050"/>
            <a:ext cx="6254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600"/>
              <a:t>value</a:t>
            </a:r>
          </a:p>
        </p:txBody>
      </p:sp>
      <p:sp>
        <p:nvSpPr>
          <p:cNvPr id="6" name="Text Box 6"/>
          <p:cNvSpPr txBox="1">
            <a:spLocks noChangeArrowheads="1"/>
          </p:cNvSpPr>
          <p:nvPr/>
        </p:nvSpPr>
        <p:spPr bwMode="auto">
          <a:xfrm>
            <a:off x="2157413" y="5130800"/>
            <a:ext cx="6365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600"/>
              <a:t>index</a:t>
            </a:r>
          </a:p>
        </p:txBody>
      </p:sp>
      <p:sp>
        <p:nvSpPr>
          <p:cNvPr id="7" name="Text Box 7"/>
          <p:cNvSpPr txBox="1">
            <a:spLocks noChangeArrowheads="1"/>
          </p:cNvSpPr>
          <p:nvPr/>
        </p:nvSpPr>
        <p:spPr bwMode="auto">
          <a:xfrm>
            <a:off x="2946400" y="46736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6</a:t>
            </a:r>
          </a:p>
        </p:txBody>
      </p:sp>
      <p:sp>
        <p:nvSpPr>
          <p:cNvPr id="8" name="Text Box 8"/>
          <p:cNvSpPr txBox="1">
            <a:spLocks noChangeArrowheads="1"/>
          </p:cNvSpPr>
          <p:nvPr/>
        </p:nvSpPr>
        <p:spPr bwMode="auto">
          <a:xfrm>
            <a:off x="3556000" y="46736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5</a:t>
            </a:r>
          </a:p>
        </p:txBody>
      </p:sp>
      <p:sp>
        <p:nvSpPr>
          <p:cNvPr id="9" name="Text Box 9"/>
          <p:cNvSpPr txBox="1">
            <a:spLocks noChangeArrowheads="1"/>
          </p:cNvSpPr>
          <p:nvPr/>
        </p:nvSpPr>
        <p:spPr bwMode="auto">
          <a:xfrm>
            <a:off x="4165600" y="46736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4</a:t>
            </a:r>
          </a:p>
        </p:txBody>
      </p:sp>
      <p:sp>
        <p:nvSpPr>
          <p:cNvPr id="10" name="Text Box 10"/>
          <p:cNvSpPr txBox="1">
            <a:spLocks noChangeArrowheads="1"/>
          </p:cNvSpPr>
          <p:nvPr/>
        </p:nvSpPr>
        <p:spPr bwMode="auto">
          <a:xfrm>
            <a:off x="4775200" y="46736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2</a:t>
            </a:r>
          </a:p>
        </p:txBody>
      </p:sp>
      <p:sp>
        <p:nvSpPr>
          <p:cNvPr id="11" name="Text Box 11"/>
          <p:cNvSpPr txBox="1">
            <a:spLocks noChangeArrowheads="1"/>
          </p:cNvSpPr>
          <p:nvPr/>
        </p:nvSpPr>
        <p:spPr bwMode="auto">
          <a:xfrm>
            <a:off x="5384800" y="4673600"/>
            <a:ext cx="609600" cy="457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7</a:t>
            </a:r>
          </a:p>
        </p:txBody>
      </p:sp>
      <p:sp>
        <p:nvSpPr>
          <p:cNvPr id="12" name="Text Box 12"/>
          <p:cNvSpPr txBox="1">
            <a:spLocks noChangeArrowheads="1"/>
          </p:cNvSpPr>
          <p:nvPr/>
        </p:nvSpPr>
        <p:spPr bwMode="auto">
          <a:xfrm>
            <a:off x="5994400" y="46736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 </a:t>
            </a:r>
          </a:p>
        </p:txBody>
      </p:sp>
      <p:sp>
        <p:nvSpPr>
          <p:cNvPr id="13" name="Text Box 13"/>
          <p:cNvSpPr txBox="1">
            <a:spLocks noChangeArrowheads="1"/>
          </p:cNvSpPr>
          <p:nvPr/>
        </p:nvSpPr>
        <p:spPr bwMode="auto">
          <a:xfrm>
            <a:off x="6604000" y="46736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p>
        </p:txBody>
      </p:sp>
      <p:sp>
        <p:nvSpPr>
          <p:cNvPr id="14" name="Text Box 14"/>
          <p:cNvSpPr txBox="1">
            <a:spLocks noChangeArrowheads="1"/>
          </p:cNvSpPr>
          <p:nvPr/>
        </p:nvSpPr>
        <p:spPr bwMode="auto">
          <a:xfrm>
            <a:off x="7213600" y="46736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p>
        </p:txBody>
      </p:sp>
      <p:sp>
        <p:nvSpPr>
          <p:cNvPr id="15" name="Text Box 15"/>
          <p:cNvSpPr txBox="1">
            <a:spLocks noChangeArrowheads="1"/>
          </p:cNvSpPr>
          <p:nvPr/>
        </p:nvSpPr>
        <p:spPr bwMode="auto">
          <a:xfrm>
            <a:off x="2946400" y="51308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1800" b="1">
              <a:latin typeface="Courier New" panose="02070309020205020404" pitchFamily="49" charset="0"/>
            </a:endParaRPr>
          </a:p>
        </p:txBody>
      </p:sp>
      <p:sp>
        <p:nvSpPr>
          <p:cNvPr id="16" name="Text Box 16"/>
          <p:cNvSpPr txBox="1">
            <a:spLocks noChangeArrowheads="1"/>
          </p:cNvSpPr>
          <p:nvPr/>
        </p:nvSpPr>
        <p:spPr bwMode="auto">
          <a:xfrm>
            <a:off x="2946400" y="51308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1</a:t>
            </a:r>
          </a:p>
        </p:txBody>
      </p:sp>
      <p:sp>
        <p:nvSpPr>
          <p:cNvPr id="17" name="Text Box 17"/>
          <p:cNvSpPr txBox="1">
            <a:spLocks noChangeArrowheads="1"/>
          </p:cNvSpPr>
          <p:nvPr/>
        </p:nvSpPr>
        <p:spPr bwMode="auto">
          <a:xfrm>
            <a:off x="3556000" y="51308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2</a:t>
            </a:r>
          </a:p>
        </p:txBody>
      </p:sp>
      <p:sp>
        <p:nvSpPr>
          <p:cNvPr id="18" name="Text Box 18"/>
          <p:cNvSpPr txBox="1">
            <a:spLocks noChangeArrowheads="1"/>
          </p:cNvSpPr>
          <p:nvPr/>
        </p:nvSpPr>
        <p:spPr bwMode="auto">
          <a:xfrm>
            <a:off x="4165600" y="51308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3</a:t>
            </a:r>
          </a:p>
        </p:txBody>
      </p:sp>
      <p:sp>
        <p:nvSpPr>
          <p:cNvPr id="19" name="Text Box 19"/>
          <p:cNvSpPr txBox="1">
            <a:spLocks noChangeArrowheads="1"/>
          </p:cNvSpPr>
          <p:nvPr/>
        </p:nvSpPr>
        <p:spPr bwMode="auto">
          <a:xfrm>
            <a:off x="4775200" y="51308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4</a:t>
            </a:r>
          </a:p>
        </p:txBody>
      </p:sp>
      <p:sp>
        <p:nvSpPr>
          <p:cNvPr id="20" name="Text Box 20"/>
          <p:cNvSpPr txBox="1">
            <a:spLocks noChangeArrowheads="1"/>
          </p:cNvSpPr>
          <p:nvPr/>
        </p:nvSpPr>
        <p:spPr bwMode="auto">
          <a:xfrm>
            <a:off x="5384800" y="51308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5</a:t>
            </a:r>
          </a:p>
        </p:txBody>
      </p:sp>
      <p:sp>
        <p:nvSpPr>
          <p:cNvPr id="21" name="Text Box 21"/>
          <p:cNvSpPr txBox="1">
            <a:spLocks noChangeArrowheads="1"/>
          </p:cNvSpPr>
          <p:nvPr/>
        </p:nvSpPr>
        <p:spPr bwMode="auto">
          <a:xfrm>
            <a:off x="5994400" y="51308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6</a:t>
            </a:r>
          </a:p>
        </p:txBody>
      </p:sp>
      <p:sp>
        <p:nvSpPr>
          <p:cNvPr id="22" name="Text Box 22"/>
          <p:cNvSpPr txBox="1">
            <a:spLocks noChangeArrowheads="1"/>
          </p:cNvSpPr>
          <p:nvPr/>
        </p:nvSpPr>
        <p:spPr bwMode="auto">
          <a:xfrm>
            <a:off x="6604000" y="51308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1800" b="1">
                <a:latin typeface="Courier New" panose="02070309020205020404" pitchFamily="49" charset="0"/>
              </a:rPr>
              <a:t> 7    8</a:t>
            </a:r>
          </a:p>
        </p:txBody>
      </p:sp>
      <p:sp>
        <p:nvSpPr>
          <p:cNvPr id="23" name="Oval 23"/>
          <p:cNvSpPr>
            <a:spLocks noChangeArrowheads="1"/>
          </p:cNvSpPr>
          <p:nvPr/>
        </p:nvSpPr>
        <p:spPr bwMode="auto">
          <a:xfrm>
            <a:off x="9155113" y="4292600"/>
            <a:ext cx="344487" cy="3444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6</a:t>
            </a:r>
          </a:p>
        </p:txBody>
      </p:sp>
      <p:sp>
        <p:nvSpPr>
          <p:cNvPr id="24" name="Oval 24"/>
          <p:cNvSpPr>
            <a:spLocks noChangeArrowheads="1"/>
          </p:cNvSpPr>
          <p:nvPr/>
        </p:nvSpPr>
        <p:spPr bwMode="auto">
          <a:xfrm>
            <a:off x="9612313" y="4826000"/>
            <a:ext cx="344487" cy="3444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4</a:t>
            </a:r>
          </a:p>
        </p:txBody>
      </p:sp>
      <p:sp>
        <p:nvSpPr>
          <p:cNvPr id="25" name="Oval 25"/>
          <p:cNvSpPr>
            <a:spLocks noChangeArrowheads="1"/>
          </p:cNvSpPr>
          <p:nvPr/>
        </p:nvSpPr>
        <p:spPr bwMode="auto">
          <a:xfrm>
            <a:off x="8697913" y="4826000"/>
            <a:ext cx="344487" cy="3444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5</a:t>
            </a:r>
          </a:p>
        </p:txBody>
      </p:sp>
      <p:cxnSp>
        <p:nvCxnSpPr>
          <p:cNvPr id="26" name="AutoShape 26"/>
          <p:cNvCxnSpPr>
            <a:cxnSpLocks noChangeShapeType="1"/>
            <a:stCxn id="23" idx="3"/>
            <a:endCxn id="25" idx="0"/>
          </p:cNvCxnSpPr>
          <p:nvPr/>
        </p:nvCxnSpPr>
        <p:spPr bwMode="auto">
          <a:xfrm flipH="1">
            <a:off x="8870950" y="4586288"/>
            <a:ext cx="334963" cy="2397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7"/>
          <p:cNvCxnSpPr>
            <a:cxnSpLocks noChangeShapeType="1"/>
            <a:stCxn id="23" idx="5"/>
            <a:endCxn id="24" idx="0"/>
          </p:cNvCxnSpPr>
          <p:nvPr/>
        </p:nvCxnSpPr>
        <p:spPr bwMode="auto">
          <a:xfrm>
            <a:off x="9448800" y="4586288"/>
            <a:ext cx="336550" cy="2397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8"/>
          <p:cNvSpPr>
            <a:spLocks noChangeArrowheads="1"/>
          </p:cNvSpPr>
          <p:nvPr/>
        </p:nvSpPr>
        <p:spPr bwMode="auto">
          <a:xfrm>
            <a:off x="9118600" y="5395913"/>
            <a:ext cx="344488" cy="34448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7</a:t>
            </a:r>
          </a:p>
        </p:txBody>
      </p:sp>
      <p:sp>
        <p:nvSpPr>
          <p:cNvPr id="29" name="Oval 29"/>
          <p:cNvSpPr>
            <a:spLocks noChangeArrowheads="1"/>
          </p:cNvSpPr>
          <p:nvPr/>
        </p:nvSpPr>
        <p:spPr bwMode="auto">
          <a:xfrm>
            <a:off x="8204200" y="5395913"/>
            <a:ext cx="344488" cy="34448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2</a:t>
            </a:r>
          </a:p>
        </p:txBody>
      </p:sp>
      <p:cxnSp>
        <p:nvCxnSpPr>
          <p:cNvPr id="30" name="AutoShape 30"/>
          <p:cNvCxnSpPr>
            <a:cxnSpLocks noChangeShapeType="1"/>
            <a:stCxn id="25" idx="3"/>
            <a:endCxn id="29" idx="0"/>
          </p:cNvCxnSpPr>
          <p:nvPr/>
        </p:nvCxnSpPr>
        <p:spPr bwMode="auto">
          <a:xfrm flipH="1">
            <a:off x="8377238" y="5119688"/>
            <a:ext cx="371475" cy="276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77051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77533" y="736600"/>
            <a:ext cx="7772400" cy="11430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solidFill>
                  <a:srgbClr val="FF0000"/>
                </a:solidFill>
              </a:rPr>
              <a:t>Repeated DeleteMax</a:t>
            </a:r>
            <a:endParaRPr lang="en-US">
              <a:solidFill>
                <a:srgbClr val="FF0000"/>
              </a:solidFill>
            </a:endParaRPr>
          </a:p>
        </p:txBody>
      </p:sp>
      <p:sp>
        <p:nvSpPr>
          <p:cNvPr id="3" name="Text Box 3"/>
          <p:cNvSpPr txBox="1">
            <a:spLocks noChangeArrowheads="1"/>
          </p:cNvSpPr>
          <p:nvPr/>
        </p:nvSpPr>
        <p:spPr bwMode="auto">
          <a:xfrm>
            <a:off x="4411133" y="3403600"/>
            <a:ext cx="92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solidFill>
                  <a:srgbClr val="0000FF"/>
                </a:solidFill>
                <a:latin typeface="Arial" panose="020B0604020202020204" pitchFamily="34" charset="0"/>
              </a:rPr>
              <a:t>N = 3</a:t>
            </a:r>
          </a:p>
        </p:txBody>
      </p:sp>
      <p:sp>
        <p:nvSpPr>
          <p:cNvPr id="4" name="Text Box 4"/>
          <p:cNvSpPr txBox="1">
            <a:spLocks noChangeArrowheads="1"/>
          </p:cNvSpPr>
          <p:nvPr/>
        </p:nvSpPr>
        <p:spPr bwMode="auto">
          <a:xfrm>
            <a:off x="2658533" y="24130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5</a:t>
            </a:r>
          </a:p>
        </p:txBody>
      </p:sp>
      <p:sp>
        <p:nvSpPr>
          <p:cNvPr id="5" name="Text Box 5"/>
          <p:cNvSpPr txBox="1">
            <a:spLocks noChangeArrowheads="1"/>
          </p:cNvSpPr>
          <p:nvPr/>
        </p:nvSpPr>
        <p:spPr bwMode="auto">
          <a:xfrm>
            <a:off x="3268133" y="24130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2</a:t>
            </a:r>
          </a:p>
        </p:txBody>
      </p:sp>
      <p:sp>
        <p:nvSpPr>
          <p:cNvPr id="6" name="Text Box 6"/>
          <p:cNvSpPr txBox="1">
            <a:spLocks noChangeArrowheads="1"/>
          </p:cNvSpPr>
          <p:nvPr/>
        </p:nvSpPr>
        <p:spPr bwMode="auto">
          <a:xfrm>
            <a:off x="3877733" y="24130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4</a:t>
            </a:r>
          </a:p>
        </p:txBody>
      </p:sp>
      <p:sp>
        <p:nvSpPr>
          <p:cNvPr id="7" name="Text Box 7"/>
          <p:cNvSpPr txBox="1">
            <a:spLocks noChangeArrowheads="1"/>
          </p:cNvSpPr>
          <p:nvPr/>
        </p:nvSpPr>
        <p:spPr bwMode="auto">
          <a:xfrm>
            <a:off x="4487333" y="2413000"/>
            <a:ext cx="609600" cy="457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6</a:t>
            </a:r>
          </a:p>
        </p:txBody>
      </p:sp>
      <p:sp>
        <p:nvSpPr>
          <p:cNvPr id="8" name="Text Box 8"/>
          <p:cNvSpPr txBox="1">
            <a:spLocks noChangeArrowheads="1"/>
          </p:cNvSpPr>
          <p:nvPr/>
        </p:nvSpPr>
        <p:spPr bwMode="auto">
          <a:xfrm>
            <a:off x="5096933" y="2413000"/>
            <a:ext cx="609600" cy="457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7</a:t>
            </a:r>
          </a:p>
        </p:txBody>
      </p:sp>
      <p:sp>
        <p:nvSpPr>
          <p:cNvPr id="9" name="Text Box 9"/>
          <p:cNvSpPr txBox="1">
            <a:spLocks noChangeArrowheads="1"/>
          </p:cNvSpPr>
          <p:nvPr/>
        </p:nvSpPr>
        <p:spPr bwMode="auto">
          <a:xfrm>
            <a:off x="5706533" y="24130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 </a:t>
            </a:r>
          </a:p>
        </p:txBody>
      </p:sp>
      <p:sp>
        <p:nvSpPr>
          <p:cNvPr id="10" name="Text Box 10"/>
          <p:cNvSpPr txBox="1">
            <a:spLocks noChangeArrowheads="1"/>
          </p:cNvSpPr>
          <p:nvPr/>
        </p:nvSpPr>
        <p:spPr bwMode="auto">
          <a:xfrm>
            <a:off x="6316133" y="24130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p>
        </p:txBody>
      </p:sp>
      <p:sp>
        <p:nvSpPr>
          <p:cNvPr id="11" name="Text Box 11"/>
          <p:cNvSpPr txBox="1">
            <a:spLocks noChangeArrowheads="1"/>
          </p:cNvSpPr>
          <p:nvPr/>
        </p:nvSpPr>
        <p:spPr bwMode="auto">
          <a:xfrm>
            <a:off x="6925733" y="24130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p>
        </p:txBody>
      </p:sp>
      <p:sp>
        <p:nvSpPr>
          <p:cNvPr id="12" name="Text Box 12"/>
          <p:cNvSpPr txBox="1">
            <a:spLocks noChangeArrowheads="1"/>
          </p:cNvSpPr>
          <p:nvPr/>
        </p:nvSpPr>
        <p:spPr bwMode="auto">
          <a:xfrm>
            <a:off x="2658533" y="2870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1800" b="1">
              <a:latin typeface="Courier New" panose="02070309020205020404" pitchFamily="49" charset="0"/>
            </a:endParaRPr>
          </a:p>
        </p:txBody>
      </p:sp>
      <p:sp>
        <p:nvSpPr>
          <p:cNvPr id="13" name="Text Box 13"/>
          <p:cNvSpPr txBox="1">
            <a:spLocks noChangeArrowheads="1"/>
          </p:cNvSpPr>
          <p:nvPr/>
        </p:nvSpPr>
        <p:spPr bwMode="auto">
          <a:xfrm>
            <a:off x="2658533" y="2870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1</a:t>
            </a:r>
          </a:p>
        </p:txBody>
      </p:sp>
      <p:sp>
        <p:nvSpPr>
          <p:cNvPr id="14" name="Text Box 14"/>
          <p:cNvSpPr txBox="1">
            <a:spLocks noChangeArrowheads="1"/>
          </p:cNvSpPr>
          <p:nvPr/>
        </p:nvSpPr>
        <p:spPr bwMode="auto">
          <a:xfrm>
            <a:off x="3268133" y="2870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2</a:t>
            </a:r>
          </a:p>
        </p:txBody>
      </p:sp>
      <p:sp>
        <p:nvSpPr>
          <p:cNvPr id="15" name="Text Box 15"/>
          <p:cNvSpPr txBox="1">
            <a:spLocks noChangeArrowheads="1"/>
          </p:cNvSpPr>
          <p:nvPr/>
        </p:nvSpPr>
        <p:spPr bwMode="auto">
          <a:xfrm>
            <a:off x="3877733" y="2870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3</a:t>
            </a:r>
          </a:p>
        </p:txBody>
      </p:sp>
      <p:sp>
        <p:nvSpPr>
          <p:cNvPr id="16" name="Text Box 16"/>
          <p:cNvSpPr txBox="1">
            <a:spLocks noChangeArrowheads="1"/>
          </p:cNvSpPr>
          <p:nvPr/>
        </p:nvSpPr>
        <p:spPr bwMode="auto">
          <a:xfrm>
            <a:off x="4487333" y="2870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4</a:t>
            </a:r>
          </a:p>
        </p:txBody>
      </p:sp>
      <p:sp>
        <p:nvSpPr>
          <p:cNvPr id="17" name="Text Box 17"/>
          <p:cNvSpPr txBox="1">
            <a:spLocks noChangeArrowheads="1"/>
          </p:cNvSpPr>
          <p:nvPr/>
        </p:nvSpPr>
        <p:spPr bwMode="auto">
          <a:xfrm>
            <a:off x="5096933" y="2870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5</a:t>
            </a:r>
          </a:p>
        </p:txBody>
      </p:sp>
      <p:sp>
        <p:nvSpPr>
          <p:cNvPr id="18" name="Text Box 18"/>
          <p:cNvSpPr txBox="1">
            <a:spLocks noChangeArrowheads="1"/>
          </p:cNvSpPr>
          <p:nvPr/>
        </p:nvSpPr>
        <p:spPr bwMode="auto">
          <a:xfrm>
            <a:off x="5706533" y="2870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6</a:t>
            </a:r>
          </a:p>
        </p:txBody>
      </p:sp>
      <p:sp>
        <p:nvSpPr>
          <p:cNvPr id="19" name="Text Box 19"/>
          <p:cNvSpPr txBox="1">
            <a:spLocks noChangeArrowheads="1"/>
          </p:cNvSpPr>
          <p:nvPr/>
        </p:nvSpPr>
        <p:spPr bwMode="auto">
          <a:xfrm>
            <a:off x="6316133" y="2870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1800" b="1">
                <a:latin typeface="Courier New" panose="02070309020205020404" pitchFamily="49" charset="0"/>
              </a:rPr>
              <a:t> 7    8</a:t>
            </a:r>
          </a:p>
        </p:txBody>
      </p:sp>
      <p:sp>
        <p:nvSpPr>
          <p:cNvPr id="20" name="Oval 20"/>
          <p:cNvSpPr>
            <a:spLocks noChangeArrowheads="1"/>
          </p:cNvSpPr>
          <p:nvPr/>
        </p:nvSpPr>
        <p:spPr bwMode="auto">
          <a:xfrm>
            <a:off x="8867246" y="2032000"/>
            <a:ext cx="344487" cy="3444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5</a:t>
            </a:r>
          </a:p>
        </p:txBody>
      </p:sp>
      <p:sp>
        <p:nvSpPr>
          <p:cNvPr id="21" name="Oval 21"/>
          <p:cNvSpPr>
            <a:spLocks noChangeArrowheads="1"/>
          </p:cNvSpPr>
          <p:nvPr/>
        </p:nvSpPr>
        <p:spPr bwMode="auto">
          <a:xfrm>
            <a:off x="9324446" y="2565400"/>
            <a:ext cx="344487" cy="3444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4</a:t>
            </a:r>
          </a:p>
        </p:txBody>
      </p:sp>
      <p:sp>
        <p:nvSpPr>
          <p:cNvPr id="22" name="Oval 22"/>
          <p:cNvSpPr>
            <a:spLocks noChangeArrowheads="1"/>
          </p:cNvSpPr>
          <p:nvPr/>
        </p:nvSpPr>
        <p:spPr bwMode="auto">
          <a:xfrm>
            <a:off x="8410046" y="2565400"/>
            <a:ext cx="344487" cy="3444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2</a:t>
            </a:r>
          </a:p>
        </p:txBody>
      </p:sp>
      <p:cxnSp>
        <p:nvCxnSpPr>
          <p:cNvPr id="23" name="AutoShape 23"/>
          <p:cNvCxnSpPr>
            <a:cxnSpLocks noChangeShapeType="1"/>
            <a:stCxn id="20" idx="3"/>
            <a:endCxn id="22" idx="0"/>
          </p:cNvCxnSpPr>
          <p:nvPr/>
        </p:nvCxnSpPr>
        <p:spPr bwMode="auto">
          <a:xfrm flipH="1">
            <a:off x="8583083" y="2325688"/>
            <a:ext cx="334963" cy="2397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4"/>
          <p:cNvCxnSpPr>
            <a:cxnSpLocks noChangeShapeType="1"/>
            <a:stCxn id="20" idx="5"/>
            <a:endCxn id="21" idx="0"/>
          </p:cNvCxnSpPr>
          <p:nvPr/>
        </p:nvCxnSpPr>
        <p:spPr bwMode="auto">
          <a:xfrm>
            <a:off x="9160933" y="2325688"/>
            <a:ext cx="336550" cy="2397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Oval 25"/>
          <p:cNvSpPr>
            <a:spLocks noChangeArrowheads="1"/>
          </p:cNvSpPr>
          <p:nvPr/>
        </p:nvSpPr>
        <p:spPr bwMode="auto">
          <a:xfrm>
            <a:off x="8830733" y="3135313"/>
            <a:ext cx="344488" cy="34448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7</a:t>
            </a:r>
          </a:p>
        </p:txBody>
      </p:sp>
      <p:sp>
        <p:nvSpPr>
          <p:cNvPr id="26" name="Oval 26"/>
          <p:cNvSpPr>
            <a:spLocks noChangeArrowheads="1"/>
          </p:cNvSpPr>
          <p:nvPr/>
        </p:nvSpPr>
        <p:spPr bwMode="auto">
          <a:xfrm>
            <a:off x="7916333" y="3135313"/>
            <a:ext cx="344488" cy="34448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6</a:t>
            </a:r>
          </a:p>
        </p:txBody>
      </p:sp>
      <p:sp>
        <p:nvSpPr>
          <p:cNvPr id="27" name="Text Box 27"/>
          <p:cNvSpPr txBox="1">
            <a:spLocks noChangeArrowheads="1"/>
          </p:cNvSpPr>
          <p:nvPr/>
        </p:nvSpPr>
        <p:spPr bwMode="auto">
          <a:xfrm>
            <a:off x="4411133" y="5308600"/>
            <a:ext cx="92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solidFill>
                  <a:srgbClr val="0000FF"/>
                </a:solidFill>
                <a:latin typeface="Arial" panose="020B0604020202020204" pitchFamily="34" charset="0"/>
              </a:rPr>
              <a:t>N = 2</a:t>
            </a:r>
          </a:p>
        </p:txBody>
      </p:sp>
      <p:sp>
        <p:nvSpPr>
          <p:cNvPr id="28" name="Text Box 28"/>
          <p:cNvSpPr txBox="1">
            <a:spLocks noChangeArrowheads="1"/>
          </p:cNvSpPr>
          <p:nvPr/>
        </p:nvSpPr>
        <p:spPr bwMode="auto">
          <a:xfrm>
            <a:off x="2658533" y="43180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4</a:t>
            </a:r>
          </a:p>
        </p:txBody>
      </p:sp>
      <p:sp>
        <p:nvSpPr>
          <p:cNvPr id="29" name="Text Box 29"/>
          <p:cNvSpPr txBox="1">
            <a:spLocks noChangeArrowheads="1"/>
          </p:cNvSpPr>
          <p:nvPr/>
        </p:nvSpPr>
        <p:spPr bwMode="auto">
          <a:xfrm>
            <a:off x="3268133" y="43180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2</a:t>
            </a:r>
          </a:p>
        </p:txBody>
      </p:sp>
      <p:sp>
        <p:nvSpPr>
          <p:cNvPr id="30" name="Text Box 30"/>
          <p:cNvSpPr txBox="1">
            <a:spLocks noChangeArrowheads="1"/>
          </p:cNvSpPr>
          <p:nvPr/>
        </p:nvSpPr>
        <p:spPr bwMode="auto">
          <a:xfrm>
            <a:off x="3877733" y="4318000"/>
            <a:ext cx="609600" cy="457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5</a:t>
            </a:r>
          </a:p>
        </p:txBody>
      </p:sp>
      <p:sp>
        <p:nvSpPr>
          <p:cNvPr id="31" name="Text Box 31"/>
          <p:cNvSpPr txBox="1">
            <a:spLocks noChangeArrowheads="1"/>
          </p:cNvSpPr>
          <p:nvPr/>
        </p:nvSpPr>
        <p:spPr bwMode="auto">
          <a:xfrm>
            <a:off x="4487333" y="4318000"/>
            <a:ext cx="609600" cy="457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6</a:t>
            </a:r>
          </a:p>
        </p:txBody>
      </p:sp>
      <p:sp>
        <p:nvSpPr>
          <p:cNvPr id="32" name="Text Box 32"/>
          <p:cNvSpPr txBox="1">
            <a:spLocks noChangeArrowheads="1"/>
          </p:cNvSpPr>
          <p:nvPr/>
        </p:nvSpPr>
        <p:spPr bwMode="auto">
          <a:xfrm>
            <a:off x="5096933" y="4318000"/>
            <a:ext cx="609600" cy="457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7</a:t>
            </a:r>
          </a:p>
        </p:txBody>
      </p:sp>
      <p:sp>
        <p:nvSpPr>
          <p:cNvPr id="33" name="Text Box 33"/>
          <p:cNvSpPr txBox="1">
            <a:spLocks noChangeArrowheads="1"/>
          </p:cNvSpPr>
          <p:nvPr/>
        </p:nvSpPr>
        <p:spPr bwMode="auto">
          <a:xfrm>
            <a:off x="5706533" y="43180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 </a:t>
            </a:r>
          </a:p>
        </p:txBody>
      </p:sp>
      <p:sp>
        <p:nvSpPr>
          <p:cNvPr id="34" name="Text Box 34"/>
          <p:cNvSpPr txBox="1">
            <a:spLocks noChangeArrowheads="1"/>
          </p:cNvSpPr>
          <p:nvPr/>
        </p:nvSpPr>
        <p:spPr bwMode="auto">
          <a:xfrm>
            <a:off x="6316133" y="43180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p>
        </p:txBody>
      </p:sp>
      <p:sp>
        <p:nvSpPr>
          <p:cNvPr id="35" name="Text Box 35"/>
          <p:cNvSpPr txBox="1">
            <a:spLocks noChangeArrowheads="1"/>
          </p:cNvSpPr>
          <p:nvPr/>
        </p:nvSpPr>
        <p:spPr bwMode="auto">
          <a:xfrm>
            <a:off x="6925733" y="4318000"/>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p>
        </p:txBody>
      </p:sp>
      <p:sp>
        <p:nvSpPr>
          <p:cNvPr id="36" name="Text Box 36"/>
          <p:cNvSpPr txBox="1">
            <a:spLocks noChangeArrowheads="1"/>
          </p:cNvSpPr>
          <p:nvPr/>
        </p:nvSpPr>
        <p:spPr bwMode="auto">
          <a:xfrm>
            <a:off x="2658533" y="4775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1800" b="1">
              <a:latin typeface="Courier New" panose="02070309020205020404" pitchFamily="49" charset="0"/>
            </a:endParaRPr>
          </a:p>
        </p:txBody>
      </p:sp>
      <p:sp>
        <p:nvSpPr>
          <p:cNvPr id="37" name="Text Box 37"/>
          <p:cNvSpPr txBox="1">
            <a:spLocks noChangeArrowheads="1"/>
          </p:cNvSpPr>
          <p:nvPr/>
        </p:nvSpPr>
        <p:spPr bwMode="auto">
          <a:xfrm>
            <a:off x="2658533" y="4775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1</a:t>
            </a:r>
          </a:p>
        </p:txBody>
      </p:sp>
      <p:sp>
        <p:nvSpPr>
          <p:cNvPr id="38" name="Text Box 38"/>
          <p:cNvSpPr txBox="1">
            <a:spLocks noChangeArrowheads="1"/>
          </p:cNvSpPr>
          <p:nvPr/>
        </p:nvSpPr>
        <p:spPr bwMode="auto">
          <a:xfrm>
            <a:off x="3268133" y="4775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2</a:t>
            </a:r>
          </a:p>
        </p:txBody>
      </p:sp>
      <p:sp>
        <p:nvSpPr>
          <p:cNvPr id="39" name="Text Box 39"/>
          <p:cNvSpPr txBox="1">
            <a:spLocks noChangeArrowheads="1"/>
          </p:cNvSpPr>
          <p:nvPr/>
        </p:nvSpPr>
        <p:spPr bwMode="auto">
          <a:xfrm>
            <a:off x="3877733" y="4775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3</a:t>
            </a:r>
          </a:p>
        </p:txBody>
      </p:sp>
      <p:sp>
        <p:nvSpPr>
          <p:cNvPr id="40" name="Text Box 40"/>
          <p:cNvSpPr txBox="1">
            <a:spLocks noChangeArrowheads="1"/>
          </p:cNvSpPr>
          <p:nvPr/>
        </p:nvSpPr>
        <p:spPr bwMode="auto">
          <a:xfrm>
            <a:off x="4487333" y="4775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4</a:t>
            </a:r>
          </a:p>
        </p:txBody>
      </p:sp>
      <p:sp>
        <p:nvSpPr>
          <p:cNvPr id="41" name="Text Box 41"/>
          <p:cNvSpPr txBox="1">
            <a:spLocks noChangeArrowheads="1"/>
          </p:cNvSpPr>
          <p:nvPr/>
        </p:nvSpPr>
        <p:spPr bwMode="auto">
          <a:xfrm>
            <a:off x="5096933" y="4775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5</a:t>
            </a:r>
          </a:p>
        </p:txBody>
      </p:sp>
      <p:sp>
        <p:nvSpPr>
          <p:cNvPr id="42" name="Text Box 42"/>
          <p:cNvSpPr txBox="1">
            <a:spLocks noChangeArrowheads="1"/>
          </p:cNvSpPr>
          <p:nvPr/>
        </p:nvSpPr>
        <p:spPr bwMode="auto">
          <a:xfrm>
            <a:off x="5706533" y="4775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6</a:t>
            </a:r>
          </a:p>
        </p:txBody>
      </p:sp>
      <p:sp>
        <p:nvSpPr>
          <p:cNvPr id="43" name="Text Box 43"/>
          <p:cNvSpPr txBox="1">
            <a:spLocks noChangeArrowheads="1"/>
          </p:cNvSpPr>
          <p:nvPr/>
        </p:nvSpPr>
        <p:spPr bwMode="auto">
          <a:xfrm>
            <a:off x="6316133" y="4775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1800" b="1">
                <a:latin typeface="Courier New" panose="02070309020205020404" pitchFamily="49" charset="0"/>
              </a:rPr>
              <a:t> 7    8</a:t>
            </a:r>
          </a:p>
        </p:txBody>
      </p:sp>
      <p:sp>
        <p:nvSpPr>
          <p:cNvPr id="44" name="Oval 44"/>
          <p:cNvSpPr>
            <a:spLocks noChangeArrowheads="1"/>
          </p:cNvSpPr>
          <p:nvPr/>
        </p:nvSpPr>
        <p:spPr bwMode="auto">
          <a:xfrm>
            <a:off x="8867246" y="3937000"/>
            <a:ext cx="344487" cy="3444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4</a:t>
            </a:r>
          </a:p>
        </p:txBody>
      </p:sp>
      <p:sp>
        <p:nvSpPr>
          <p:cNvPr id="45" name="Oval 45"/>
          <p:cNvSpPr>
            <a:spLocks noChangeArrowheads="1"/>
          </p:cNvSpPr>
          <p:nvPr/>
        </p:nvSpPr>
        <p:spPr bwMode="auto">
          <a:xfrm>
            <a:off x="9324446" y="4470400"/>
            <a:ext cx="344487" cy="34448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5</a:t>
            </a:r>
          </a:p>
        </p:txBody>
      </p:sp>
      <p:sp>
        <p:nvSpPr>
          <p:cNvPr id="46" name="Oval 46"/>
          <p:cNvSpPr>
            <a:spLocks noChangeArrowheads="1"/>
          </p:cNvSpPr>
          <p:nvPr/>
        </p:nvSpPr>
        <p:spPr bwMode="auto">
          <a:xfrm>
            <a:off x="8410046" y="4470400"/>
            <a:ext cx="344487" cy="3444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2</a:t>
            </a:r>
          </a:p>
        </p:txBody>
      </p:sp>
      <p:cxnSp>
        <p:nvCxnSpPr>
          <p:cNvPr id="47" name="AutoShape 47"/>
          <p:cNvCxnSpPr>
            <a:cxnSpLocks noChangeShapeType="1"/>
            <a:stCxn id="44" idx="3"/>
            <a:endCxn id="46" idx="0"/>
          </p:cNvCxnSpPr>
          <p:nvPr/>
        </p:nvCxnSpPr>
        <p:spPr bwMode="auto">
          <a:xfrm flipH="1">
            <a:off x="8583083" y="4230688"/>
            <a:ext cx="334963" cy="2397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48"/>
          <p:cNvSpPr>
            <a:spLocks noChangeArrowheads="1"/>
          </p:cNvSpPr>
          <p:nvPr/>
        </p:nvSpPr>
        <p:spPr bwMode="auto">
          <a:xfrm>
            <a:off x="8830733" y="5040313"/>
            <a:ext cx="344488" cy="34448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7</a:t>
            </a:r>
          </a:p>
        </p:txBody>
      </p:sp>
      <p:sp>
        <p:nvSpPr>
          <p:cNvPr id="49" name="Oval 49"/>
          <p:cNvSpPr>
            <a:spLocks noChangeArrowheads="1"/>
          </p:cNvSpPr>
          <p:nvPr/>
        </p:nvSpPr>
        <p:spPr bwMode="auto">
          <a:xfrm>
            <a:off x="7916333" y="5040313"/>
            <a:ext cx="344488" cy="34448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6</a:t>
            </a:r>
          </a:p>
        </p:txBody>
      </p:sp>
    </p:spTree>
    <p:extLst>
      <p:ext uri="{BB962C8B-B14F-4D97-AF65-F5344CB8AC3E}">
        <p14:creationId xmlns:p14="http://schemas.microsoft.com/office/powerpoint/2010/main" val="3334283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52133" y="973667"/>
            <a:ext cx="7772400" cy="11430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t> </a:t>
            </a:r>
            <a:r>
              <a:rPr lang="en-US" smtClean="0">
                <a:solidFill>
                  <a:srgbClr val="FF0000"/>
                </a:solidFill>
              </a:rPr>
              <a:t>Heap Sort is In-place</a:t>
            </a:r>
            <a:endParaRPr lang="en-US">
              <a:solidFill>
                <a:srgbClr val="FF0000"/>
              </a:solidFill>
            </a:endParaRPr>
          </a:p>
        </p:txBody>
      </p:sp>
      <p:sp>
        <p:nvSpPr>
          <p:cNvPr id="3" name="Rectangle 3"/>
          <p:cNvSpPr txBox="1">
            <a:spLocks noChangeArrowheads="1"/>
          </p:cNvSpPr>
          <p:nvPr/>
        </p:nvSpPr>
        <p:spPr>
          <a:xfrm>
            <a:off x="2252133" y="2192867"/>
            <a:ext cx="7545388" cy="10668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smtClean="0"/>
              <a:t>After all the DeleteMaxs, the heap is gone but the array is full and is in sorted order</a:t>
            </a:r>
            <a:endParaRPr lang="en-US" sz="2800"/>
          </a:p>
        </p:txBody>
      </p:sp>
      <p:sp>
        <p:nvSpPr>
          <p:cNvPr id="4" name="Text Box 4"/>
          <p:cNvSpPr txBox="1">
            <a:spLocks noChangeArrowheads="1"/>
          </p:cNvSpPr>
          <p:nvPr/>
        </p:nvSpPr>
        <p:spPr bwMode="auto">
          <a:xfrm>
            <a:off x="4995333" y="4936067"/>
            <a:ext cx="92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solidFill>
                  <a:srgbClr val="0000FF"/>
                </a:solidFill>
                <a:latin typeface="Arial" panose="020B0604020202020204" pitchFamily="34" charset="0"/>
              </a:rPr>
              <a:t>N = 0</a:t>
            </a:r>
          </a:p>
        </p:txBody>
      </p:sp>
      <p:sp>
        <p:nvSpPr>
          <p:cNvPr id="5" name="Text Box 5"/>
          <p:cNvSpPr txBox="1">
            <a:spLocks noChangeArrowheads="1"/>
          </p:cNvSpPr>
          <p:nvPr/>
        </p:nvSpPr>
        <p:spPr bwMode="auto">
          <a:xfrm>
            <a:off x="2580746" y="4066117"/>
            <a:ext cx="6254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600"/>
              <a:t>value</a:t>
            </a:r>
          </a:p>
        </p:txBody>
      </p:sp>
      <p:sp>
        <p:nvSpPr>
          <p:cNvPr id="6" name="Text Box 6"/>
          <p:cNvSpPr txBox="1">
            <a:spLocks noChangeArrowheads="1"/>
          </p:cNvSpPr>
          <p:nvPr/>
        </p:nvSpPr>
        <p:spPr bwMode="auto">
          <a:xfrm>
            <a:off x="2569633" y="4478867"/>
            <a:ext cx="6365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600"/>
              <a:t>index</a:t>
            </a:r>
          </a:p>
        </p:txBody>
      </p:sp>
      <p:sp>
        <p:nvSpPr>
          <p:cNvPr id="7" name="Text Box 7"/>
          <p:cNvSpPr txBox="1">
            <a:spLocks noChangeArrowheads="1"/>
          </p:cNvSpPr>
          <p:nvPr/>
        </p:nvSpPr>
        <p:spPr bwMode="auto">
          <a:xfrm>
            <a:off x="3358621" y="4021667"/>
            <a:ext cx="609600" cy="457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2</a:t>
            </a:r>
          </a:p>
        </p:txBody>
      </p:sp>
      <p:sp>
        <p:nvSpPr>
          <p:cNvPr id="8" name="Text Box 8"/>
          <p:cNvSpPr txBox="1">
            <a:spLocks noChangeArrowheads="1"/>
          </p:cNvSpPr>
          <p:nvPr/>
        </p:nvSpPr>
        <p:spPr bwMode="auto">
          <a:xfrm>
            <a:off x="3968221" y="4021667"/>
            <a:ext cx="609600" cy="457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4</a:t>
            </a:r>
          </a:p>
        </p:txBody>
      </p:sp>
      <p:sp>
        <p:nvSpPr>
          <p:cNvPr id="9" name="Text Box 9"/>
          <p:cNvSpPr txBox="1">
            <a:spLocks noChangeArrowheads="1"/>
          </p:cNvSpPr>
          <p:nvPr/>
        </p:nvSpPr>
        <p:spPr bwMode="auto">
          <a:xfrm>
            <a:off x="4577821" y="4021667"/>
            <a:ext cx="609600" cy="457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5</a:t>
            </a:r>
          </a:p>
        </p:txBody>
      </p:sp>
      <p:sp>
        <p:nvSpPr>
          <p:cNvPr id="10" name="Text Box 10"/>
          <p:cNvSpPr txBox="1">
            <a:spLocks noChangeArrowheads="1"/>
          </p:cNvSpPr>
          <p:nvPr/>
        </p:nvSpPr>
        <p:spPr bwMode="auto">
          <a:xfrm>
            <a:off x="5187421" y="4021667"/>
            <a:ext cx="609600" cy="457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6</a:t>
            </a:r>
          </a:p>
        </p:txBody>
      </p:sp>
      <p:sp>
        <p:nvSpPr>
          <p:cNvPr id="11" name="Text Box 11"/>
          <p:cNvSpPr txBox="1">
            <a:spLocks noChangeArrowheads="1"/>
          </p:cNvSpPr>
          <p:nvPr/>
        </p:nvSpPr>
        <p:spPr bwMode="auto">
          <a:xfrm>
            <a:off x="5797021" y="4021667"/>
            <a:ext cx="609600" cy="457200"/>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7</a:t>
            </a:r>
          </a:p>
        </p:txBody>
      </p:sp>
      <p:sp>
        <p:nvSpPr>
          <p:cNvPr id="12" name="Text Box 12"/>
          <p:cNvSpPr txBox="1">
            <a:spLocks noChangeArrowheads="1"/>
          </p:cNvSpPr>
          <p:nvPr/>
        </p:nvSpPr>
        <p:spPr bwMode="auto">
          <a:xfrm>
            <a:off x="6406621" y="4021667"/>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 </a:t>
            </a:r>
          </a:p>
        </p:txBody>
      </p:sp>
      <p:sp>
        <p:nvSpPr>
          <p:cNvPr id="13" name="Text Box 13"/>
          <p:cNvSpPr txBox="1">
            <a:spLocks noChangeArrowheads="1"/>
          </p:cNvSpPr>
          <p:nvPr/>
        </p:nvSpPr>
        <p:spPr bwMode="auto">
          <a:xfrm>
            <a:off x="7016221" y="4021667"/>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p>
        </p:txBody>
      </p:sp>
      <p:sp>
        <p:nvSpPr>
          <p:cNvPr id="14" name="Text Box 14"/>
          <p:cNvSpPr txBox="1">
            <a:spLocks noChangeArrowheads="1"/>
          </p:cNvSpPr>
          <p:nvPr/>
        </p:nvSpPr>
        <p:spPr bwMode="auto">
          <a:xfrm>
            <a:off x="7625821" y="4021667"/>
            <a:ext cx="609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p>
        </p:txBody>
      </p:sp>
      <p:sp>
        <p:nvSpPr>
          <p:cNvPr id="15" name="Text Box 15"/>
          <p:cNvSpPr txBox="1">
            <a:spLocks noChangeArrowheads="1"/>
          </p:cNvSpPr>
          <p:nvPr/>
        </p:nvSpPr>
        <p:spPr bwMode="auto">
          <a:xfrm>
            <a:off x="7625821" y="4478867"/>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8</a:t>
            </a:r>
          </a:p>
        </p:txBody>
      </p:sp>
      <p:sp>
        <p:nvSpPr>
          <p:cNvPr id="16" name="Text Box 16"/>
          <p:cNvSpPr txBox="1">
            <a:spLocks noChangeArrowheads="1"/>
          </p:cNvSpPr>
          <p:nvPr/>
        </p:nvSpPr>
        <p:spPr bwMode="auto">
          <a:xfrm>
            <a:off x="3358621" y="4478867"/>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1</a:t>
            </a:r>
          </a:p>
        </p:txBody>
      </p:sp>
      <p:sp>
        <p:nvSpPr>
          <p:cNvPr id="17" name="Text Box 17"/>
          <p:cNvSpPr txBox="1">
            <a:spLocks noChangeArrowheads="1"/>
          </p:cNvSpPr>
          <p:nvPr/>
        </p:nvSpPr>
        <p:spPr bwMode="auto">
          <a:xfrm>
            <a:off x="3968221" y="4478867"/>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2</a:t>
            </a:r>
          </a:p>
        </p:txBody>
      </p:sp>
      <p:sp>
        <p:nvSpPr>
          <p:cNvPr id="18" name="Text Box 18"/>
          <p:cNvSpPr txBox="1">
            <a:spLocks noChangeArrowheads="1"/>
          </p:cNvSpPr>
          <p:nvPr/>
        </p:nvSpPr>
        <p:spPr bwMode="auto">
          <a:xfrm>
            <a:off x="4577821" y="4478867"/>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3</a:t>
            </a:r>
          </a:p>
        </p:txBody>
      </p:sp>
      <p:sp>
        <p:nvSpPr>
          <p:cNvPr id="19" name="Text Box 19"/>
          <p:cNvSpPr txBox="1">
            <a:spLocks noChangeArrowheads="1"/>
          </p:cNvSpPr>
          <p:nvPr/>
        </p:nvSpPr>
        <p:spPr bwMode="auto">
          <a:xfrm>
            <a:off x="5187421" y="4478867"/>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4</a:t>
            </a:r>
          </a:p>
        </p:txBody>
      </p:sp>
      <p:sp>
        <p:nvSpPr>
          <p:cNvPr id="20" name="Text Box 20"/>
          <p:cNvSpPr txBox="1">
            <a:spLocks noChangeArrowheads="1"/>
          </p:cNvSpPr>
          <p:nvPr/>
        </p:nvSpPr>
        <p:spPr bwMode="auto">
          <a:xfrm>
            <a:off x="5797021" y="4478867"/>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5</a:t>
            </a:r>
          </a:p>
        </p:txBody>
      </p:sp>
      <p:sp>
        <p:nvSpPr>
          <p:cNvPr id="21" name="Text Box 21"/>
          <p:cNvSpPr txBox="1">
            <a:spLocks noChangeArrowheads="1"/>
          </p:cNvSpPr>
          <p:nvPr/>
        </p:nvSpPr>
        <p:spPr bwMode="auto">
          <a:xfrm>
            <a:off x="6406621" y="4478867"/>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6</a:t>
            </a:r>
          </a:p>
        </p:txBody>
      </p:sp>
      <p:sp>
        <p:nvSpPr>
          <p:cNvPr id="22" name="Text Box 22"/>
          <p:cNvSpPr txBox="1">
            <a:spLocks noChangeArrowheads="1"/>
          </p:cNvSpPr>
          <p:nvPr/>
        </p:nvSpPr>
        <p:spPr bwMode="auto">
          <a:xfrm>
            <a:off x="7016221" y="4478867"/>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b="1">
                <a:latin typeface="Courier New" panose="02070309020205020404" pitchFamily="49" charset="0"/>
              </a:rPr>
              <a:t>7</a:t>
            </a:r>
          </a:p>
        </p:txBody>
      </p:sp>
      <p:sp>
        <p:nvSpPr>
          <p:cNvPr id="23" name="Oval 23"/>
          <p:cNvSpPr>
            <a:spLocks noChangeArrowheads="1"/>
          </p:cNvSpPr>
          <p:nvPr/>
        </p:nvSpPr>
        <p:spPr bwMode="auto">
          <a:xfrm>
            <a:off x="9567333" y="3640667"/>
            <a:ext cx="344488" cy="34448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2</a:t>
            </a:r>
          </a:p>
        </p:txBody>
      </p:sp>
      <p:sp>
        <p:nvSpPr>
          <p:cNvPr id="24" name="Oval 24"/>
          <p:cNvSpPr>
            <a:spLocks noChangeArrowheads="1"/>
          </p:cNvSpPr>
          <p:nvPr/>
        </p:nvSpPr>
        <p:spPr bwMode="auto">
          <a:xfrm>
            <a:off x="10024533" y="4174067"/>
            <a:ext cx="344488" cy="34448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5</a:t>
            </a:r>
          </a:p>
        </p:txBody>
      </p:sp>
      <p:sp>
        <p:nvSpPr>
          <p:cNvPr id="25" name="Oval 25"/>
          <p:cNvSpPr>
            <a:spLocks noChangeArrowheads="1"/>
          </p:cNvSpPr>
          <p:nvPr/>
        </p:nvSpPr>
        <p:spPr bwMode="auto">
          <a:xfrm>
            <a:off x="9110133" y="4174067"/>
            <a:ext cx="344488" cy="34448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4</a:t>
            </a:r>
          </a:p>
        </p:txBody>
      </p:sp>
      <p:sp>
        <p:nvSpPr>
          <p:cNvPr id="26" name="Oval 26"/>
          <p:cNvSpPr>
            <a:spLocks noChangeArrowheads="1"/>
          </p:cNvSpPr>
          <p:nvPr/>
        </p:nvSpPr>
        <p:spPr bwMode="auto">
          <a:xfrm>
            <a:off x="9530821" y="4743980"/>
            <a:ext cx="344487" cy="34448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7</a:t>
            </a:r>
          </a:p>
        </p:txBody>
      </p:sp>
      <p:sp>
        <p:nvSpPr>
          <p:cNvPr id="27" name="Oval 27"/>
          <p:cNvSpPr>
            <a:spLocks noChangeArrowheads="1"/>
          </p:cNvSpPr>
          <p:nvPr/>
        </p:nvSpPr>
        <p:spPr bwMode="auto">
          <a:xfrm>
            <a:off x="8616421" y="4743980"/>
            <a:ext cx="344487" cy="34448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6</a:t>
            </a:r>
          </a:p>
        </p:txBody>
      </p:sp>
    </p:spTree>
    <p:extLst>
      <p:ext uri="{BB962C8B-B14F-4D97-AF65-F5344CB8AC3E}">
        <p14:creationId xmlns:p14="http://schemas.microsoft.com/office/powerpoint/2010/main" val="4267595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489200" y="304800"/>
            <a:ext cx="7772400" cy="11430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solidFill>
                  <a:srgbClr val="FF0000"/>
                </a:solidFill>
              </a:rPr>
              <a:t>Heapsort: Analysis</a:t>
            </a:r>
            <a:endParaRPr lang="en-US">
              <a:solidFill>
                <a:srgbClr val="FF0000"/>
              </a:solidFill>
            </a:endParaRPr>
          </a:p>
        </p:txBody>
      </p:sp>
      <p:sp>
        <p:nvSpPr>
          <p:cNvPr id="3" name="Rectangle 3"/>
          <p:cNvSpPr txBox="1">
            <a:spLocks noChangeArrowheads="1"/>
          </p:cNvSpPr>
          <p:nvPr/>
        </p:nvSpPr>
        <p:spPr>
          <a:xfrm>
            <a:off x="2489200" y="1524000"/>
            <a:ext cx="7772400" cy="44196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smtClean="0"/>
              <a:t>Running time</a:t>
            </a:r>
          </a:p>
          <a:p>
            <a:pPr lvl="1"/>
            <a:r>
              <a:rPr lang="en-US" sz="2400" smtClean="0"/>
              <a:t>time to </a:t>
            </a:r>
            <a:r>
              <a:rPr lang="en-US" sz="2400" smtClean="0">
                <a:solidFill>
                  <a:schemeClr val="accent2"/>
                </a:solidFill>
              </a:rPr>
              <a:t>build</a:t>
            </a:r>
            <a:r>
              <a:rPr lang="en-US" sz="2400" smtClean="0"/>
              <a:t> max-heap is </a:t>
            </a:r>
            <a:r>
              <a:rPr lang="en-US" sz="2400" smtClean="0">
                <a:solidFill>
                  <a:schemeClr val="accent2"/>
                </a:solidFill>
              </a:rPr>
              <a:t>O(N)</a:t>
            </a:r>
          </a:p>
          <a:p>
            <a:pPr lvl="1"/>
            <a:r>
              <a:rPr lang="en-US" sz="2400" smtClean="0"/>
              <a:t>time for </a:t>
            </a:r>
            <a:r>
              <a:rPr lang="en-US" sz="2400" smtClean="0">
                <a:solidFill>
                  <a:schemeClr val="accent2"/>
                </a:solidFill>
              </a:rPr>
              <a:t>N DeleteMax</a:t>
            </a:r>
            <a:r>
              <a:rPr lang="en-US" sz="2400" smtClean="0"/>
              <a:t> operations is </a:t>
            </a:r>
            <a:r>
              <a:rPr lang="en-US" sz="2400" smtClean="0">
                <a:solidFill>
                  <a:schemeClr val="accent2"/>
                </a:solidFill>
              </a:rPr>
              <a:t>N O(log N)</a:t>
            </a:r>
          </a:p>
          <a:p>
            <a:pPr lvl="1"/>
            <a:r>
              <a:rPr lang="en-US" sz="2400" smtClean="0"/>
              <a:t>total time is </a:t>
            </a:r>
            <a:r>
              <a:rPr lang="en-US" sz="2400" b="1" smtClean="0">
                <a:solidFill>
                  <a:schemeClr val="accent2"/>
                </a:solidFill>
              </a:rPr>
              <a:t>O(N log N)</a:t>
            </a:r>
          </a:p>
          <a:p>
            <a:r>
              <a:rPr lang="en-US" sz="2800" smtClean="0"/>
              <a:t>Can also show that running time is </a:t>
            </a:r>
            <a:r>
              <a:rPr lang="en-US" sz="2800" smtClean="0">
                <a:sym typeface="Symbol" panose="05050102010706020507" pitchFamily="18" charset="2"/>
              </a:rPr>
              <a:t>(N log N) for some inputs, </a:t>
            </a:r>
          </a:p>
          <a:p>
            <a:pPr lvl="1"/>
            <a:r>
              <a:rPr lang="en-US" sz="2400" smtClean="0">
                <a:sym typeface="Symbol" panose="05050102010706020507" pitchFamily="18" charset="2"/>
              </a:rPr>
              <a:t>so </a:t>
            </a:r>
            <a:r>
              <a:rPr lang="en-US" sz="2400" i="1" smtClean="0">
                <a:sym typeface="Symbol" panose="05050102010706020507" pitchFamily="18" charset="2"/>
              </a:rPr>
              <a:t>worst case</a:t>
            </a:r>
            <a:r>
              <a:rPr lang="en-US" sz="2400" smtClean="0">
                <a:sym typeface="Symbol" panose="05050102010706020507" pitchFamily="18" charset="2"/>
              </a:rPr>
              <a:t> is</a:t>
            </a:r>
            <a:r>
              <a:rPr lang="en-US" sz="2400" smtClean="0">
                <a:solidFill>
                  <a:srgbClr val="FF0000"/>
                </a:solidFill>
                <a:sym typeface="Symbol" panose="05050102010706020507" pitchFamily="18" charset="2"/>
              </a:rPr>
              <a:t> </a:t>
            </a:r>
            <a:r>
              <a:rPr lang="en-US" sz="2400" b="1" smtClean="0">
                <a:sym typeface="Symbol" panose="05050102010706020507" pitchFamily="18" charset="2"/>
              </a:rPr>
              <a:t>(N log N)</a:t>
            </a:r>
          </a:p>
          <a:p>
            <a:pPr lvl="1"/>
            <a:r>
              <a:rPr lang="en-US" sz="2400" i="1" smtClean="0">
                <a:sym typeface="Symbol" panose="05050102010706020507" pitchFamily="18" charset="2"/>
              </a:rPr>
              <a:t>Average case</a:t>
            </a:r>
            <a:r>
              <a:rPr lang="en-US" sz="2400" smtClean="0">
                <a:sym typeface="Symbol" panose="05050102010706020507" pitchFamily="18" charset="2"/>
              </a:rPr>
              <a:t> running time is also O(N log N)</a:t>
            </a:r>
          </a:p>
          <a:p>
            <a:r>
              <a:rPr lang="en-US" sz="2800" smtClean="0">
                <a:sym typeface="Symbol" panose="05050102010706020507" pitchFamily="18" charset="2"/>
              </a:rPr>
              <a:t>Heapsort is </a:t>
            </a:r>
            <a:r>
              <a:rPr lang="en-US" sz="2800" smtClean="0">
                <a:solidFill>
                  <a:schemeClr val="accent2"/>
                </a:solidFill>
                <a:sym typeface="Symbol" panose="05050102010706020507" pitchFamily="18" charset="2"/>
              </a:rPr>
              <a:t>in-place</a:t>
            </a:r>
            <a:r>
              <a:rPr lang="en-US" sz="2800" smtClean="0">
                <a:sym typeface="Symbol" panose="05050102010706020507" pitchFamily="18" charset="2"/>
              </a:rPr>
              <a:t> but </a:t>
            </a:r>
            <a:r>
              <a:rPr lang="en-US" sz="2800" smtClean="0">
                <a:solidFill>
                  <a:schemeClr val="accent2"/>
                </a:solidFill>
                <a:sym typeface="Symbol" panose="05050102010706020507" pitchFamily="18" charset="2"/>
              </a:rPr>
              <a:t>not stable </a:t>
            </a:r>
            <a:r>
              <a:rPr lang="en-US" sz="2800" smtClean="0">
                <a:sym typeface="Symbol" panose="05050102010706020507" pitchFamily="18" charset="2"/>
              </a:rPr>
              <a:t>(why?)</a:t>
            </a:r>
            <a:endParaRPr lang="en-US" sz="2800">
              <a:sym typeface="Symbol" panose="05050102010706020507" pitchFamily="18" charset="2"/>
            </a:endParaRPr>
          </a:p>
        </p:txBody>
      </p:sp>
    </p:spTree>
    <p:extLst>
      <p:ext uri="{BB962C8B-B14F-4D97-AF65-F5344CB8AC3E}">
        <p14:creationId xmlns:p14="http://schemas.microsoft.com/office/powerpoint/2010/main" val="1188069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667" y="2167466"/>
            <a:ext cx="11142133" cy="38015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Since the tree satisfies Max-Heap property, then the largest item is stored at the root node.</a:t>
            </a:r>
          </a:p>
          <a:p>
            <a:r>
              <a:rPr lang="en-US" b="1" dirty="0" smtClean="0"/>
              <a:t>Swap:</a:t>
            </a:r>
            <a:r>
              <a:rPr lang="en-US" dirty="0" smtClean="0"/>
              <a:t> Remove the root element and put at the end of the array (nth position) Put the last item of the tree (heap) at the vacant place.</a:t>
            </a:r>
          </a:p>
          <a:p>
            <a:r>
              <a:rPr lang="en-US" b="1" dirty="0" smtClean="0"/>
              <a:t>Remove:</a:t>
            </a:r>
            <a:r>
              <a:rPr lang="en-US" dirty="0" smtClean="0"/>
              <a:t> Reduce the size of the heap by 1.</a:t>
            </a:r>
          </a:p>
          <a:p>
            <a:r>
              <a:rPr lang="en-US" b="1" dirty="0" err="1" smtClean="0"/>
              <a:t>Heapify</a:t>
            </a:r>
            <a:r>
              <a:rPr lang="en-US" b="1" dirty="0" smtClean="0"/>
              <a:t>:</a:t>
            </a:r>
            <a:r>
              <a:rPr lang="en-US" dirty="0" smtClean="0"/>
              <a:t> </a:t>
            </a:r>
            <a:r>
              <a:rPr lang="en-US" dirty="0" err="1" smtClean="0"/>
              <a:t>Heapify</a:t>
            </a:r>
            <a:r>
              <a:rPr lang="en-US" dirty="0" smtClean="0"/>
              <a:t> the root element again so that we have the highest element at root.</a:t>
            </a:r>
          </a:p>
          <a:p>
            <a:r>
              <a:rPr lang="en-US" dirty="0" smtClean="0"/>
              <a:t>The process is repeated until all the items of the list are sorted.</a:t>
            </a:r>
          </a:p>
          <a:p>
            <a:endParaRPr lang="x-none" dirty="0" smtClean="0"/>
          </a:p>
          <a:p>
            <a:pPr algn="ctr"/>
            <a:endParaRPr lang="en-US" dirty="0"/>
          </a:p>
        </p:txBody>
      </p:sp>
      <p:sp>
        <p:nvSpPr>
          <p:cNvPr id="2" name="Rounded Rectangle 1"/>
          <p:cNvSpPr/>
          <p:nvPr/>
        </p:nvSpPr>
        <p:spPr>
          <a:xfrm>
            <a:off x="1913466" y="372533"/>
            <a:ext cx="6637866" cy="151553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smtClean="0">
                <a:latin typeface="Times New Roman" panose="02020603050405020304" pitchFamily="18" charset="0"/>
                <a:cs typeface="Times New Roman" panose="02020603050405020304" pitchFamily="18" charset="0"/>
              </a:rPr>
              <a:t>Working of Heap Sort </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39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226BB-E4B9-3247-B385-3646472F002D}"/>
              </a:ext>
            </a:extLst>
          </p:cNvPr>
          <p:cNvSpPr txBox="1">
            <a:spLocks/>
          </p:cNvSpPr>
          <p:nvPr/>
        </p:nvSpPr>
        <p:spPr>
          <a:xfrm>
            <a:off x="2231136" y="964692"/>
            <a:ext cx="7729728" cy="118872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a:t>
            </a:r>
            <a:r>
              <a:rPr lang="x-none" dirty="0" smtClean="0"/>
              <a:t>roperties</a:t>
            </a:r>
            <a:endParaRPr lang="x-none" dirty="0"/>
          </a:p>
        </p:txBody>
      </p:sp>
      <p:pic>
        <p:nvPicPr>
          <p:cNvPr id="3" name="Content Placeholder 4" descr="Graphical user interface, application, table&#10;&#10;Description automatically generated">
            <a:extLst>
              <a:ext uri="{FF2B5EF4-FFF2-40B4-BE49-F238E27FC236}">
                <a16:creationId xmlns:a16="http://schemas.microsoft.com/office/drawing/2014/main" xmlns="" id="{504B930A-A285-714A-8F22-2CCE2D4C7299}"/>
              </a:ext>
            </a:extLst>
          </p:cNvPr>
          <p:cNvPicPr>
            <a:picLocks noChangeAspect="1"/>
          </p:cNvPicPr>
          <p:nvPr/>
        </p:nvPicPr>
        <p:blipFill>
          <a:blip r:embed="rId2"/>
          <a:stretch>
            <a:fillRect/>
          </a:stretch>
        </p:blipFill>
        <p:spPr>
          <a:xfrm>
            <a:off x="2230438" y="2745943"/>
            <a:ext cx="7731125" cy="2886939"/>
          </a:xfrm>
          <a:prstGeom prst="rect">
            <a:avLst/>
          </a:prstGeom>
        </p:spPr>
      </p:pic>
    </p:spTree>
    <p:extLst>
      <p:ext uri="{BB962C8B-B14F-4D97-AF65-F5344CB8AC3E}">
        <p14:creationId xmlns:p14="http://schemas.microsoft.com/office/powerpoint/2010/main" val="3709429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39</TotalTime>
  <Words>594</Words>
  <Application>Microsoft Office PowerPoint</Application>
  <PresentationFormat>Widescreen</PresentationFormat>
  <Paragraphs>126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Symbol</vt:lpstr>
      <vt:lpstr>Times New Roman</vt:lpstr>
      <vt:lpstr>Retrospect</vt:lpstr>
      <vt:lpstr>PRESENTAION ON HEAP SHOT</vt:lpstr>
      <vt:lpstr>Introduction </vt:lpstr>
      <vt:lpstr>Heap Data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PRESENTAION ON HEAP SHOT</dc:title>
  <dc:creator>np saugaat</dc:creator>
  <cp:lastModifiedBy>np saugaat</cp:lastModifiedBy>
  <cp:revision>10</cp:revision>
  <dcterms:created xsi:type="dcterms:W3CDTF">2021-06-27T02:18:05Z</dcterms:created>
  <dcterms:modified xsi:type="dcterms:W3CDTF">2021-06-27T02:57:34Z</dcterms:modified>
</cp:coreProperties>
</file>