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9" r:id="rId3"/>
    <p:sldId id="290" r:id="rId4"/>
    <p:sldId id="291" r:id="rId5"/>
    <p:sldId id="292" r:id="rId6"/>
    <p:sldId id="293" r:id="rId7"/>
    <p:sldId id="294" r:id="rId8"/>
    <p:sldId id="296" r:id="rId9"/>
    <p:sldId id="272" r:id="rId10"/>
    <p:sldId id="273" r:id="rId11"/>
    <p:sldId id="274" r:id="rId12"/>
    <p:sldId id="275" r:id="rId13"/>
    <p:sldId id="287" r:id="rId14"/>
    <p:sldId id="277" r:id="rId15"/>
    <p:sldId id="278" r:id="rId16"/>
    <p:sldId id="280" r:id="rId17"/>
    <p:sldId id="279" r:id="rId18"/>
    <p:sldId id="257" r:id="rId19"/>
    <p:sldId id="258" r:id="rId20"/>
    <p:sldId id="259" r:id="rId21"/>
    <p:sldId id="260" r:id="rId22"/>
    <p:sldId id="281" r:id="rId23"/>
    <p:sldId id="261" r:id="rId24"/>
    <p:sldId id="262" r:id="rId25"/>
    <p:sldId id="263" r:id="rId26"/>
    <p:sldId id="264" r:id="rId27"/>
    <p:sldId id="265" r:id="rId28"/>
    <p:sldId id="266" r:id="rId29"/>
    <p:sldId id="267" r:id="rId30"/>
    <p:sldId id="268" r:id="rId31"/>
    <p:sldId id="269" r:id="rId32"/>
    <p:sldId id="285" r:id="rId33"/>
    <p:sldId id="286" r:id="rId34"/>
    <p:sldId id="288" r:id="rId35"/>
    <p:sldId id="284" r:id="rId36"/>
    <p:sldId id="297" r:id="rId37"/>
    <p:sldId id="282" r:id="rId38"/>
  </p:sldIdLst>
  <p:sldSz cx="12192000" cy="6858000"/>
  <p:notesSz cx="68072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30" autoAdjust="0"/>
    <p:restoredTop sz="86364" autoAdjust="0"/>
  </p:normalViewPr>
  <p:slideViewPr>
    <p:cSldViewPr snapToGrid="0">
      <p:cViewPr varScale="1">
        <p:scale>
          <a:sx n="47" d="100"/>
          <a:sy n="47" d="100"/>
        </p:scale>
        <p:origin x="-114" y="-240"/>
      </p:cViewPr>
      <p:guideLst>
        <p:guide orient="horz" pos="2160"/>
        <p:guide pos="3840"/>
      </p:guideLst>
    </p:cSldViewPr>
  </p:slideViewPr>
  <p:outlineViewPr>
    <p:cViewPr>
      <p:scale>
        <a:sx n="33" d="100"/>
        <a:sy n="33" d="100"/>
      </p:scale>
      <p:origin x="0" y="-3248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76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7658"/>
          </a:xfrm>
          <a:prstGeom prst="rect">
            <a:avLst/>
          </a:prstGeom>
        </p:spPr>
        <p:txBody>
          <a:bodyPr vert="horz" lIns="91440" tIns="45720" rIns="91440" bIns="45720" rtlCol="0"/>
          <a:lstStyle>
            <a:lvl1pPr algn="r">
              <a:defRPr sz="1200"/>
            </a:lvl1pPr>
          </a:lstStyle>
          <a:p>
            <a:fld id="{2CBE7AAA-BB69-45EA-B99E-276DAE4A523E}" type="datetimeFigureOut">
              <a:rPr lang="en-US" smtClean="0"/>
              <a:t>11/15/2016</a:t>
            </a:fld>
            <a:endParaRPr lang="en-US"/>
          </a:p>
        </p:txBody>
      </p:sp>
      <p:sp>
        <p:nvSpPr>
          <p:cNvPr id="4" name="Slide Image Placeholder 3"/>
          <p:cNvSpPr>
            <a:spLocks noGrp="1" noRot="1" noChangeAspect="1"/>
          </p:cNvSpPr>
          <p:nvPr>
            <p:ph type="sldImg" idx="2"/>
          </p:nvPr>
        </p:nvSpPr>
        <p:spPr>
          <a:xfrm>
            <a:off x="428625" y="1239838"/>
            <a:ext cx="5949950" cy="33480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73374"/>
            <a:ext cx="5445760" cy="3905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044"/>
            <a:ext cx="2949787" cy="49765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21044"/>
            <a:ext cx="2949787" cy="497656"/>
          </a:xfrm>
          <a:prstGeom prst="rect">
            <a:avLst/>
          </a:prstGeom>
        </p:spPr>
        <p:txBody>
          <a:bodyPr vert="horz" lIns="91440" tIns="45720" rIns="91440" bIns="45720" rtlCol="0" anchor="b"/>
          <a:lstStyle>
            <a:lvl1pPr algn="r">
              <a:defRPr sz="1200"/>
            </a:lvl1pPr>
          </a:lstStyle>
          <a:p>
            <a:fld id="{22A75EA3-68FB-4FA5-A2F8-58CADEFC466F}" type="slidenum">
              <a:rPr lang="en-US" smtClean="0"/>
              <a:t>‹#›</a:t>
            </a:fld>
            <a:endParaRPr lang="en-US"/>
          </a:p>
        </p:txBody>
      </p:sp>
    </p:spTree>
    <p:extLst>
      <p:ext uri="{BB962C8B-B14F-4D97-AF65-F5344CB8AC3E}">
        <p14:creationId xmlns:p14="http://schemas.microsoft.com/office/powerpoint/2010/main" val="359728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614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E84EA23D-9797-4DAB-ADB1-87F6581B63AA}" type="datetime8">
              <a:rPr lang="en-US" altLang="en-US" sz="1300" smtClean="0"/>
              <a:pPr/>
              <a:t>11/15/2016 2:44 PM</a:t>
            </a:fld>
            <a:endParaRPr lang="en-US" altLang="en-US" sz="1300" smtClean="0"/>
          </a:p>
        </p:txBody>
      </p:sp>
      <p:sp>
        <p:nvSpPr>
          <p:cNvPr id="614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BCCC819-3C70-4BD0-901C-BF07772AFF8B}" type="slidenum">
              <a:rPr lang="en-US" altLang="en-US" sz="1300" smtClean="0"/>
              <a:pPr/>
              <a:t>2</a:t>
            </a:fld>
            <a:endParaRPr lang="en-US" altLang="en-US" sz="1300" smtClean="0"/>
          </a:p>
        </p:txBody>
      </p:sp>
      <p:sp>
        <p:nvSpPr>
          <p:cNvPr id="6149"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629647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54ED1E-E1C6-4D65-BD44-5E553FEBAD1C}" type="slidenum">
              <a:rPr lang="en-US" altLang="en-US"/>
              <a:pPr eaLnBrk="1" hangingPunct="1"/>
              <a:t>11</a:t>
            </a:fld>
            <a:endParaRPr lang="en-US" altLang="en-US"/>
          </a:p>
        </p:txBody>
      </p:sp>
      <p:sp>
        <p:nvSpPr>
          <p:cNvPr id="47107"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85853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157491-B578-42F9-89DA-46DC291BA75E}" type="slidenum">
              <a:rPr lang="en-US" altLang="en-US"/>
              <a:pPr eaLnBrk="1" hangingPunct="1"/>
              <a:t>12</a:t>
            </a:fld>
            <a:endParaRPr lang="en-US" altLang="en-US"/>
          </a:p>
        </p:txBody>
      </p:sp>
      <p:sp>
        <p:nvSpPr>
          <p:cNvPr id="48131"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1450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9860AA-F819-493A-B306-2E5EC928BE6D}"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
        <p:nvSpPr>
          <p:cNvPr id="27651"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892008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2C0A3E-3292-4B63-9E5D-85464B8DD2EB}" type="slidenum">
              <a:rPr lang="en-US" altLang="en-US"/>
              <a:pPr eaLnBrk="1" hangingPunct="1"/>
              <a:t>14</a:t>
            </a:fld>
            <a:endParaRPr lang="en-US" altLang="en-US"/>
          </a:p>
        </p:txBody>
      </p:sp>
      <p:sp>
        <p:nvSpPr>
          <p:cNvPr id="50179"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044195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7387CC-4F1D-417B-BB3E-E26234D76BB3}" type="slidenum">
              <a:rPr lang="en-US" altLang="en-US"/>
              <a:pPr eaLnBrk="1" hangingPunct="1"/>
              <a:t>15</a:t>
            </a:fld>
            <a:endParaRPr lang="en-US" altLang="en-US"/>
          </a:p>
        </p:txBody>
      </p:sp>
      <p:sp>
        <p:nvSpPr>
          <p:cNvPr id="51203"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454957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6A10CA-D78F-4FED-BBFA-EBCA049415A2}" type="slidenum">
              <a:rPr lang="en-US" altLang="en-US"/>
              <a:pPr eaLnBrk="1" hangingPunct="1"/>
              <a:t>16</a:t>
            </a:fld>
            <a:endParaRPr lang="en-US" altLang="en-US"/>
          </a:p>
        </p:txBody>
      </p:sp>
      <p:sp>
        <p:nvSpPr>
          <p:cNvPr id="52227"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082764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6A10CA-D78F-4FED-BBFA-EBCA049415A2}" type="slidenum">
              <a:rPr lang="en-US" altLang="en-US"/>
              <a:pPr eaLnBrk="1" hangingPunct="1"/>
              <a:t>17</a:t>
            </a:fld>
            <a:endParaRPr lang="en-US" altLang="en-US"/>
          </a:p>
        </p:txBody>
      </p:sp>
      <p:sp>
        <p:nvSpPr>
          <p:cNvPr id="52227"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404304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7ECC0D-70C5-4083-9D9E-E6332B037139}" type="slidenum">
              <a:rPr lang="en-US" altLang="en-US"/>
              <a:pPr eaLnBrk="1" hangingPunct="1"/>
              <a:t>23</a:t>
            </a:fld>
            <a:endParaRPr lang="en-US" altLang="en-US"/>
          </a:p>
        </p:txBody>
      </p:sp>
      <p:sp>
        <p:nvSpPr>
          <p:cNvPr id="36867"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00754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C843B-6905-41D7-9B6A-897B16BEBD04}" type="slidenum">
              <a:rPr lang="en-US" altLang="en-US"/>
              <a:pPr eaLnBrk="1" hangingPunct="1"/>
              <a:t>24</a:t>
            </a:fld>
            <a:endParaRPr lang="en-US" altLang="en-US"/>
          </a:p>
        </p:txBody>
      </p:sp>
      <p:sp>
        <p:nvSpPr>
          <p:cNvPr id="37891"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267572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E68605-BA28-4DD0-9023-6CA92235471C}" type="slidenum">
              <a:rPr lang="en-US" altLang="en-US"/>
              <a:pPr eaLnBrk="1" hangingPunct="1"/>
              <a:t>25</a:t>
            </a:fld>
            <a:endParaRPr lang="en-US" altLang="en-US"/>
          </a:p>
        </p:txBody>
      </p:sp>
      <p:sp>
        <p:nvSpPr>
          <p:cNvPr id="38915"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13235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819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BDDCCDD-1CBD-42E5-83C3-1B72BFA1D818}" type="datetime8">
              <a:rPr lang="en-US" altLang="en-US" sz="1300" smtClean="0"/>
              <a:pPr/>
              <a:t>11/15/2016 2:44 PM</a:t>
            </a:fld>
            <a:endParaRPr lang="en-US" altLang="en-US" sz="1300" smtClean="0"/>
          </a:p>
        </p:txBody>
      </p:sp>
      <p:sp>
        <p:nvSpPr>
          <p:cNvPr id="819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9837A50-F173-410C-B05D-FA734740C950}" type="slidenum">
              <a:rPr lang="en-US" altLang="en-US" sz="1300" smtClean="0"/>
              <a:pPr/>
              <a:t>3</a:t>
            </a:fld>
            <a:endParaRPr lang="en-US" altLang="en-US" sz="1300" smtClean="0"/>
          </a:p>
        </p:txBody>
      </p:sp>
      <p:sp>
        <p:nvSpPr>
          <p:cNvPr id="8197"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1887570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EDE164-064D-4CA9-B78D-BD94C2279F0E}" type="slidenum">
              <a:rPr lang="en-US" altLang="en-US"/>
              <a:pPr eaLnBrk="1" hangingPunct="1"/>
              <a:t>26</a:t>
            </a:fld>
            <a:endParaRPr lang="en-US" altLang="en-US"/>
          </a:p>
        </p:txBody>
      </p:sp>
      <p:sp>
        <p:nvSpPr>
          <p:cNvPr id="39939"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702194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67682D-DC7C-44E3-93FB-03B8ABC86017}" type="slidenum">
              <a:rPr lang="en-US" altLang="en-US"/>
              <a:pPr eaLnBrk="1" hangingPunct="1"/>
              <a:t>27</a:t>
            </a:fld>
            <a:endParaRPr lang="en-US" altLang="en-US"/>
          </a:p>
        </p:txBody>
      </p:sp>
      <p:sp>
        <p:nvSpPr>
          <p:cNvPr id="40963"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3665568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C9F087-E13A-49CA-A117-6D4A48305D30}" type="slidenum">
              <a:rPr lang="en-US" altLang="en-US"/>
              <a:pPr eaLnBrk="1" hangingPunct="1"/>
              <a:t>28</a:t>
            </a:fld>
            <a:endParaRPr lang="en-US" altLang="en-US"/>
          </a:p>
        </p:txBody>
      </p:sp>
      <p:sp>
        <p:nvSpPr>
          <p:cNvPr id="41987"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05998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8EA0AC-B68B-4F9C-A98F-668E2B38BD9B}" type="slidenum">
              <a:rPr lang="en-US" altLang="en-US"/>
              <a:pPr eaLnBrk="1" hangingPunct="1"/>
              <a:t>29</a:t>
            </a:fld>
            <a:endParaRPr lang="en-US" altLang="en-US"/>
          </a:p>
        </p:txBody>
      </p:sp>
      <p:sp>
        <p:nvSpPr>
          <p:cNvPr id="43011"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3847782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57EB31-7B08-4D44-9F6F-D64A2F4A1044}" type="slidenum">
              <a:rPr lang="en-US" altLang="en-US"/>
              <a:pPr eaLnBrk="1" hangingPunct="1"/>
              <a:t>30</a:t>
            </a:fld>
            <a:endParaRPr lang="en-US" altLang="en-US"/>
          </a:p>
        </p:txBody>
      </p:sp>
      <p:sp>
        <p:nvSpPr>
          <p:cNvPr id="44035"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77701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7AEB14-5D72-4555-AE12-8DAC48F2E797}" type="slidenum">
              <a:rPr lang="en-US" altLang="zh-CN">
                <a:latin typeface="Calibri" panose="020F0502020204030204" pitchFamily="34" charset="0"/>
              </a:rPr>
              <a:pPr eaLnBrk="1" hangingPunct="1"/>
              <a:t>31</a:t>
            </a:fld>
            <a:endParaRPr lang="en-US" altLang="zh-CN">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9610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7AEB14-5D72-4555-AE12-8DAC48F2E797}" type="slidenum">
              <a:rPr lang="en-US" altLang="zh-CN">
                <a:latin typeface="Calibri" panose="020F0502020204030204" pitchFamily="34" charset="0"/>
              </a:rPr>
              <a:pPr eaLnBrk="1" hangingPunct="1"/>
              <a:t>32</a:t>
            </a:fld>
            <a:endParaRPr lang="en-US" altLang="zh-CN">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3253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7AEB14-5D72-4555-AE12-8DAC48F2E797}" type="slidenum">
              <a:rPr lang="en-US" altLang="zh-CN">
                <a:latin typeface="Calibri" panose="020F0502020204030204" pitchFamily="34" charset="0"/>
              </a:rPr>
              <a:pPr eaLnBrk="1" hangingPunct="1"/>
              <a:t>33</a:t>
            </a:fld>
            <a:endParaRPr lang="en-US" altLang="zh-CN">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95173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644E36-F744-454D-B8EB-D56E302421D7}" type="slidenum">
              <a:rPr lang="en-US" altLang="en-US" smtClean="0"/>
              <a:pPr/>
              <a:t>34</a:t>
            </a:fld>
            <a:endParaRPr lang="en-US" altLang="en-US" smtClean="0"/>
          </a:p>
        </p:txBody>
      </p:sp>
      <p:sp>
        <p:nvSpPr>
          <p:cNvPr id="78851"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4007778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3FA302-4C28-473C-B82F-8C53C18E199D}" type="slidenum">
              <a:rPr lang="en-US" altLang="en-US"/>
              <a:pPr eaLnBrk="1" hangingPunct="1"/>
              <a:t>35</a:t>
            </a:fld>
            <a:endParaRPr lang="en-US" altLang="en-US"/>
          </a:p>
        </p:txBody>
      </p:sp>
      <p:sp>
        <p:nvSpPr>
          <p:cNvPr id="48131"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02603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1229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FA8A8F8-F3CC-4692-A062-A29CDF0170D3}" type="datetime8">
              <a:rPr lang="en-US" altLang="en-US" sz="1300" smtClean="0"/>
              <a:pPr/>
              <a:t>11/15/2016 2:44 PM</a:t>
            </a:fld>
            <a:endParaRPr lang="en-US" altLang="en-US" sz="1300" smtClean="0"/>
          </a:p>
        </p:txBody>
      </p:sp>
      <p:sp>
        <p:nvSpPr>
          <p:cNvPr id="1229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9134615-49F6-4489-83C5-87D8E51EB0B5}" type="slidenum">
              <a:rPr lang="en-US" altLang="en-US" sz="1300" smtClean="0"/>
              <a:pPr/>
              <a:t>4</a:t>
            </a:fld>
            <a:endParaRPr lang="en-US" altLang="en-US" sz="1300" smtClean="0"/>
          </a:p>
        </p:txBody>
      </p:sp>
      <p:sp>
        <p:nvSpPr>
          <p:cNvPr id="12293"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63170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1229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FA8A8F8-F3CC-4692-A062-A29CDF0170D3}" type="datetime8">
              <a:rPr lang="en-US" altLang="en-US" sz="1300" smtClean="0"/>
              <a:pPr/>
              <a:t>11/15/2016 3:26 PM</a:t>
            </a:fld>
            <a:endParaRPr lang="en-US" altLang="en-US" sz="1300" smtClean="0"/>
          </a:p>
        </p:txBody>
      </p:sp>
      <p:sp>
        <p:nvSpPr>
          <p:cNvPr id="1229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9134615-49F6-4489-83C5-87D8E51EB0B5}" type="slidenum">
              <a:rPr lang="en-US" altLang="en-US" sz="1300" smtClean="0"/>
              <a:pPr/>
              <a:t>36</a:t>
            </a:fld>
            <a:endParaRPr lang="en-US" altLang="en-US" sz="1300" smtClean="0"/>
          </a:p>
        </p:txBody>
      </p:sp>
      <p:sp>
        <p:nvSpPr>
          <p:cNvPr id="12293"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82692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4F8B2F-A875-4A52-A919-0ABED044D911}" type="slidenum">
              <a:rPr lang="en-US" altLang="en-US"/>
              <a:pPr eaLnBrk="1" hangingPunct="1"/>
              <a:t>37</a:t>
            </a:fld>
            <a:endParaRPr lang="en-US" altLang="en-US"/>
          </a:p>
        </p:txBody>
      </p:sp>
      <p:sp>
        <p:nvSpPr>
          <p:cNvPr id="59395"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171896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1229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FA8A8F8-F3CC-4692-A062-A29CDF0170D3}" type="datetime8">
              <a:rPr lang="en-US" altLang="en-US" sz="1300" smtClean="0"/>
              <a:pPr/>
              <a:t>11/15/2016 2:44 PM</a:t>
            </a:fld>
            <a:endParaRPr lang="en-US" altLang="en-US" sz="1300" smtClean="0"/>
          </a:p>
        </p:txBody>
      </p:sp>
      <p:sp>
        <p:nvSpPr>
          <p:cNvPr id="1229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9134615-49F6-4489-83C5-87D8E51EB0B5}" type="slidenum">
              <a:rPr lang="en-US" altLang="en-US" sz="1300" smtClean="0"/>
              <a:pPr/>
              <a:t>5</a:t>
            </a:fld>
            <a:endParaRPr lang="en-US" altLang="en-US" sz="1300" smtClean="0"/>
          </a:p>
        </p:txBody>
      </p:sp>
      <p:sp>
        <p:nvSpPr>
          <p:cNvPr id="12293"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54814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1229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FA8A8F8-F3CC-4692-A062-A29CDF0170D3}" type="datetime8">
              <a:rPr lang="en-US" altLang="en-US" sz="1300" smtClean="0"/>
              <a:pPr/>
              <a:t>11/15/2016 2:44 PM</a:t>
            </a:fld>
            <a:endParaRPr lang="en-US" altLang="en-US" sz="1300" smtClean="0"/>
          </a:p>
        </p:txBody>
      </p:sp>
      <p:sp>
        <p:nvSpPr>
          <p:cNvPr id="1229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9134615-49F6-4489-83C5-87D8E51EB0B5}" type="slidenum">
              <a:rPr lang="en-US" altLang="en-US" sz="1300" smtClean="0"/>
              <a:pPr/>
              <a:t>6</a:t>
            </a:fld>
            <a:endParaRPr lang="en-US" altLang="en-US" sz="1300" smtClean="0"/>
          </a:p>
        </p:txBody>
      </p:sp>
      <p:sp>
        <p:nvSpPr>
          <p:cNvPr id="12293"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48596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1229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FA8A8F8-F3CC-4692-A062-A29CDF0170D3}" type="datetime8">
              <a:rPr lang="en-US" altLang="en-US" sz="1300" smtClean="0"/>
              <a:pPr/>
              <a:t>11/15/2016 2:44 PM</a:t>
            </a:fld>
            <a:endParaRPr lang="en-US" altLang="en-US" sz="1300" smtClean="0"/>
          </a:p>
        </p:txBody>
      </p:sp>
      <p:sp>
        <p:nvSpPr>
          <p:cNvPr id="1229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9134615-49F6-4489-83C5-87D8E51EB0B5}" type="slidenum">
              <a:rPr lang="en-US" altLang="en-US" sz="1300" smtClean="0"/>
              <a:pPr/>
              <a:t>7</a:t>
            </a:fld>
            <a:endParaRPr lang="en-US" altLang="en-US" sz="1300" smtClean="0"/>
          </a:p>
        </p:txBody>
      </p:sp>
      <p:sp>
        <p:nvSpPr>
          <p:cNvPr id="12293"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90395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300" smtClean="0"/>
              <a:t>Quick-Sort</a:t>
            </a:r>
          </a:p>
        </p:txBody>
      </p:sp>
      <p:sp>
        <p:nvSpPr>
          <p:cNvPr id="1229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FA8A8F8-F3CC-4692-A062-A29CDF0170D3}" type="datetime8">
              <a:rPr lang="en-US" altLang="en-US" sz="1300" smtClean="0"/>
              <a:pPr/>
              <a:t>11/15/2016 2:44 PM</a:t>
            </a:fld>
            <a:endParaRPr lang="en-US" altLang="en-US" sz="1300" smtClean="0"/>
          </a:p>
        </p:txBody>
      </p:sp>
      <p:sp>
        <p:nvSpPr>
          <p:cNvPr id="1229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ahoma" panose="020B0604030504040204" pitchFamily="34" charset="0"/>
                <a:ea typeface="MS PGothic" panose="020B0600070205080204" pitchFamily="34" charset="-128"/>
              </a:defRPr>
            </a:lvl1pPr>
            <a:lvl2pPr marL="742950" indent="-285750" defTabSz="966788">
              <a:defRPr sz="2400">
                <a:solidFill>
                  <a:schemeClr val="tx1"/>
                </a:solidFill>
                <a:latin typeface="Tahoma" panose="020B0604030504040204" pitchFamily="34" charset="0"/>
                <a:ea typeface="MS PGothic" panose="020B0600070205080204" pitchFamily="34" charset="-128"/>
              </a:defRPr>
            </a:lvl2pPr>
            <a:lvl3pPr marL="1143000" indent="-228600" defTabSz="966788">
              <a:defRPr sz="2400">
                <a:solidFill>
                  <a:schemeClr val="tx1"/>
                </a:solidFill>
                <a:latin typeface="Tahoma" panose="020B0604030504040204" pitchFamily="34" charset="0"/>
                <a:ea typeface="MS PGothic" panose="020B0600070205080204" pitchFamily="34" charset="-128"/>
              </a:defRPr>
            </a:lvl3pPr>
            <a:lvl4pPr marL="1600200" indent="-228600" defTabSz="966788">
              <a:defRPr sz="2400">
                <a:solidFill>
                  <a:schemeClr val="tx1"/>
                </a:solidFill>
                <a:latin typeface="Tahoma" panose="020B0604030504040204" pitchFamily="34" charset="0"/>
                <a:ea typeface="MS PGothic" panose="020B0600070205080204" pitchFamily="34" charset="-128"/>
              </a:defRPr>
            </a:lvl4pPr>
            <a:lvl5pPr marL="2057400" indent="-228600" defTabSz="966788">
              <a:defRPr sz="2400">
                <a:solidFill>
                  <a:schemeClr val="tx1"/>
                </a:solidFill>
                <a:latin typeface="Tahom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9134615-49F6-4489-83C5-87D8E51EB0B5}" type="slidenum">
              <a:rPr lang="en-US" altLang="en-US" sz="1300" smtClean="0"/>
              <a:pPr/>
              <a:t>8</a:t>
            </a:fld>
            <a:endParaRPr lang="en-US" altLang="en-US" sz="1300" smtClean="0"/>
          </a:p>
        </p:txBody>
      </p:sp>
      <p:sp>
        <p:nvSpPr>
          <p:cNvPr id="12293"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98981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CA1368-7005-4752-A894-A9BBAB960B8B}" type="slidenum">
              <a:rPr lang="en-US" altLang="en-US"/>
              <a:pPr eaLnBrk="1" hangingPunct="1"/>
              <a:t>9</a:t>
            </a:fld>
            <a:endParaRPr lang="en-US" altLang="en-US"/>
          </a:p>
        </p:txBody>
      </p:sp>
      <p:sp>
        <p:nvSpPr>
          <p:cNvPr id="45059"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51031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E7D295-CA55-4EBF-A171-86356FB1645F}" type="slidenum">
              <a:rPr lang="en-US" altLang="en-US"/>
              <a:pPr eaLnBrk="1" hangingPunct="1"/>
              <a:t>10</a:t>
            </a:fld>
            <a:endParaRPr lang="en-US" altLang="en-US"/>
          </a:p>
        </p:txBody>
      </p:sp>
      <p:sp>
        <p:nvSpPr>
          <p:cNvPr id="46083" name="Rectangle 2"/>
          <p:cNvSpPr>
            <a:spLocks noGrp="1" noRot="1" noChangeAspect="1" noChangeArrowheads="1" noTextEdit="1"/>
          </p:cNvSpPr>
          <p:nvPr>
            <p:ph type="sldImg"/>
          </p:nvPr>
        </p:nvSpPr>
        <p:spPr bwMode="auto">
          <a:xfrm>
            <a:off x="100013" y="744538"/>
            <a:ext cx="6610350"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Suggest go back to Internet centric. You do not have enough in this presentation to position the company as a gadget interface</a:t>
            </a:r>
          </a:p>
          <a:p>
            <a:pPr eaLnBrk="1" hangingPunct="1"/>
            <a:endParaRPr lang="en-US" altLang="en-US" smtClean="0"/>
          </a:p>
          <a:p>
            <a:pPr eaLnBrk="1" hangingPunct="1"/>
            <a:r>
              <a:rPr lang="en-US" altLang="en-US" smtClean="0"/>
              <a:t>Pls use another slide master. The current background is very distracting.</a:t>
            </a:r>
          </a:p>
        </p:txBody>
      </p:sp>
    </p:spTree>
    <p:extLst>
      <p:ext uri="{BB962C8B-B14F-4D97-AF65-F5344CB8AC3E}">
        <p14:creationId xmlns:p14="http://schemas.microsoft.com/office/powerpoint/2010/main" val="240372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72666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09031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21795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359EBE-58EE-4E65-9014-CFDBDC824206}"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93412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359EBE-58EE-4E65-9014-CFDBDC824206}"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76040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359EBE-58EE-4E65-9014-CFDBDC824206}"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115845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359EBE-58EE-4E65-9014-CFDBDC824206}"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164375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359EBE-58EE-4E65-9014-CFDBDC824206}"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242780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59EBE-58EE-4E65-9014-CFDBDC824206}"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128490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59EBE-58EE-4E65-9014-CFDBDC824206}"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365542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59EBE-58EE-4E65-9014-CFDBDC824206}"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F6BAE-B649-4083-B430-00BA80F7FEB6}" type="slidenum">
              <a:rPr lang="en-US" smtClean="0"/>
              <a:t>‹#›</a:t>
            </a:fld>
            <a:endParaRPr lang="en-US"/>
          </a:p>
        </p:txBody>
      </p:sp>
    </p:spTree>
    <p:extLst>
      <p:ext uri="{BB962C8B-B14F-4D97-AF65-F5344CB8AC3E}">
        <p14:creationId xmlns:p14="http://schemas.microsoft.com/office/powerpoint/2010/main" val="37172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59EBE-58EE-4E65-9014-CFDBDC824206}" type="datetimeFigureOut">
              <a:rPr lang="en-US" smtClean="0"/>
              <a:t>11/15/2016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F6BAE-B649-4083-B430-00BA80F7FEB6}" type="slidenum">
              <a:rPr lang="en-US" smtClean="0"/>
              <a:t>‹#›</a:t>
            </a:fld>
            <a:endParaRPr lang="en-US"/>
          </a:p>
        </p:txBody>
      </p:sp>
    </p:spTree>
    <p:extLst>
      <p:ext uri="{BB962C8B-B14F-4D97-AF65-F5344CB8AC3E}">
        <p14:creationId xmlns:p14="http://schemas.microsoft.com/office/powerpoint/2010/main" val="3136863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news.walmart.com/news-archive/2012/08/30/walmart-announces-new-search-engine-to-power-walmar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khan@mum.edu"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merriam-webster.com/dictionary/subrogation" TargetMode="External"/><Relationship Id="rId2" Type="http://schemas.openxmlformats.org/officeDocument/2006/relationships/hyperlink" Target="http://searchdatamanagement.techtarget.com/feature/Big-data-systems-shine-light-on-neglected-dark-dat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predpol.co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wseas.org/wseas/cms.action?id=12693"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www.grantthornton.ie/db/Attachments/Publications/Forensic_&amp;_inve/Grant%20Thornton%20-The%20problem%20of%20analysing%20unstructured%20data.pdf" TargetMode="External"/><Relationship Id="rId4" Type="http://schemas.openxmlformats.org/officeDocument/2006/relationships/hyperlink" Target="http://public.dhe.ibm.com/common/ssi/ecm/en/iml14296usen/IML14296USEN.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youtube.com/watch?v=TsaES--OTz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Machine Learning, Big </a:t>
            </a:r>
            <a:r>
              <a:rPr lang="en-US" b="1" dirty="0" smtClean="0"/>
              <a:t>Data, Algorithms &amp; </a:t>
            </a:r>
            <a:r>
              <a:rPr lang="en-US" b="1" dirty="0" smtClean="0">
                <a:solidFill>
                  <a:srgbClr val="002060"/>
                </a:solidFill>
              </a:rPr>
              <a:t>Intelligent Systems </a:t>
            </a:r>
            <a:endParaRPr lang="en-US" b="1" dirty="0">
              <a:solidFill>
                <a:srgbClr val="002060"/>
              </a:solidFill>
            </a:endParaRPr>
          </a:p>
        </p:txBody>
      </p:sp>
      <p:sp>
        <p:nvSpPr>
          <p:cNvPr id="3" name="Subtitle 2"/>
          <p:cNvSpPr>
            <a:spLocks noGrp="1"/>
          </p:cNvSpPr>
          <p:nvPr>
            <p:ph type="subTitle" idx="1"/>
          </p:nvPr>
        </p:nvSpPr>
        <p:spPr/>
        <p:txBody>
          <a:bodyPr/>
          <a:lstStyle/>
          <a:p>
            <a:endParaRPr lang="en-US" dirty="0" smtClean="0"/>
          </a:p>
          <a:p>
            <a:r>
              <a:rPr lang="en-US" sz="2800" dirty="0" smtClean="0"/>
              <a:t>CS 435 Algorithms – Advanced Topics</a:t>
            </a:r>
            <a:endParaRPr lang="en-US" sz="2800" dirty="0"/>
          </a:p>
          <a:p>
            <a:r>
              <a:rPr lang="en-US" sz="2800" dirty="0" smtClean="0"/>
              <a:t>Emdad Khan</a:t>
            </a:r>
            <a:endParaRPr lang="en-US" sz="2800" dirty="0"/>
          </a:p>
        </p:txBody>
      </p:sp>
    </p:spTree>
    <p:extLst>
      <p:ext uri="{BB962C8B-B14F-4D97-AF65-F5344CB8AC3E}">
        <p14:creationId xmlns:p14="http://schemas.microsoft.com/office/powerpoint/2010/main" val="2160928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Big Data Applications</a:t>
            </a:r>
            <a:endParaRPr lang="en-US" altLang="en-US" sz="4000"/>
          </a:p>
        </p:txBody>
      </p:sp>
      <p:sp>
        <p:nvSpPr>
          <p:cNvPr id="10243" name="Rectangle 3"/>
          <p:cNvSpPr>
            <a:spLocks noGrp="1" noChangeArrowheads="1"/>
          </p:cNvSpPr>
          <p:nvPr>
            <p:ph type="body" idx="1"/>
          </p:nvPr>
        </p:nvSpPr>
        <p:spPr>
          <a:xfrm>
            <a:off x="1828800" y="1066800"/>
            <a:ext cx="8382000" cy="4648200"/>
          </a:xfrm>
        </p:spPr>
        <p:txBody>
          <a:bodyPr>
            <a:normAutofit lnSpcReduction="10000"/>
          </a:bodyPr>
          <a:lstStyle/>
          <a:p>
            <a:pPr>
              <a:buFont typeface="Monotype Sorts"/>
              <a:buNone/>
              <a:defRPr/>
            </a:pPr>
            <a:endParaRPr lang="en-US" dirty="0" smtClean="0"/>
          </a:p>
          <a:p>
            <a:pPr>
              <a:buClr>
                <a:srgbClr val="FF0066"/>
              </a:buClr>
              <a:defRPr/>
            </a:pPr>
            <a:r>
              <a:rPr lang="en-US" b="1" dirty="0">
                <a:solidFill>
                  <a:srgbClr val="FF0000"/>
                </a:solidFill>
                <a:cs typeface="Arial" pitchFamily="34" charset="0"/>
              </a:rPr>
              <a:t>High Level: </a:t>
            </a:r>
          </a:p>
          <a:p>
            <a:pPr lvl="1">
              <a:spcBef>
                <a:spcPts val="0"/>
              </a:spcBef>
              <a:buClr>
                <a:srgbClr val="FF0066"/>
              </a:buClr>
              <a:defRPr/>
            </a:pPr>
            <a:r>
              <a:rPr lang="en-US" b="1" dirty="0">
                <a:solidFill>
                  <a:srgbClr val="FF0000"/>
                </a:solidFill>
                <a:cs typeface="Arial" pitchFamily="34" charset="0"/>
              </a:rPr>
              <a:t>Processing, Viewing, Analyzing,..</a:t>
            </a:r>
          </a:p>
          <a:p>
            <a:pPr lvl="1">
              <a:spcBef>
                <a:spcPts val="0"/>
              </a:spcBef>
              <a:buClr>
                <a:srgbClr val="FF0066"/>
              </a:buClr>
              <a:defRPr/>
            </a:pPr>
            <a:r>
              <a:rPr lang="en-US" b="1" dirty="0">
                <a:solidFill>
                  <a:srgbClr val="FF0000"/>
                </a:solidFill>
                <a:cs typeface="Arial" pitchFamily="34" charset="0"/>
              </a:rPr>
              <a:t>Extracting Meaning</a:t>
            </a:r>
          </a:p>
          <a:p>
            <a:pPr lvl="1">
              <a:spcBef>
                <a:spcPts val="0"/>
              </a:spcBef>
              <a:buClr>
                <a:srgbClr val="FF0066"/>
              </a:buClr>
              <a:defRPr/>
            </a:pPr>
            <a:r>
              <a:rPr lang="en-US" b="1" dirty="0">
                <a:solidFill>
                  <a:srgbClr val="FF0000"/>
                </a:solidFill>
                <a:cs typeface="Arial" pitchFamily="34" charset="0"/>
              </a:rPr>
              <a:t>Summarization</a:t>
            </a:r>
          </a:p>
          <a:p>
            <a:pPr lvl="1">
              <a:spcBef>
                <a:spcPts val="0"/>
              </a:spcBef>
              <a:buClr>
                <a:srgbClr val="FF0066"/>
              </a:buClr>
              <a:defRPr/>
            </a:pPr>
            <a:r>
              <a:rPr lang="en-US" b="1" dirty="0">
                <a:solidFill>
                  <a:srgbClr val="FF0000"/>
                </a:solidFill>
                <a:cs typeface="Arial" pitchFamily="34" charset="0"/>
              </a:rPr>
              <a:t> Document Analysis, Drawing Inference</a:t>
            </a:r>
            <a:endParaRPr lang="en-US" b="1" dirty="0">
              <a:solidFill>
                <a:srgbClr val="FF0000"/>
              </a:solidFill>
            </a:endParaRPr>
          </a:p>
          <a:p>
            <a:pPr>
              <a:buClr>
                <a:srgbClr val="000099"/>
              </a:buClr>
              <a:defRPr/>
            </a:pPr>
            <a:r>
              <a:rPr lang="en-US" b="1" dirty="0">
                <a:solidFill>
                  <a:srgbClr val="0070C0"/>
                </a:solidFill>
              </a:rPr>
              <a:t>Common Areas: </a:t>
            </a:r>
          </a:p>
          <a:p>
            <a:pPr lvl="1">
              <a:buClr>
                <a:srgbClr val="000099"/>
              </a:buClr>
              <a:defRPr/>
            </a:pPr>
            <a:r>
              <a:rPr lang="en-US" b="1" dirty="0">
                <a:solidFill>
                  <a:srgbClr val="0070C0"/>
                </a:solidFill>
              </a:rPr>
              <a:t>Business Analytics, Meteorology,  Economics, Biology, Bioinformatics, Astronomy, Medicine,….)</a:t>
            </a:r>
          </a:p>
          <a:p>
            <a:pPr marL="0" lvl="1" indent="-457200">
              <a:buClr>
                <a:srgbClr val="000099"/>
              </a:buClr>
              <a:defRPr/>
            </a:pPr>
            <a:r>
              <a:rPr lang="en-US" sz="2800" b="1" dirty="0">
                <a:solidFill>
                  <a:srgbClr val="FF0000"/>
                </a:solidFill>
              </a:rPr>
              <a:t>Popular Areas:</a:t>
            </a:r>
          </a:p>
          <a:p>
            <a:pPr marL="846137" lvl="3" indent="-342900">
              <a:buClr>
                <a:srgbClr val="FF0000"/>
              </a:buClr>
              <a:defRPr/>
            </a:pPr>
            <a:r>
              <a:rPr lang="en-US" sz="2400" b="1" dirty="0">
                <a:solidFill>
                  <a:srgbClr val="FF0000"/>
                </a:solidFill>
              </a:rPr>
              <a:t>Intelligent Information Retrieval, Search,  Q &amp; A, Language Translation</a:t>
            </a:r>
          </a:p>
          <a:p>
            <a:pPr>
              <a:buClr>
                <a:srgbClr val="000099"/>
              </a:buClr>
              <a:buFont typeface="Monotype Sorts"/>
              <a:buNone/>
              <a:defRPr/>
            </a:pPr>
            <a:endParaRPr lang="en-US" dirty="0">
              <a:solidFill>
                <a:srgbClr val="000099"/>
              </a:solidFill>
            </a:endParaRPr>
          </a:p>
          <a:p>
            <a:pPr>
              <a:buClr>
                <a:srgbClr val="000099"/>
              </a:buClr>
              <a:buFont typeface="Monotype Sorts"/>
              <a:buNone/>
              <a:defRPr/>
            </a:pPr>
            <a:endParaRPr lang="en-US" b="1" i="1" dirty="0">
              <a:solidFill>
                <a:srgbClr val="FF0066"/>
              </a:solidFill>
            </a:endParaRPr>
          </a:p>
        </p:txBody>
      </p:sp>
      <p:sp>
        <p:nvSpPr>
          <p:cNvPr id="4" name="Footer Placeholder 3"/>
          <p:cNvSpPr>
            <a:spLocks noGrp="1"/>
          </p:cNvSpPr>
          <p:nvPr>
            <p:ph type="ftr" sz="quarter" idx="11"/>
          </p:nvPr>
        </p:nvSpPr>
        <p:spPr>
          <a:xfrm>
            <a:off x="2743201" y="6248401"/>
            <a:ext cx="5421313" cy="365125"/>
          </a:xfrm>
        </p:spPr>
        <p:txBody>
          <a:bodyPr/>
          <a:lstStyle/>
          <a:p>
            <a:pPr>
              <a:defRPr/>
            </a:pPr>
            <a:r>
              <a:rPr lang="en-US" dirty="0"/>
              <a:t>Address Big Data Problems using NLU and Semantics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5CFDD1A-7405-4BD1-844E-FCDB3550E521}" type="slidenum">
              <a:rPr lang="en-US" altLang="en-US">
                <a:solidFill>
                  <a:srgbClr val="FFFFFF"/>
                </a:solidFill>
                <a:latin typeface="Tw Cen MT" pitchFamily="34" charset="0"/>
              </a:rPr>
              <a:pPr eaLnBrk="1" hangingPunct="1">
                <a:lnSpc>
                  <a:spcPct val="80000"/>
                </a:lnSpc>
              </a:pPr>
              <a:t>10</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271843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Key Problems With Big Data</a:t>
            </a:r>
            <a:endParaRPr lang="en-US" altLang="en-US" sz="4000"/>
          </a:p>
        </p:txBody>
      </p:sp>
      <p:sp>
        <p:nvSpPr>
          <p:cNvPr id="12291" name="Rectangle 3"/>
          <p:cNvSpPr>
            <a:spLocks noGrp="1" noChangeArrowheads="1"/>
          </p:cNvSpPr>
          <p:nvPr>
            <p:ph type="body" idx="1"/>
          </p:nvPr>
        </p:nvSpPr>
        <p:spPr>
          <a:xfrm>
            <a:off x="1905000" y="685800"/>
            <a:ext cx="8382000" cy="4648200"/>
          </a:xfrm>
        </p:spPr>
        <p:txBody>
          <a:bodyPr/>
          <a:lstStyle/>
          <a:p>
            <a:pPr>
              <a:buFont typeface="Monotype Sorts" pitchFamily="2" charset="2"/>
              <a:buNone/>
            </a:pPr>
            <a:endParaRPr lang="en-US" altLang="en-US" smtClean="0"/>
          </a:p>
          <a:p>
            <a:pPr>
              <a:buFont typeface="Monotype Sorts" pitchFamily="2" charset="2"/>
              <a:buNone/>
            </a:pPr>
            <a:endParaRPr lang="en-US" altLang="en-US" smtClean="0"/>
          </a:p>
          <a:p>
            <a:pPr>
              <a:buClr>
                <a:srgbClr val="000099"/>
              </a:buClr>
            </a:pPr>
            <a:r>
              <a:rPr lang="en-US" altLang="en-US" b="1">
                <a:solidFill>
                  <a:srgbClr val="000099"/>
                </a:solidFill>
              </a:rPr>
              <a:t>Searching, Transferring, Sharing</a:t>
            </a:r>
          </a:p>
          <a:p>
            <a:pPr>
              <a:buClr>
                <a:srgbClr val="FF0066"/>
              </a:buClr>
            </a:pPr>
            <a:r>
              <a:rPr lang="en-US" altLang="en-US" b="1">
                <a:solidFill>
                  <a:srgbClr val="FF5050"/>
                </a:solidFill>
              </a:rPr>
              <a:t>Analyzing, Processing, Viewing</a:t>
            </a:r>
          </a:p>
          <a:p>
            <a:pPr>
              <a:buClr>
                <a:srgbClr val="FF0066"/>
              </a:buClr>
            </a:pPr>
            <a:r>
              <a:rPr lang="en-US" altLang="en-US" b="1">
                <a:solidFill>
                  <a:srgbClr val="000099"/>
                </a:solidFill>
              </a:rPr>
              <a:t>Deriving Meaning / Semantics</a:t>
            </a:r>
          </a:p>
          <a:p>
            <a:pPr>
              <a:buClr>
                <a:srgbClr val="FF0066"/>
              </a:buClr>
            </a:pPr>
            <a:r>
              <a:rPr lang="en-US" altLang="en-US" b="1">
                <a:solidFill>
                  <a:srgbClr val="FF0000"/>
                </a:solidFill>
              </a:rPr>
              <a:t>Summarization</a:t>
            </a:r>
          </a:p>
          <a:p>
            <a:pPr>
              <a:buClr>
                <a:srgbClr val="FF0066"/>
              </a:buClr>
            </a:pPr>
            <a:r>
              <a:rPr lang="en-US" altLang="en-US" b="1">
                <a:solidFill>
                  <a:srgbClr val="000099"/>
                </a:solidFill>
              </a:rPr>
              <a:t>Discovering Knowledge </a:t>
            </a:r>
          </a:p>
          <a:p>
            <a:pPr>
              <a:buClr>
                <a:srgbClr val="FF0066"/>
              </a:buClr>
            </a:pPr>
            <a:r>
              <a:rPr lang="en-US" altLang="en-US" b="1">
                <a:solidFill>
                  <a:srgbClr val="FF5050"/>
                </a:solidFill>
              </a:rPr>
              <a:t>Drawing Inference, Making Predictions</a:t>
            </a:r>
          </a:p>
          <a:p>
            <a:pPr>
              <a:buClr>
                <a:srgbClr val="FF0066"/>
              </a:buClr>
            </a:pPr>
            <a:r>
              <a:rPr lang="en-US" altLang="en-US" b="1">
                <a:solidFill>
                  <a:srgbClr val="0070C0"/>
                </a:solidFill>
              </a:rPr>
              <a:t>More (including mining)</a:t>
            </a: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1053BE5-746A-433F-893D-FB1E6FD48555}" type="slidenum">
              <a:rPr lang="en-US" altLang="en-US">
                <a:solidFill>
                  <a:srgbClr val="FFFFFF"/>
                </a:solidFill>
                <a:latin typeface="Tw Cen MT" pitchFamily="34" charset="0"/>
              </a:rPr>
              <a:pPr eaLnBrk="1" hangingPunct="1">
                <a:lnSpc>
                  <a:spcPct val="80000"/>
                </a:lnSpc>
              </a:pPr>
              <a:t>11</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4025918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Key Problems With Big Data</a:t>
            </a:r>
            <a:endParaRPr lang="en-US" altLang="en-US" sz="4000"/>
          </a:p>
        </p:txBody>
      </p:sp>
      <p:sp>
        <p:nvSpPr>
          <p:cNvPr id="4" name="Footer Placeholder 3"/>
          <p:cNvSpPr>
            <a:spLocks noGrp="1"/>
          </p:cNvSpPr>
          <p:nvPr>
            <p:ph type="ftr" sz="quarter" idx="11"/>
          </p:nvPr>
        </p:nvSpPr>
        <p:spPr/>
        <p:txBody>
          <a:bodyPr/>
          <a:lstStyle/>
          <a:p>
            <a:pPr>
              <a:defRPr/>
            </a:pPr>
            <a:r>
              <a:rPr lang="en-US"/>
              <a:t>Address Big Data Problems using NLU and Semantics</a:t>
            </a: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47800"/>
            <a:ext cx="6256338"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34C94D9-6FE2-4978-A014-416D0F060C94}" type="slidenum">
              <a:rPr lang="en-US" altLang="en-US">
                <a:solidFill>
                  <a:srgbClr val="FFFFFF"/>
                </a:solidFill>
                <a:latin typeface="Tw Cen MT" pitchFamily="34" charset="0"/>
              </a:rPr>
              <a:pPr eaLnBrk="1" hangingPunct="1">
                <a:lnSpc>
                  <a:spcPct val="80000"/>
                </a:lnSpc>
              </a:pPr>
              <a:t>12</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385122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52600" y="152400"/>
            <a:ext cx="7467600" cy="990600"/>
          </a:xfrm>
        </p:spPr>
        <p:txBody>
          <a:bodyPr/>
          <a:lstStyle/>
          <a:p>
            <a:r>
              <a:rPr lang="en-US" altLang="en-US" sz="4000" dirty="0"/>
              <a:t> </a:t>
            </a:r>
            <a:r>
              <a:rPr lang="en-US" altLang="en-US" sz="4000" b="1" dirty="0">
                <a:solidFill>
                  <a:srgbClr val="000099"/>
                </a:solidFill>
              </a:rPr>
              <a:t>Key Problems are Related to:</a:t>
            </a:r>
            <a:endParaRPr lang="en-US" altLang="en-US" sz="4000" b="1" dirty="0"/>
          </a:p>
        </p:txBody>
      </p:sp>
      <p:sp>
        <p:nvSpPr>
          <p:cNvPr id="26627" name="Rectangle 3"/>
          <p:cNvSpPr>
            <a:spLocks noGrp="1" noChangeArrowheads="1"/>
          </p:cNvSpPr>
          <p:nvPr>
            <p:ph type="body" idx="1"/>
          </p:nvPr>
        </p:nvSpPr>
        <p:spPr>
          <a:xfrm>
            <a:off x="1905000" y="1143000"/>
            <a:ext cx="8382000" cy="4648200"/>
          </a:xfrm>
        </p:spPr>
        <p:txBody>
          <a:bodyPr/>
          <a:lstStyle/>
          <a:p>
            <a:pPr>
              <a:buFont typeface="Monotype Sorts" pitchFamily="2" charset="2"/>
              <a:buNone/>
            </a:pPr>
            <a:endParaRPr lang="en-US" altLang="en-US" dirty="0" smtClean="0"/>
          </a:p>
          <a:p>
            <a:pPr>
              <a:buClr>
                <a:srgbClr val="FF0066"/>
              </a:buClr>
            </a:pPr>
            <a:r>
              <a:rPr lang="en-US" altLang="en-US" dirty="0">
                <a:solidFill>
                  <a:srgbClr val="FF0000"/>
                </a:solidFill>
              </a:rPr>
              <a:t>5 </a:t>
            </a:r>
            <a:r>
              <a:rPr lang="en-US" altLang="en-US" b="1" i="1" dirty="0">
                <a:solidFill>
                  <a:srgbClr val="FF0000"/>
                </a:solidFill>
              </a:rPr>
              <a:t>Vs, namely the following</a:t>
            </a:r>
            <a:r>
              <a:rPr lang="en-US" altLang="en-US" b="1" dirty="0">
                <a:solidFill>
                  <a:srgbClr val="FF0000"/>
                </a:solidFill>
              </a:rPr>
              <a:t>:</a:t>
            </a:r>
            <a:endParaRPr lang="en-US" altLang="en-US" b="1" dirty="0">
              <a:solidFill>
                <a:srgbClr val="FF0000"/>
              </a:solidFill>
              <a:latin typeface="Arial" panose="020B0604020202020204" pitchFamily="34" charset="0"/>
            </a:endParaRPr>
          </a:p>
          <a:p>
            <a:pPr>
              <a:buClr>
                <a:srgbClr val="000099"/>
              </a:buClr>
            </a:pPr>
            <a:r>
              <a:rPr lang="en-US" altLang="en-US" b="1" dirty="0">
                <a:solidFill>
                  <a:srgbClr val="000099"/>
                </a:solidFill>
              </a:rPr>
              <a:t>Volume</a:t>
            </a:r>
          </a:p>
          <a:p>
            <a:pPr>
              <a:buClr>
                <a:srgbClr val="FF0066"/>
              </a:buClr>
            </a:pPr>
            <a:r>
              <a:rPr lang="en-US" altLang="en-US" b="1" dirty="0">
                <a:solidFill>
                  <a:srgbClr val="FF5050"/>
                </a:solidFill>
              </a:rPr>
              <a:t>Velocity</a:t>
            </a:r>
          </a:p>
          <a:p>
            <a:pPr>
              <a:buClr>
                <a:srgbClr val="002060"/>
              </a:buClr>
            </a:pPr>
            <a:r>
              <a:rPr lang="en-US" altLang="en-US" b="1" dirty="0">
                <a:solidFill>
                  <a:srgbClr val="0070C0"/>
                </a:solidFill>
              </a:rPr>
              <a:t>Variety</a:t>
            </a:r>
          </a:p>
          <a:p>
            <a:pPr>
              <a:buClr>
                <a:srgbClr val="FF0066"/>
              </a:buClr>
            </a:pPr>
            <a:r>
              <a:rPr lang="en-US" altLang="en-US" b="1" dirty="0">
                <a:solidFill>
                  <a:srgbClr val="FF0000"/>
                </a:solidFill>
              </a:rPr>
              <a:t>Variability (Veracity) </a:t>
            </a:r>
            <a:r>
              <a:rPr lang="en-US" altLang="en-US" sz="2000" b="1" dirty="0">
                <a:solidFill>
                  <a:srgbClr val="FF0000"/>
                </a:solidFill>
              </a:rPr>
              <a:t>[</a:t>
            </a:r>
            <a:r>
              <a:rPr lang="en-US" altLang="en-US" sz="2000" b="1" i="1" dirty="0">
                <a:solidFill>
                  <a:srgbClr val="FF0000"/>
                </a:solidFill>
              </a:rPr>
              <a:t>Typos., abbreviation, reliability, accuracy..</a:t>
            </a:r>
            <a:r>
              <a:rPr lang="en-US" altLang="en-US" sz="2000" b="1" dirty="0">
                <a:solidFill>
                  <a:srgbClr val="FF0000"/>
                </a:solidFill>
              </a:rPr>
              <a:t>]</a:t>
            </a:r>
          </a:p>
          <a:p>
            <a:pPr>
              <a:buClr>
                <a:srgbClr val="002060"/>
              </a:buClr>
            </a:pPr>
            <a:r>
              <a:rPr lang="en-US" altLang="en-US" b="1" dirty="0">
                <a:solidFill>
                  <a:srgbClr val="002060"/>
                </a:solidFill>
              </a:rPr>
              <a:t>Value </a:t>
            </a:r>
            <a:r>
              <a:rPr lang="en-US" altLang="en-US" sz="2000" b="1" i="1" dirty="0">
                <a:solidFill>
                  <a:srgbClr val="002060"/>
                </a:solidFill>
              </a:rPr>
              <a:t>[Need to convert the data into benefits / cost..]</a:t>
            </a:r>
            <a:endParaRPr lang="en-US" altLang="en-US" b="1" dirty="0">
              <a:solidFill>
                <a:srgbClr val="002060"/>
              </a:solidFill>
            </a:endParaRPr>
          </a:p>
          <a:p>
            <a:pPr>
              <a:buClrTx/>
            </a:pPr>
            <a:r>
              <a:rPr lang="en-US" altLang="en-US" dirty="0"/>
              <a:t>A few other issues are </a:t>
            </a:r>
            <a:r>
              <a:rPr lang="en-US" altLang="en-US" b="1" dirty="0"/>
              <a:t>semantics, security, privacy and usability.</a:t>
            </a:r>
            <a:endParaRPr lang="en-US" altLang="en-US" b="1" dirty="0">
              <a:solidFill>
                <a:srgbClr val="FF0000"/>
              </a:solidFill>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NLP Based Computing         </a:t>
            </a:r>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itchFamily="34" charset="0"/>
              </a:defRPr>
            </a:lvl9pPr>
          </a:lstStyle>
          <a:p>
            <a:pPr>
              <a:lnSpc>
                <a:spcPct val="80000"/>
              </a:lnSpc>
              <a:spcBef>
                <a:spcPct val="0"/>
              </a:spcBef>
              <a:buClrTx/>
              <a:buSzTx/>
              <a:buFontTx/>
              <a:buNone/>
            </a:pPr>
            <a:fld id="{C6FF3907-FEFE-4A90-8F17-44684D8FA65D}" type="slidenum">
              <a:rPr lang="en-US" altLang="en-US" sz="1200">
                <a:solidFill>
                  <a:srgbClr val="FFFFFF"/>
                </a:solidFill>
              </a:rPr>
              <a:pPr>
                <a:lnSpc>
                  <a:spcPct val="80000"/>
                </a:lnSpc>
                <a:spcBef>
                  <a:spcPct val="0"/>
                </a:spcBef>
                <a:buClrTx/>
                <a:buSzTx/>
                <a:buFontTx/>
                <a:buNone/>
              </a:pPr>
              <a:t>13</a:t>
            </a:fld>
            <a:endParaRPr lang="en-US" altLang="en-US" sz="1200">
              <a:solidFill>
                <a:srgbClr val="FFFFFF"/>
              </a:solidFill>
            </a:endParaRPr>
          </a:p>
        </p:txBody>
      </p:sp>
    </p:spTree>
    <p:extLst>
      <p:ext uri="{BB962C8B-B14F-4D97-AF65-F5344CB8AC3E}">
        <p14:creationId xmlns:p14="http://schemas.microsoft.com/office/powerpoint/2010/main" val="174851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Big Data Types</a:t>
            </a:r>
            <a:endParaRPr lang="en-US" altLang="en-US" sz="4000"/>
          </a:p>
        </p:txBody>
      </p:sp>
      <p:sp>
        <p:nvSpPr>
          <p:cNvPr id="4099" name="Rectangle 3"/>
          <p:cNvSpPr>
            <a:spLocks noGrp="1" noChangeArrowheads="1"/>
          </p:cNvSpPr>
          <p:nvPr>
            <p:ph type="body" idx="1"/>
          </p:nvPr>
        </p:nvSpPr>
        <p:spPr>
          <a:xfrm>
            <a:off x="1905000" y="1371600"/>
            <a:ext cx="8382000" cy="4648200"/>
          </a:xfrm>
        </p:spPr>
        <p:txBody>
          <a:bodyPr/>
          <a:lstStyle/>
          <a:p>
            <a:pPr>
              <a:buFont typeface="Monotype Sorts" pitchFamily="2" charset="2"/>
              <a:buNone/>
              <a:defRPr/>
            </a:pPr>
            <a:endParaRPr lang="en-US" dirty="0" smtClean="0"/>
          </a:p>
          <a:p>
            <a:pPr>
              <a:buClr>
                <a:srgbClr val="FF0066"/>
              </a:buClr>
              <a:defRPr/>
            </a:pPr>
            <a:r>
              <a:rPr lang="en-US" b="1" dirty="0">
                <a:solidFill>
                  <a:srgbClr val="FF0000"/>
                </a:solidFill>
              </a:rPr>
              <a:t>Unstructured </a:t>
            </a:r>
          </a:p>
          <a:p>
            <a:pPr lvl="1">
              <a:buClr>
                <a:srgbClr val="FF0066"/>
              </a:buClr>
              <a:defRPr/>
            </a:pPr>
            <a:r>
              <a:rPr lang="en-US" dirty="0">
                <a:solidFill>
                  <a:srgbClr val="FF0000"/>
                </a:solidFill>
              </a:rPr>
              <a:t>Texts on the Internet or other sources</a:t>
            </a:r>
          </a:p>
          <a:p>
            <a:pPr lvl="1">
              <a:buClr>
                <a:srgbClr val="FF0066"/>
              </a:buClr>
              <a:defRPr/>
            </a:pPr>
            <a:r>
              <a:rPr lang="en-US" dirty="0">
                <a:solidFill>
                  <a:srgbClr val="FF0000"/>
                </a:solidFill>
              </a:rPr>
              <a:t>Video</a:t>
            </a:r>
          </a:p>
          <a:p>
            <a:pPr lvl="1">
              <a:buClr>
                <a:srgbClr val="FF0066"/>
              </a:buClr>
              <a:defRPr/>
            </a:pPr>
            <a:r>
              <a:rPr lang="en-US" dirty="0">
                <a:solidFill>
                  <a:srgbClr val="FF0000"/>
                </a:solidFill>
              </a:rPr>
              <a:t>Images </a:t>
            </a:r>
          </a:p>
          <a:p>
            <a:pPr lvl="1">
              <a:buClr>
                <a:srgbClr val="FF0066"/>
              </a:buClr>
              <a:defRPr/>
            </a:pPr>
            <a:r>
              <a:rPr lang="en-US" dirty="0">
                <a:solidFill>
                  <a:srgbClr val="FF0000"/>
                </a:solidFill>
              </a:rPr>
              <a:t>Sound</a:t>
            </a:r>
            <a:endParaRPr lang="en-US" dirty="0" smtClean="0">
              <a:solidFill>
                <a:srgbClr val="FF0000"/>
              </a:solidFill>
            </a:endParaRPr>
          </a:p>
          <a:p>
            <a:pPr>
              <a:buClr>
                <a:srgbClr val="FF0066"/>
              </a:buClr>
              <a:defRPr/>
            </a:pPr>
            <a:r>
              <a:rPr lang="en-US" b="1" dirty="0">
                <a:solidFill>
                  <a:srgbClr val="FF0000"/>
                </a:solidFill>
              </a:rPr>
              <a:t>Structured</a:t>
            </a:r>
          </a:p>
          <a:p>
            <a:pPr lvl="1">
              <a:buClr>
                <a:srgbClr val="FF0066"/>
              </a:buClr>
              <a:defRPr/>
            </a:pPr>
            <a:r>
              <a:rPr lang="en-US" dirty="0">
                <a:solidFill>
                  <a:srgbClr val="FF0000"/>
                </a:solidFill>
              </a:rPr>
              <a:t>Data in a Database</a:t>
            </a:r>
            <a:endParaRPr lang="en-US" b="1" dirty="0">
              <a:solidFill>
                <a:srgbClr val="FF0000"/>
              </a:solidFill>
            </a:endParaRPr>
          </a:p>
          <a:p>
            <a:pPr marL="342900" lvl="1" indent="-342900">
              <a:buClr>
                <a:srgbClr val="FF0066"/>
              </a:buClr>
              <a:buNone/>
              <a:defRPr/>
            </a:pPr>
            <a:r>
              <a:rPr lang="en-US" sz="2800" b="1" dirty="0">
                <a:solidFill>
                  <a:srgbClr val="0070C0"/>
                </a:solidFill>
              </a:rPr>
              <a:t>    </a:t>
            </a:r>
            <a:r>
              <a:rPr lang="en-US" sz="3200" b="1" i="1" dirty="0">
                <a:solidFill>
                  <a:srgbClr val="0070C0"/>
                </a:solidFill>
              </a:rPr>
              <a:t>Unstructured Data Dominates with Wide Margin!</a:t>
            </a:r>
          </a:p>
          <a:p>
            <a:pPr>
              <a:buClr>
                <a:srgbClr val="FF0066"/>
              </a:buClr>
              <a:buFont typeface="Monotype Sorts" pitchFamily="2" charset="2"/>
              <a:buNone/>
              <a:defRPr/>
            </a:pPr>
            <a:endParaRPr lang="en-US" dirty="0">
              <a:solidFill>
                <a:srgbClr val="FF0000"/>
              </a:solidFill>
            </a:endParaRPr>
          </a:p>
          <a:p>
            <a:pPr lvl="1">
              <a:buClr>
                <a:srgbClr val="FF0066"/>
              </a:buClr>
              <a:buFontTx/>
              <a:buNone/>
              <a:defRPr/>
            </a:pPr>
            <a:endParaRPr lang="en-US" dirty="0">
              <a:solidFill>
                <a:srgbClr val="FF0000"/>
              </a:solidFill>
            </a:endParaRPr>
          </a:p>
          <a:p>
            <a:pPr lvl="1">
              <a:buClr>
                <a:srgbClr val="FF0066"/>
              </a:buClr>
              <a:buFontTx/>
              <a:buNone/>
              <a:defRPr/>
            </a:pPr>
            <a:endParaRPr lang="en-US" dirty="0">
              <a:solidFill>
                <a:srgbClr val="FF0000"/>
              </a:solidFill>
            </a:endParaRPr>
          </a:p>
          <a:p>
            <a:pPr>
              <a:buClr>
                <a:srgbClr val="FF0066"/>
              </a:buClr>
              <a:buFont typeface="Monotype Sorts" pitchFamily="2" charset="2"/>
              <a:buNone/>
              <a:defRPr/>
            </a:pPr>
            <a:endParaRPr lang="en-US" b="1" dirty="0">
              <a:solidFill>
                <a:srgbClr val="FF0000"/>
              </a:solidFill>
              <a:latin typeface="Arial" charset="0"/>
            </a:endParaRPr>
          </a:p>
          <a:p>
            <a:pPr>
              <a:buClr>
                <a:srgbClr val="000099"/>
              </a:buClr>
              <a:defRPr/>
            </a:pPr>
            <a:endParaRPr lang="en-US" b="1" dirty="0">
              <a:solidFill>
                <a:srgbClr val="FF0000"/>
              </a:solidFill>
              <a:latin typeface="Arial" charset="0"/>
            </a:endParaRPr>
          </a:p>
          <a:p>
            <a:pPr>
              <a:buClr>
                <a:srgbClr val="000099"/>
              </a:buClr>
              <a:buFont typeface="Monotype Sorts" pitchFamily="2" charset="2"/>
              <a:buNone/>
              <a:defRPr/>
            </a:pPr>
            <a:endParaRPr lang="en-US" dirty="0">
              <a:solidFill>
                <a:srgbClr val="000099"/>
              </a:solidFill>
            </a:endParaRPr>
          </a:p>
          <a:p>
            <a:pPr>
              <a:buClr>
                <a:srgbClr val="000099"/>
              </a:buClr>
              <a:buFont typeface="Monotype Sorts" pitchFamily="2" charset="2"/>
              <a:buNone/>
              <a:defRPr/>
            </a:pPr>
            <a:endParaRPr 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EA2FFBF-0D0E-42D2-A8B2-E41BC4809216}" type="slidenum">
              <a:rPr lang="en-US" altLang="en-US">
                <a:solidFill>
                  <a:srgbClr val="FFFFFF"/>
                </a:solidFill>
                <a:latin typeface="Tw Cen MT" pitchFamily="34" charset="0"/>
              </a:rPr>
              <a:pPr eaLnBrk="1" hangingPunct="1">
                <a:lnSpc>
                  <a:spcPct val="80000"/>
                </a:lnSpc>
              </a:pPr>
              <a:t>14</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2296963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67000" y="533400"/>
            <a:ext cx="7467600" cy="990600"/>
          </a:xfrm>
        </p:spPr>
        <p:txBody>
          <a:bodyPr>
            <a:noAutofit/>
          </a:bodyPr>
          <a:lstStyle/>
          <a:p>
            <a:r>
              <a:rPr lang="en-US" altLang="en-US" sz="4000" b="1" dirty="0"/>
              <a:t>Issues Dealing with Unstructured Data</a:t>
            </a:r>
            <a:br>
              <a:rPr lang="en-US" altLang="en-US" sz="4000" b="1" dirty="0"/>
            </a:br>
            <a:endParaRPr lang="en-US" altLang="en-US" sz="4000" b="1" dirty="0"/>
          </a:p>
        </p:txBody>
      </p:sp>
      <p:sp>
        <p:nvSpPr>
          <p:cNvPr id="16387" name="Rectangle 3"/>
          <p:cNvSpPr>
            <a:spLocks noGrp="1" noChangeArrowheads="1"/>
          </p:cNvSpPr>
          <p:nvPr>
            <p:ph type="body" idx="1"/>
          </p:nvPr>
        </p:nvSpPr>
        <p:spPr>
          <a:xfrm>
            <a:off x="1981200" y="1066800"/>
            <a:ext cx="8382000" cy="4648200"/>
          </a:xfrm>
        </p:spPr>
        <p:txBody>
          <a:bodyPr/>
          <a:lstStyle/>
          <a:p>
            <a:pPr>
              <a:buFont typeface="Monotype Sorts" pitchFamily="2" charset="2"/>
              <a:buNone/>
            </a:pPr>
            <a:endParaRPr lang="en-US" altLang="en-US" dirty="0" smtClean="0"/>
          </a:p>
          <a:p>
            <a:pPr>
              <a:buClr>
                <a:srgbClr val="FF0066"/>
              </a:buClr>
            </a:pPr>
            <a:r>
              <a:rPr lang="en-US" altLang="en-US" dirty="0">
                <a:solidFill>
                  <a:srgbClr val="FF0000"/>
                </a:solidFill>
                <a:latin typeface="Arial" panose="020B0604020202020204" pitchFamily="34" charset="0"/>
                <a:cs typeface="Arial" panose="020B0604020202020204" pitchFamily="34" charset="0"/>
              </a:rPr>
              <a:t>Semantic Meaning is needed</a:t>
            </a:r>
          </a:p>
          <a:p>
            <a:pPr>
              <a:buClr>
                <a:srgbClr val="FF0066"/>
              </a:buClr>
              <a:buFont typeface="Monotype Sorts" pitchFamily="2" charset="2"/>
              <a:buNone/>
            </a:pPr>
            <a:endParaRPr lang="en-US" altLang="en-US" b="1" dirty="0">
              <a:solidFill>
                <a:srgbClr val="FF0000"/>
              </a:solidFill>
              <a:latin typeface="Arial" panose="020B0604020202020204" pitchFamily="34" charset="0"/>
            </a:endParaRPr>
          </a:p>
          <a:p>
            <a:pPr>
              <a:buClr>
                <a:srgbClr val="000099"/>
              </a:buClr>
            </a:pPr>
            <a:r>
              <a:rPr lang="en-US" altLang="en-US" b="1" dirty="0">
                <a:solidFill>
                  <a:srgbClr val="000099"/>
                </a:solidFill>
                <a:latin typeface="Arial" panose="020B0604020202020204" pitchFamily="34" charset="0"/>
              </a:rPr>
              <a:t>Context is very important</a:t>
            </a:r>
          </a:p>
          <a:p>
            <a:pPr>
              <a:buFont typeface="Wingdings" panose="05000000000000000000" pitchFamily="2" charset="2"/>
              <a:buNone/>
            </a:pPr>
            <a:r>
              <a:rPr lang="en-US" altLang="en-US" dirty="0"/>
              <a:t>  </a:t>
            </a:r>
            <a:r>
              <a:rPr lang="en-US" altLang="en-US" b="1" i="1" dirty="0"/>
              <a:t>“John rides in a mustang” and “John rides on a</a:t>
            </a:r>
          </a:p>
          <a:p>
            <a:pPr>
              <a:buFont typeface="Monotype Sorts" pitchFamily="2" charset="2"/>
              <a:buNone/>
            </a:pPr>
            <a:r>
              <a:rPr lang="en-US" altLang="en-US" b="1" i="1" dirty="0"/>
              <a:t>mustang”: (a) [2</a:t>
            </a:r>
            <a:r>
              <a:rPr lang="en-US" altLang="en-US" b="1" i="1" baseline="30000" dirty="0"/>
              <a:t>nd</a:t>
            </a:r>
            <a:r>
              <a:rPr lang="en-US" altLang="en-US" b="1" i="1" dirty="0"/>
              <a:t> is riding on a horse] (b) O </a:t>
            </a:r>
            <a:r>
              <a:rPr lang="en-US" altLang="en-US" b="1" i="1" dirty="0" err="1"/>
              <a:t>vrs</a:t>
            </a:r>
            <a:r>
              <a:rPr lang="en-US" altLang="en-US" b="1" i="1" dirty="0"/>
              <a:t>. I might be  a typo</a:t>
            </a:r>
            <a:endParaRPr lang="en-US" altLang="en-US" b="1" i="1" dirty="0">
              <a:solidFill>
                <a:srgbClr val="000099"/>
              </a:solidFill>
              <a:latin typeface="Arial" panose="020B0604020202020204" pitchFamily="34" charset="0"/>
            </a:endParaRPr>
          </a:p>
          <a:p>
            <a:pPr>
              <a:buClr>
                <a:srgbClr val="000099"/>
              </a:buClr>
              <a:buFont typeface="Monotype Sorts" pitchFamily="2" charset="2"/>
              <a:buNone/>
            </a:pPr>
            <a:endParaRPr lang="en-US" altLang="en-US" b="1" dirty="0">
              <a:solidFill>
                <a:srgbClr val="000099"/>
              </a:solidFill>
              <a:latin typeface="Arial" panose="020B0604020202020204" pitchFamily="34" charset="0"/>
            </a:endParaRPr>
          </a:p>
          <a:p>
            <a:pPr>
              <a:buClr>
                <a:srgbClr val="FF0066"/>
              </a:buClr>
            </a:pPr>
            <a:r>
              <a:rPr lang="en-US" altLang="en-US" b="1" dirty="0">
                <a:solidFill>
                  <a:srgbClr val="000099"/>
                </a:solidFill>
                <a:latin typeface="Arial" panose="020B0604020202020204" pitchFamily="34" charset="0"/>
              </a:rPr>
              <a:t>World Knowledge is needed</a:t>
            </a:r>
          </a:p>
          <a:p>
            <a:pPr>
              <a:buClr>
                <a:srgbClr val="FF0066"/>
              </a:buClr>
              <a:buFont typeface="Monotype Sorts" pitchFamily="2" charset="2"/>
              <a:buNone/>
            </a:pPr>
            <a:endParaRPr lang="en-US" altLang="en-US" b="1" dirty="0">
              <a:solidFill>
                <a:srgbClr val="000099"/>
              </a:solidFill>
              <a:latin typeface="Arial" panose="020B0604020202020204" pitchFamily="34" charset="0"/>
            </a:endParaRPr>
          </a:p>
          <a:p>
            <a:pPr>
              <a:buClr>
                <a:srgbClr val="FF0066"/>
              </a:buClr>
              <a:buFont typeface="Monotype Sorts" pitchFamily="2" charset="2"/>
              <a:buNone/>
            </a:pPr>
            <a:endParaRPr lang="en-US" altLang="en-US" b="1" dirty="0">
              <a:solidFill>
                <a:srgbClr val="FF0000"/>
              </a:solidFill>
              <a:latin typeface="Arial" panose="020B0604020202020204" pitchFamily="34" charset="0"/>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F487F4F-90A0-4B8E-B9BA-E637FD57C9CC}" type="slidenum">
              <a:rPr lang="en-US" altLang="en-US">
                <a:solidFill>
                  <a:srgbClr val="FFFFFF"/>
                </a:solidFill>
                <a:latin typeface="Tw Cen MT" pitchFamily="34" charset="0"/>
              </a:rPr>
              <a:pPr eaLnBrk="1" hangingPunct="1">
                <a:lnSpc>
                  <a:spcPct val="80000"/>
                </a:lnSpc>
              </a:pPr>
              <a:t>15</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2082498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84695" y="800100"/>
            <a:ext cx="7467600" cy="990600"/>
          </a:xfrm>
        </p:spPr>
        <p:txBody>
          <a:bodyPr>
            <a:normAutofit fontScale="90000"/>
          </a:bodyPr>
          <a:lstStyle/>
          <a:p>
            <a:r>
              <a:rPr lang="en-US" altLang="en-US" b="1" dirty="0" smtClean="0"/>
              <a:t>Issues </a:t>
            </a:r>
            <a:r>
              <a:rPr lang="en-US" altLang="en-US" b="1" dirty="0"/>
              <a:t>Dealing with Unstructured Data</a:t>
            </a:r>
            <a:br>
              <a:rPr lang="en-US" altLang="en-US" b="1" dirty="0"/>
            </a:br>
            <a:endParaRPr lang="en-US" altLang="en-US" b="1" dirty="0"/>
          </a:p>
        </p:txBody>
      </p:sp>
      <p:sp>
        <p:nvSpPr>
          <p:cNvPr id="17411" name="Rectangle 3"/>
          <p:cNvSpPr>
            <a:spLocks noGrp="1" noChangeArrowheads="1"/>
          </p:cNvSpPr>
          <p:nvPr>
            <p:ph type="body" idx="1"/>
          </p:nvPr>
        </p:nvSpPr>
        <p:spPr>
          <a:xfrm>
            <a:off x="1905000" y="1295400"/>
            <a:ext cx="8382000" cy="4648200"/>
          </a:xfrm>
        </p:spPr>
        <p:txBody>
          <a:bodyPr/>
          <a:lstStyle/>
          <a:p>
            <a:pPr>
              <a:buFont typeface="Monotype Sorts" pitchFamily="2" charset="2"/>
              <a:buNone/>
            </a:pPr>
            <a:endParaRPr lang="en-US" altLang="en-US" smtClean="0"/>
          </a:p>
          <a:p>
            <a:pPr>
              <a:buClr>
                <a:srgbClr val="FF0066"/>
              </a:buClr>
            </a:pPr>
            <a:r>
              <a:rPr lang="en-US" altLang="en-US" b="1">
                <a:solidFill>
                  <a:srgbClr val="FF0000"/>
                </a:solidFill>
                <a:latin typeface="Arial" panose="020B0604020202020204" pitchFamily="34" charset="0"/>
                <a:cs typeface="Arial" panose="020B0604020202020204" pitchFamily="34" charset="0"/>
              </a:rPr>
              <a:t>Human brain can understand these instantly but computers cannot.</a:t>
            </a:r>
          </a:p>
          <a:p>
            <a:pPr>
              <a:buClr>
                <a:srgbClr val="FF0066"/>
              </a:buClr>
              <a:buFont typeface="Monotype Sorts" pitchFamily="2" charset="2"/>
              <a:buNone/>
            </a:pPr>
            <a:endParaRPr lang="en-US" altLang="en-US" b="1">
              <a:solidFill>
                <a:srgbClr val="FF0000"/>
              </a:solidFill>
              <a:latin typeface="Arial" panose="020B0604020202020204" pitchFamily="34" charset="0"/>
            </a:endParaRPr>
          </a:p>
          <a:p>
            <a:pPr>
              <a:buClr>
                <a:srgbClr val="000099"/>
              </a:buClr>
            </a:pPr>
            <a:r>
              <a:rPr lang="en-US" altLang="en-US" b="1">
                <a:solidFill>
                  <a:srgbClr val="000099"/>
                </a:solidFill>
                <a:latin typeface="Arial" panose="020B0604020202020204" pitchFamily="34" charset="0"/>
              </a:rPr>
              <a:t>Keyword is not the answer.</a:t>
            </a:r>
          </a:p>
          <a:p>
            <a:pPr>
              <a:buClr>
                <a:srgbClr val="000099"/>
              </a:buClr>
              <a:buFont typeface="Monotype Sorts" pitchFamily="2" charset="2"/>
              <a:buNone/>
            </a:pPr>
            <a:endParaRPr lang="en-US" altLang="en-US" b="1">
              <a:solidFill>
                <a:srgbClr val="000099"/>
              </a:solidFill>
              <a:latin typeface="Arial" panose="020B0604020202020204" pitchFamily="34" charset="0"/>
            </a:endParaRPr>
          </a:p>
          <a:p>
            <a:pPr>
              <a:buClr>
                <a:srgbClr val="FF0066"/>
              </a:buClr>
            </a:pPr>
            <a:r>
              <a:rPr lang="en-US" altLang="en-US" b="1">
                <a:solidFill>
                  <a:srgbClr val="FF0000"/>
                </a:solidFill>
                <a:latin typeface="Arial" panose="020B0604020202020204" pitchFamily="34" charset="0"/>
                <a:cs typeface="Arial" panose="020B0604020202020204" pitchFamily="34" charset="0"/>
              </a:rPr>
              <a:t>Semantics using Predicate logic, Ontology and the like have issues – need to define semantics for almost everything!</a:t>
            </a: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8E407C-3C77-4450-A8C4-79011A2D59FE}" type="slidenum">
              <a:rPr lang="en-US" altLang="en-US">
                <a:solidFill>
                  <a:srgbClr val="FFFFFF"/>
                </a:solidFill>
                <a:latin typeface="Tw Cen MT" pitchFamily="34" charset="0"/>
              </a:rPr>
              <a:pPr eaLnBrk="1" hangingPunct="1">
                <a:lnSpc>
                  <a:spcPct val="80000"/>
                </a:lnSpc>
              </a:pPr>
              <a:t>16</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4125908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57400" y="304800"/>
            <a:ext cx="7467600" cy="990600"/>
          </a:xfrm>
        </p:spPr>
        <p:txBody>
          <a:bodyPr>
            <a:normAutofit/>
          </a:bodyPr>
          <a:lstStyle/>
          <a:p>
            <a:r>
              <a:rPr lang="en-US" altLang="en-US" sz="4000" b="1" dirty="0"/>
              <a:t>    </a:t>
            </a:r>
            <a:r>
              <a:rPr lang="en-US" altLang="en-US" sz="4000" b="1" dirty="0" smtClean="0"/>
              <a:t>Big Data – Key Ingredients</a:t>
            </a:r>
            <a:endParaRPr lang="en-US" altLang="en-US" sz="4000" b="1" dirty="0"/>
          </a:p>
        </p:txBody>
      </p:sp>
      <p:sp>
        <p:nvSpPr>
          <p:cNvPr id="17411" name="Rectangle 3"/>
          <p:cNvSpPr>
            <a:spLocks noGrp="1" noChangeArrowheads="1"/>
          </p:cNvSpPr>
          <p:nvPr>
            <p:ph type="body" idx="1"/>
          </p:nvPr>
        </p:nvSpPr>
        <p:spPr>
          <a:xfrm>
            <a:off x="1905000" y="1708150"/>
            <a:ext cx="8382000" cy="4648200"/>
          </a:xfrm>
        </p:spPr>
        <p:txBody>
          <a:bodyPr>
            <a:normAutofit/>
          </a:bodyPr>
          <a:lstStyle/>
          <a:p>
            <a:pPr>
              <a:buFont typeface="Monotype Sorts" pitchFamily="2" charset="2"/>
              <a:buNone/>
            </a:pPr>
            <a:r>
              <a:rPr lang="en-US" dirty="0" smtClean="0"/>
              <a:t>    </a:t>
            </a:r>
            <a:r>
              <a:rPr lang="en-US" b="1" dirty="0" smtClean="0">
                <a:solidFill>
                  <a:srgbClr val="002060"/>
                </a:solidFill>
              </a:rPr>
              <a:t>1</a:t>
            </a:r>
            <a:r>
              <a:rPr lang="en-US" b="1" dirty="0">
                <a:solidFill>
                  <a:srgbClr val="002060"/>
                </a:solidFill>
              </a:rPr>
              <a:t>. Infrastructure / frameworks / </a:t>
            </a:r>
            <a:r>
              <a:rPr lang="en-US" b="1" dirty="0" smtClean="0">
                <a:solidFill>
                  <a:srgbClr val="002060"/>
                </a:solidFill>
              </a:rPr>
              <a:t>tools</a:t>
            </a:r>
          </a:p>
          <a:p>
            <a:pPr marL="0" indent="0" fontAlgn="t">
              <a:buNone/>
            </a:pPr>
            <a:r>
              <a:rPr lang="en-US" b="1" dirty="0" smtClean="0">
                <a:solidFill>
                  <a:srgbClr val="002060"/>
                </a:solidFill>
              </a:rPr>
              <a:t>    [Map Reduce / Hadoop, Hive, Pig, Spark, Storm…]</a:t>
            </a:r>
            <a:endParaRPr lang="en-US" b="1" dirty="0">
              <a:solidFill>
                <a:srgbClr val="002060"/>
              </a:solidFill>
            </a:endParaRPr>
          </a:p>
          <a:p>
            <a:pPr marL="0" indent="0" fontAlgn="t">
              <a:buNone/>
            </a:pPr>
            <a:r>
              <a:rPr lang="en-US" b="1" dirty="0" smtClean="0">
                <a:solidFill>
                  <a:srgbClr val="002060"/>
                </a:solidFill>
              </a:rPr>
              <a:t>    2</a:t>
            </a:r>
            <a:r>
              <a:rPr lang="en-US" b="1" dirty="0">
                <a:solidFill>
                  <a:srgbClr val="002060"/>
                </a:solidFill>
              </a:rPr>
              <a:t>. Big Data Algorithms</a:t>
            </a:r>
          </a:p>
          <a:p>
            <a:pPr marL="0" indent="0" fontAlgn="t">
              <a:buNone/>
            </a:pPr>
            <a:r>
              <a:rPr lang="en-US" b="1" dirty="0" smtClean="0">
                <a:solidFill>
                  <a:srgbClr val="002060"/>
                </a:solidFill>
              </a:rPr>
              <a:t>    3</a:t>
            </a:r>
            <a:r>
              <a:rPr lang="en-US" b="1" dirty="0">
                <a:solidFill>
                  <a:srgbClr val="002060"/>
                </a:solidFill>
              </a:rPr>
              <a:t>. Analytics (including emphasis on combining </a:t>
            </a:r>
            <a:r>
              <a:rPr lang="en-US" b="1" dirty="0" smtClean="0">
                <a:solidFill>
                  <a:srgbClr val="002060"/>
                </a:solidFill>
              </a:rPr>
              <a:t>    unstructured </a:t>
            </a:r>
            <a:r>
              <a:rPr lang="en-US" b="1" dirty="0">
                <a:solidFill>
                  <a:srgbClr val="002060"/>
                </a:solidFill>
              </a:rPr>
              <a:t>and structured data)</a:t>
            </a:r>
          </a:p>
          <a:p>
            <a:pPr marL="0" indent="0" fontAlgn="t">
              <a:buNone/>
            </a:pPr>
            <a:r>
              <a:rPr lang="en-US" b="1" dirty="0" smtClean="0">
                <a:solidFill>
                  <a:srgbClr val="002060"/>
                </a:solidFill>
              </a:rPr>
              <a:t>    4</a:t>
            </a:r>
            <a:r>
              <a:rPr lang="en-US" b="1" dirty="0">
                <a:solidFill>
                  <a:srgbClr val="002060"/>
                </a:solidFill>
              </a:rPr>
              <a:t>. </a:t>
            </a:r>
            <a:r>
              <a:rPr lang="en-US" b="1" dirty="0" smtClean="0">
                <a:solidFill>
                  <a:srgbClr val="002060"/>
                </a:solidFill>
              </a:rPr>
              <a:t>DB &amp; Data </a:t>
            </a:r>
            <a:r>
              <a:rPr lang="en-US" b="1" dirty="0">
                <a:solidFill>
                  <a:srgbClr val="002060"/>
                </a:solidFill>
              </a:rPr>
              <a:t>Types (especially unstructured data and associated database e.g. NoSQL)</a:t>
            </a:r>
          </a:p>
          <a:p>
            <a:pPr marL="0" indent="0" fontAlgn="t">
              <a:buNone/>
            </a:pPr>
            <a:r>
              <a:rPr lang="en-US" b="1" dirty="0" smtClean="0">
                <a:solidFill>
                  <a:srgbClr val="002060"/>
                </a:solidFill>
              </a:rPr>
              <a:t>    5</a:t>
            </a:r>
            <a:r>
              <a:rPr lang="en-US" b="1" dirty="0">
                <a:solidFill>
                  <a:srgbClr val="002060"/>
                </a:solidFill>
              </a:rPr>
              <a:t>. Natural Language Processing, AI, ML, UI</a:t>
            </a:r>
          </a:p>
          <a:p>
            <a:pPr marL="0" indent="0" fontAlgn="t">
              <a:buNone/>
            </a:pPr>
            <a:r>
              <a:rPr lang="en-US" dirty="0" smtClean="0"/>
              <a:t>    </a:t>
            </a:r>
            <a:endParaRPr lang="en-US" altLang="en-US" b="1" dirty="0">
              <a:solidFill>
                <a:srgbClr val="FF0000"/>
              </a:solidFill>
              <a:latin typeface="Arial" panose="020B0604020202020204" pitchFamily="34" charset="0"/>
              <a:cs typeface="Arial" panose="020B0604020202020204" pitchFamily="34" charset="0"/>
            </a:endParaRPr>
          </a:p>
          <a:p>
            <a:pPr>
              <a:buClr>
                <a:srgbClr val="FF0066"/>
              </a:buClr>
              <a:buFont typeface="Monotype Sorts" pitchFamily="2" charset="2"/>
              <a:buNone/>
            </a:pPr>
            <a:endParaRPr lang="en-US" altLang="en-US" b="1" dirty="0">
              <a:solidFill>
                <a:srgbClr val="FF0000"/>
              </a:solidFill>
              <a:latin typeface="Arial" panose="020B0604020202020204" pitchFamily="34" charset="0"/>
            </a:endParaRPr>
          </a:p>
          <a:p>
            <a:pPr>
              <a:buClr>
                <a:srgbClr val="000099"/>
              </a:buClr>
              <a:buFont typeface="Monotype Sorts" pitchFamily="2" charset="2"/>
              <a:buNone/>
            </a:pPr>
            <a:endParaRPr lang="en-US" altLang="en-US" b="1" dirty="0">
              <a:solidFill>
                <a:srgbClr val="000099"/>
              </a:solidFill>
              <a:latin typeface="Arial" panose="020B0604020202020204" pitchFamily="34" charset="0"/>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C8E407C-3C77-4450-A8C4-79011A2D59FE}" type="slidenum">
              <a:rPr lang="en-US" altLang="en-US">
                <a:solidFill>
                  <a:srgbClr val="FFFFFF"/>
                </a:solidFill>
                <a:latin typeface="Tw Cen MT" pitchFamily="34" charset="0"/>
              </a:rPr>
              <a:pPr eaLnBrk="1" hangingPunct="1">
                <a:lnSpc>
                  <a:spcPct val="80000"/>
                </a:lnSpc>
              </a:pPr>
              <a:t>17</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1876063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760" y="955343"/>
            <a:ext cx="9936480" cy="1189844"/>
          </a:xfrm>
        </p:spPr>
        <p:txBody>
          <a:bodyPr/>
          <a:lstStyle/>
          <a:p>
            <a:r>
              <a:rPr lang="en-US" b="1" dirty="0" smtClean="0"/>
              <a:t>Some Current Applications - 1 </a:t>
            </a:r>
            <a:endParaRPr lang="en-US" b="1" dirty="0"/>
          </a:p>
        </p:txBody>
      </p:sp>
      <p:sp>
        <p:nvSpPr>
          <p:cNvPr id="3" name="Subtitle 2"/>
          <p:cNvSpPr>
            <a:spLocks noGrp="1"/>
          </p:cNvSpPr>
          <p:nvPr>
            <p:ph type="subTitle" idx="1"/>
          </p:nvPr>
        </p:nvSpPr>
        <p:spPr>
          <a:xfrm>
            <a:off x="1524000" y="3028832"/>
            <a:ext cx="9144000" cy="1655762"/>
          </a:xfrm>
        </p:spPr>
        <p:txBody>
          <a:bodyPr/>
          <a:lstStyle/>
          <a:p>
            <a:pPr algn="just"/>
            <a:r>
              <a:rPr lang="en-US" sz="2800" i="1" dirty="0" smtClean="0">
                <a:solidFill>
                  <a:srgbClr val="002060"/>
                </a:solidFill>
              </a:rPr>
              <a:t>Macy's Inc. and real-time pricing</a:t>
            </a:r>
            <a:r>
              <a:rPr lang="en-US" sz="2800" dirty="0" smtClean="0">
                <a:solidFill>
                  <a:srgbClr val="002060"/>
                </a:solidFill>
              </a:rPr>
              <a:t>. The retailer adjusts pricing in near-real time for 73 million (!) items, based on demand and inventory, using technology from SAS Institute.</a:t>
            </a:r>
          </a:p>
          <a:p>
            <a:endParaRPr lang="en-US" dirty="0"/>
          </a:p>
        </p:txBody>
      </p:sp>
    </p:spTree>
    <p:extLst>
      <p:ext uri="{BB962C8B-B14F-4D97-AF65-F5344CB8AC3E}">
        <p14:creationId xmlns:p14="http://schemas.microsoft.com/office/powerpoint/2010/main" val="1080018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68991"/>
            <a:ext cx="9144000" cy="1285378"/>
          </a:xfrm>
        </p:spPr>
        <p:txBody>
          <a:bodyPr/>
          <a:lstStyle/>
          <a:p>
            <a:r>
              <a:rPr lang="en-US" b="1" dirty="0" smtClean="0"/>
              <a:t>Current Applications -2 </a:t>
            </a:r>
            <a:endParaRPr lang="en-US" b="1" dirty="0"/>
          </a:p>
        </p:txBody>
      </p:sp>
      <p:sp>
        <p:nvSpPr>
          <p:cNvPr id="3" name="Subtitle 2"/>
          <p:cNvSpPr>
            <a:spLocks noGrp="1"/>
          </p:cNvSpPr>
          <p:nvPr>
            <p:ph type="subTitle" idx="1"/>
          </p:nvPr>
        </p:nvSpPr>
        <p:spPr>
          <a:xfrm>
            <a:off x="1524000" y="3165310"/>
            <a:ext cx="9144000" cy="1655762"/>
          </a:xfrm>
        </p:spPr>
        <p:txBody>
          <a:bodyPr>
            <a:noAutofit/>
          </a:bodyPr>
          <a:lstStyle/>
          <a:p>
            <a:pPr algn="just"/>
            <a:r>
              <a:rPr lang="en-US" sz="2800" b="1" i="1" dirty="0" smtClean="0">
                <a:solidFill>
                  <a:srgbClr val="002060"/>
                </a:solidFill>
              </a:rPr>
              <a:t>Wal-Mart Stores Inc. </a:t>
            </a:r>
            <a:r>
              <a:rPr lang="en-US" sz="2800" i="1" dirty="0" smtClean="0">
                <a:solidFill>
                  <a:srgbClr val="002060"/>
                </a:solidFill>
              </a:rPr>
              <a:t>and search</a:t>
            </a:r>
            <a:r>
              <a:rPr lang="en-US" sz="2800" dirty="0" smtClean="0">
                <a:solidFill>
                  <a:srgbClr val="002060"/>
                </a:solidFill>
              </a:rPr>
              <a:t>. The mega-retailer's latest search engine for Walmart.com includes semantic data. </a:t>
            </a:r>
            <a:r>
              <a:rPr lang="en-US" sz="2800" b="1" dirty="0" smtClean="0">
                <a:solidFill>
                  <a:srgbClr val="002060"/>
                </a:solidFill>
              </a:rPr>
              <a:t>Polaris</a:t>
            </a:r>
            <a:r>
              <a:rPr lang="en-US" sz="2800" dirty="0" smtClean="0">
                <a:solidFill>
                  <a:srgbClr val="002060"/>
                </a:solidFill>
              </a:rPr>
              <a:t>, </a:t>
            </a:r>
            <a:r>
              <a:rPr lang="en-US" sz="2800" dirty="0" smtClean="0">
                <a:solidFill>
                  <a:srgbClr val="002060"/>
                </a:solidFill>
                <a:hlinkClick r:id="rId2"/>
              </a:rPr>
              <a:t>a platform that was designed</a:t>
            </a:r>
            <a:r>
              <a:rPr lang="en-US" sz="2800" dirty="0" smtClean="0">
                <a:solidFill>
                  <a:srgbClr val="002060"/>
                </a:solidFill>
              </a:rPr>
              <a:t> in-house, relies on text analysis, machine learning and even synonym mining to produce relevant search results. Wal-Mart says adding semantic search has improved online shoppers completing a purchase by 10% to 15%. "In Wal-Mart terms, that is billions of dollars," Laney said.</a:t>
            </a:r>
            <a:endParaRPr lang="en-US" sz="2800" dirty="0">
              <a:solidFill>
                <a:srgbClr val="002060"/>
              </a:solidFill>
            </a:endParaRPr>
          </a:p>
        </p:txBody>
      </p:sp>
    </p:spTree>
    <p:extLst>
      <p:ext uri="{BB962C8B-B14F-4D97-AF65-F5344CB8AC3E}">
        <p14:creationId xmlns:p14="http://schemas.microsoft.com/office/powerpoint/2010/main" val="349607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9B7494E3-F2A2-4437-B4B7-9959104E8E4D}" type="slidenum">
              <a:rPr lang="en-US" altLang="en-US" sz="1400"/>
              <a:pPr>
                <a:spcBef>
                  <a:spcPct val="0"/>
                </a:spcBef>
                <a:buClrTx/>
                <a:buSzTx/>
                <a:buFontTx/>
                <a:buNone/>
              </a:pPr>
              <a:t>2</a:t>
            </a:fld>
            <a:endParaRPr lang="en-US" altLang="en-US" sz="1400"/>
          </a:p>
        </p:txBody>
      </p:sp>
      <p:sp>
        <p:nvSpPr>
          <p:cNvPr id="2" name="Rectangle 2"/>
          <p:cNvSpPr>
            <a:spLocks noGrp="1" noChangeArrowheads="1"/>
          </p:cNvSpPr>
          <p:nvPr>
            <p:ph type="ctrTitle"/>
          </p:nvPr>
        </p:nvSpPr>
        <p:spPr>
          <a:xfrm>
            <a:off x="2286000" y="914400"/>
            <a:ext cx="7772400" cy="1447800"/>
          </a:xfrm>
          <a:extLst>
            <a:ext uri="{FAA26D3D-D897-4be2-8F04-BA451C77F1D7}"/>
          </a:extLst>
        </p:spPr>
        <p:txBody>
          <a:bodyPr/>
          <a:lstStyle/>
          <a:p>
            <a:pPr>
              <a:lnSpc>
                <a:spcPts val="3240"/>
              </a:lnSpc>
              <a:defRPr/>
            </a:pPr>
            <a:r>
              <a:rPr lang="en-US" dirty="0" smtClean="0">
                <a:ea typeface="+mj-ea"/>
                <a:cs typeface="Times New Roman" charset="0"/>
              </a:rPr>
              <a:t/>
            </a:r>
            <a:br>
              <a:rPr lang="en-US" dirty="0" smtClean="0">
                <a:ea typeface="+mj-ea"/>
                <a:cs typeface="Times New Roman" charset="0"/>
              </a:rPr>
            </a:br>
            <a:r>
              <a:rPr lang="en-US" sz="3200" b="1" i="1" dirty="0" smtClean="0">
                <a:solidFill>
                  <a:srgbClr val="C00000"/>
                </a:solidFill>
                <a:cs typeface="Times New Roman" charset="0"/>
              </a:rPr>
              <a:t>CS </a:t>
            </a:r>
            <a:r>
              <a:rPr lang="en-US" sz="3200" b="1" i="1" dirty="0">
                <a:solidFill>
                  <a:srgbClr val="C00000"/>
                </a:solidFill>
                <a:cs typeface="Times New Roman" charset="0"/>
              </a:rPr>
              <a:t>582</a:t>
            </a:r>
            <a:endParaRPr lang="en-US" sz="3200" b="1" dirty="0">
              <a:solidFill>
                <a:srgbClr val="C00000"/>
              </a:solidFill>
              <a:cs typeface="Times New Roman" charset="0"/>
            </a:endParaRPr>
          </a:p>
        </p:txBody>
      </p:sp>
      <p:sp>
        <p:nvSpPr>
          <p:cNvPr id="5124" name="TextBox 1"/>
          <p:cNvSpPr txBox="1">
            <a:spLocks noChangeArrowheads="1"/>
          </p:cNvSpPr>
          <p:nvPr/>
        </p:nvSpPr>
        <p:spPr bwMode="auto">
          <a:xfrm>
            <a:off x="2438400" y="2362200"/>
            <a:ext cx="7543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2400"/>
          </a:p>
          <a:p>
            <a:pPr algn="ctr" eaLnBrk="1" hangingPunct="1">
              <a:spcBef>
                <a:spcPct val="0"/>
              </a:spcBef>
              <a:buClrTx/>
              <a:buSzTx/>
              <a:buFontTx/>
              <a:buNone/>
            </a:pPr>
            <a:endParaRPr lang="en-US" altLang="en-US" sz="2400"/>
          </a:p>
          <a:p>
            <a:pPr algn="ctr" eaLnBrk="1" hangingPunct="1">
              <a:spcBef>
                <a:spcPct val="0"/>
              </a:spcBef>
              <a:buClrTx/>
              <a:buSzTx/>
              <a:buFontTx/>
              <a:buNone/>
            </a:pPr>
            <a:endParaRPr lang="en-US" altLang="en-US" sz="2400"/>
          </a:p>
          <a:p>
            <a:pPr algn="ctr" eaLnBrk="1" hangingPunct="1">
              <a:spcBef>
                <a:spcPct val="0"/>
              </a:spcBef>
              <a:buClrTx/>
              <a:buSzTx/>
              <a:buFontTx/>
              <a:buNone/>
            </a:pPr>
            <a:endParaRPr lang="en-US" altLang="en-US" sz="2000"/>
          </a:p>
          <a:p>
            <a:pPr algn="ctr" eaLnBrk="1" hangingPunct="1">
              <a:spcBef>
                <a:spcPct val="0"/>
              </a:spcBef>
              <a:buClrTx/>
              <a:buSzTx/>
              <a:buFontTx/>
              <a:buNone/>
            </a:pPr>
            <a:endParaRPr lang="en-US" altLang="en-US" sz="2000"/>
          </a:p>
          <a:p>
            <a:pPr algn="ctr" eaLnBrk="1" hangingPunct="1">
              <a:spcBef>
                <a:spcPct val="0"/>
              </a:spcBef>
              <a:buClrTx/>
              <a:buSzTx/>
              <a:buFontTx/>
              <a:buNone/>
            </a:pPr>
            <a:endParaRPr lang="en-US" altLang="en-US" sz="2000"/>
          </a:p>
          <a:p>
            <a:pPr algn="ctr" eaLnBrk="1" hangingPunct="1">
              <a:spcBef>
                <a:spcPct val="0"/>
              </a:spcBef>
              <a:buClrTx/>
              <a:buSzTx/>
              <a:buFontTx/>
              <a:buNone/>
            </a:pPr>
            <a:r>
              <a:rPr lang="en-US" altLang="en-US" sz="2000"/>
              <a:t>Emdad Khan</a:t>
            </a:r>
          </a:p>
          <a:p>
            <a:pPr algn="ctr" eaLnBrk="1" hangingPunct="1">
              <a:spcBef>
                <a:spcPct val="0"/>
              </a:spcBef>
              <a:buClrTx/>
              <a:buSzTx/>
              <a:buFontTx/>
              <a:buNone/>
            </a:pPr>
            <a:r>
              <a:rPr lang="en-US" altLang="en-US" sz="2000">
                <a:hlinkClick r:id="rId4"/>
              </a:rPr>
              <a:t>ekhan@mum.edu</a:t>
            </a:r>
            <a:r>
              <a:rPr lang="en-US" altLang="en-US" sz="2000"/>
              <a:t> </a:t>
            </a:r>
          </a:p>
          <a:p>
            <a:pPr algn="ctr" eaLnBrk="1" hangingPunct="1">
              <a:spcBef>
                <a:spcPct val="0"/>
              </a:spcBef>
              <a:buClrTx/>
              <a:buSzTx/>
              <a:buFontTx/>
              <a:buNone/>
            </a:pPr>
            <a:r>
              <a:rPr lang="en-US" altLang="en-US" sz="2000"/>
              <a:t>Dept. of Computer Science</a:t>
            </a:r>
          </a:p>
          <a:p>
            <a:pPr algn="ctr" eaLnBrk="1" hangingPunct="1">
              <a:spcBef>
                <a:spcPct val="0"/>
              </a:spcBef>
              <a:buClrTx/>
              <a:buSzTx/>
              <a:buFontTx/>
              <a:buNone/>
            </a:pPr>
            <a:r>
              <a:rPr lang="en-US" altLang="en-US" sz="2000"/>
              <a:t>Maharishi University of Management</a:t>
            </a:r>
          </a:p>
          <a:p>
            <a:pPr algn="ctr" eaLnBrk="1" hangingPunct="1">
              <a:spcBef>
                <a:spcPct val="0"/>
              </a:spcBef>
              <a:buClrTx/>
              <a:buSzTx/>
              <a:buFontTx/>
              <a:buNone/>
            </a:pPr>
            <a:r>
              <a:rPr lang="en-US" altLang="en-US" sz="2000"/>
              <a:t>Nov. , 2016 </a:t>
            </a:r>
          </a:p>
          <a:p>
            <a:pPr algn="just" eaLnBrk="1" hangingPunct="1">
              <a:spcBef>
                <a:spcPct val="0"/>
              </a:spcBef>
              <a:buClrTx/>
              <a:buSzTx/>
              <a:buFontTx/>
              <a:buNone/>
            </a:pPr>
            <a:endParaRPr lang="en-US" altLang="en-US" sz="2400"/>
          </a:p>
        </p:txBody>
      </p:sp>
      <p:sp>
        <p:nvSpPr>
          <p:cNvPr id="5125" name="Rectangle 4"/>
          <p:cNvSpPr>
            <a:spLocks noChangeArrowheads="1"/>
          </p:cNvSpPr>
          <p:nvPr/>
        </p:nvSpPr>
        <p:spPr bwMode="auto">
          <a:xfrm>
            <a:off x="2242604" y="2438400"/>
            <a:ext cx="812273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b="1" dirty="0">
                <a:solidFill>
                  <a:srgbClr val="000000"/>
                </a:solidFill>
                <a:cs typeface="Times New Roman" panose="02020603050405020304" pitchFamily="18" charset="0"/>
              </a:rPr>
              <a:t>Machine Learning</a:t>
            </a:r>
            <a:r>
              <a:rPr lang="en-US" altLang="en-US" b="1" i="1" dirty="0">
                <a:solidFill>
                  <a:srgbClr val="000000"/>
                </a:solidFill>
                <a:cs typeface="Times New Roman" panose="02020603050405020304" pitchFamily="18" charset="0"/>
              </a:rPr>
              <a:t>: Getting Computers </a:t>
            </a:r>
          </a:p>
          <a:p>
            <a:pPr algn="ctr" eaLnBrk="1" hangingPunct="1">
              <a:spcBef>
                <a:spcPct val="0"/>
              </a:spcBef>
              <a:buClrTx/>
              <a:buSzTx/>
              <a:buFontTx/>
              <a:buNone/>
            </a:pPr>
            <a:r>
              <a:rPr lang="en-US" altLang="en-US" b="1" i="1" dirty="0">
                <a:solidFill>
                  <a:srgbClr val="000000"/>
                </a:solidFill>
                <a:cs typeface="Times New Roman" panose="02020603050405020304" pitchFamily="18" charset="0"/>
              </a:rPr>
              <a:t>to Program Themselves</a:t>
            </a:r>
          </a:p>
          <a:p>
            <a:pPr algn="ctr" eaLnBrk="1" hangingPunct="1">
              <a:spcBef>
                <a:spcPct val="0"/>
              </a:spcBef>
              <a:buClrTx/>
              <a:buSzTx/>
              <a:buFontTx/>
              <a:buNone/>
            </a:pPr>
            <a:r>
              <a:rPr lang="en-US" altLang="en-US" sz="2000" b="1" dirty="0">
                <a:cs typeface="Times New Roman" panose="02020603050405020304" pitchFamily="18" charset="0"/>
              </a:rPr>
              <a:t>“Discovering the Learning Dynamics of the Laws of Nature”</a:t>
            </a:r>
            <a:endParaRPr lang="en-US" altLang="en-US" sz="2400" b="1" dirty="0">
              <a:cs typeface="Times New Roman" panose="02020603050405020304" pitchFamily="18" charset="0"/>
            </a:endParaRPr>
          </a:p>
          <a:p>
            <a:pPr algn="ctr" eaLnBrk="1" hangingPunct="1">
              <a:spcBef>
                <a:spcPct val="0"/>
              </a:spcBef>
              <a:buClrTx/>
              <a:buSzTx/>
              <a:buFontTx/>
              <a:buNone/>
            </a:pPr>
            <a:endParaRPr lang="en-US" altLang="en-US" sz="2400" b="1" i="1" dirty="0">
              <a:solidFill>
                <a:srgbClr val="C00000"/>
              </a:solidFill>
              <a:cs typeface="Times New Roman" panose="02020603050405020304" pitchFamily="18" charset="0"/>
            </a:endParaRPr>
          </a:p>
          <a:p>
            <a:pPr algn="ctr" eaLnBrk="1" hangingPunct="1">
              <a:spcBef>
                <a:spcPct val="0"/>
              </a:spcBef>
              <a:buClrTx/>
              <a:buSzTx/>
              <a:buFontTx/>
              <a:buNone/>
            </a:pPr>
            <a:endParaRPr lang="en-US" altLang="en-US" sz="2400" dirty="0">
              <a:solidFill>
                <a:srgbClr val="C00000"/>
              </a:solidFill>
              <a:cs typeface="Times New Roman" panose="02020603050405020304" pitchFamily="18" charset="0"/>
            </a:endParaRPr>
          </a:p>
        </p:txBody>
      </p:sp>
    </p:spTree>
    <p:extLst>
      <p:ext uri="{BB962C8B-B14F-4D97-AF65-F5344CB8AC3E}">
        <p14:creationId xmlns:p14="http://schemas.microsoft.com/office/powerpoint/2010/main" val="465217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2639"/>
            <a:ext cx="9144000" cy="1285378"/>
          </a:xfrm>
        </p:spPr>
        <p:txBody>
          <a:bodyPr/>
          <a:lstStyle/>
          <a:p>
            <a:r>
              <a:rPr lang="en-US" b="1" dirty="0" smtClean="0"/>
              <a:t>Current Applications - 3</a:t>
            </a:r>
            <a:endParaRPr lang="en-US" b="1" dirty="0"/>
          </a:p>
        </p:txBody>
      </p:sp>
      <p:sp>
        <p:nvSpPr>
          <p:cNvPr id="3" name="Subtitle 2"/>
          <p:cNvSpPr>
            <a:spLocks noGrp="1"/>
          </p:cNvSpPr>
          <p:nvPr>
            <p:ph type="subTitle" idx="1"/>
          </p:nvPr>
        </p:nvSpPr>
        <p:spPr/>
        <p:txBody>
          <a:bodyPr>
            <a:normAutofit fontScale="25000" lnSpcReduction="20000"/>
          </a:bodyPr>
          <a:lstStyle/>
          <a:p>
            <a:pPr algn="just"/>
            <a:r>
              <a:rPr lang="en-US" b="1" dirty="0" smtClean="0"/>
              <a:t> </a:t>
            </a:r>
            <a:r>
              <a:rPr lang="en-US" sz="9800" b="1" i="1" dirty="0" smtClean="0">
                <a:solidFill>
                  <a:srgbClr val="002060"/>
                </a:solidFill>
              </a:rPr>
              <a:t>Infinity</a:t>
            </a:r>
            <a:r>
              <a:rPr lang="en-US" sz="9800" i="1" dirty="0" smtClean="0">
                <a:solidFill>
                  <a:srgbClr val="002060"/>
                </a:solidFill>
              </a:rPr>
              <a:t> </a:t>
            </a:r>
            <a:r>
              <a:rPr lang="en-US" sz="9800" b="1" i="1" dirty="0" smtClean="0">
                <a:solidFill>
                  <a:srgbClr val="002060"/>
                </a:solidFill>
              </a:rPr>
              <a:t>Property &amp; Casualty Corp.</a:t>
            </a:r>
            <a:r>
              <a:rPr lang="en-US" sz="9800" i="1" dirty="0" smtClean="0">
                <a:solidFill>
                  <a:srgbClr val="002060"/>
                </a:solidFill>
              </a:rPr>
              <a:t> and </a:t>
            </a:r>
            <a:r>
              <a:rPr lang="en-US" sz="9800" i="1" dirty="0" smtClean="0">
                <a:solidFill>
                  <a:srgbClr val="002060"/>
                </a:solidFill>
                <a:hlinkClick r:id="rId2"/>
              </a:rPr>
              <a:t>dark data</a:t>
            </a:r>
            <a:r>
              <a:rPr lang="en-US" sz="9800" dirty="0" smtClean="0">
                <a:solidFill>
                  <a:srgbClr val="002060"/>
                </a:solidFill>
              </a:rPr>
              <a:t>. Laney defines </a:t>
            </a:r>
            <a:r>
              <a:rPr lang="en-US" sz="9800" i="1" dirty="0" smtClean="0">
                <a:solidFill>
                  <a:srgbClr val="002060"/>
                </a:solidFill>
              </a:rPr>
              <a:t>dark data</a:t>
            </a:r>
            <a:r>
              <a:rPr lang="en-US" sz="9800" dirty="0" smtClean="0">
                <a:solidFill>
                  <a:srgbClr val="002060"/>
                </a:solidFill>
              </a:rPr>
              <a:t> as underutilized information assets that have been collected for single purpose and then archived. But given the right circumstances, that data can be mined for other reasons. Infinity, for example, realized it had years of adjusters' reports that could be analyzed and correlated to instances of fraud. It built an algorithm out of that project and used the data to reap $12 million in </a:t>
            </a:r>
            <a:r>
              <a:rPr lang="en-US" sz="9800" dirty="0" smtClean="0">
                <a:solidFill>
                  <a:srgbClr val="002060"/>
                </a:solidFill>
                <a:hlinkClick r:id="rId3"/>
              </a:rPr>
              <a:t>subrogation</a:t>
            </a:r>
            <a:r>
              <a:rPr lang="en-US" sz="9800" dirty="0" smtClean="0">
                <a:solidFill>
                  <a:srgbClr val="002060"/>
                </a:solidFill>
              </a:rPr>
              <a:t> recoveries.</a:t>
            </a:r>
            <a:endParaRPr lang="en-US" sz="9800" dirty="0">
              <a:solidFill>
                <a:srgbClr val="002060"/>
              </a:solidFill>
            </a:endParaRPr>
          </a:p>
        </p:txBody>
      </p:sp>
    </p:spTree>
    <p:extLst>
      <p:ext uri="{BB962C8B-B14F-4D97-AF65-F5344CB8AC3E}">
        <p14:creationId xmlns:p14="http://schemas.microsoft.com/office/powerpoint/2010/main" val="2039264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1569"/>
            <a:ext cx="9144000" cy="1121605"/>
          </a:xfrm>
        </p:spPr>
        <p:txBody>
          <a:bodyPr/>
          <a:lstStyle/>
          <a:p>
            <a:r>
              <a:rPr lang="en-US" b="1" dirty="0" smtClean="0"/>
              <a:t>Applications - 4</a:t>
            </a:r>
            <a:endParaRPr lang="en-US" b="1" dirty="0"/>
          </a:p>
        </p:txBody>
      </p:sp>
      <p:sp>
        <p:nvSpPr>
          <p:cNvPr id="3" name="Subtitle 2"/>
          <p:cNvSpPr>
            <a:spLocks noGrp="1"/>
          </p:cNvSpPr>
          <p:nvPr>
            <p:ph type="subTitle" idx="1"/>
          </p:nvPr>
        </p:nvSpPr>
        <p:spPr>
          <a:xfrm>
            <a:off x="1524000" y="2878707"/>
            <a:ext cx="9144000" cy="1655762"/>
          </a:xfrm>
        </p:spPr>
        <p:txBody>
          <a:bodyPr>
            <a:noAutofit/>
          </a:bodyPr>
          <a:lstStyle/>
          <a:p>
            <a:pPr algn="just"/>
            <a:r>
              <a:rPr lang="en-US" sz="2800" b="1" i="1" dirty="0" smtClean="0">
                <a:solidFill>
                  <a:srgbClr val="002060"/>
                </a:solidFill>
              </a:rPr>
              <a:t>PredPol Inc. and repurposing</a:t>
            </a:r>
            <a:r>
              <a:rPr lang="en-US" sz="2800" b="1" dirty="0" smtClean="0">
                <a:solidFill>
                  <a:srgbClr val="002060"/>
                </a:solidFill>
              </a:rPr>
              <a:t>. The Los Angeles and Santa Cruz police departments, a team of educators and a company called PredPol have taken an algorithm used to predict earthquakes, tweaked it and started feeding it crime data. The </a:t>
            </a:r>
            <a:r>
              <a:rPr lang="en-US" sz="2800" b="1" dirty="0" smtClean="0">
                <a:solidFill>
                  <a:srgbClr val="002060"/>
                </a:solidFill>
                <a:hlinkClick r:id="rId2"/>
              </a:rPr>
              <a:t>software can predict</a:t>
            </a:r>
            <a:r>
              <a:rPr lang="en-US" sz="2800" b="1" dirty="0" smtClean="0">
                <a:solidFill>
                  <a:srgbClr val="002060"/>
                </a:solidFill>
              </a:rPr>
              <a:t> where crimes are likely to occur down to 500 square feet. In LA, there's been a 33% reduction in burglaries and 21% reduction in violent crimes in areas where the software is being used.</a:t>
            </a:r>
            <a:endParaRPr lang="en-US" sz="2800" b="1" dirty="0">
              <a:solidFill>
                <a:srgbClr val="002060"/>
              </a:solidFill>
            </a:endParaRPr>
          </a:p>
        </p:txBody>
      </p:sp>
    </p:spTree>
    <p:extLst>
      <p:ext uri="{BB962C8B-B14F-4D97-AF65-F5344CB8AC3E}">
        <p14:creationId xmlns:p14="http://schemas.microsoft.com/office/powerpoint/2010/main" val="4071966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Some Future Applications –</a:t>
            </a:r>
            <a:br>
              <a:rPr lang="en-US" b="1" dirty="0" smtClean="0"/>
            </a:br>
            <a:r>
              <a:rPr lang="en-US" b="1" dirty="0" smtClean="0">
                <a:solidFill>
                  <a:srgbClr val="002060"/>
                </a:solidFill>
              </a:rPr>
              <a:t>Intelligent Internet, Intelligent Search, Question Answering, Summarization,…</a:t>
            </a:r>
            <a:endParaRPr lang="en-US" b="1" dirty="0">
              <a:solidFill>
                <a:srgbClr val="002060"/>
              </a:solidFill>
            </a:endParaRPr>
          </a:p>
        </p:txBody>
      </p:sp>
    </p:spTree>
    <p:extLst>
      <p:ext uri="{BB962C8B-B14F-4D97-AF65-F5344CB8AC3E}">
        <p14:creationId xmlns:p14="http://schemas.microsoft.com/office/powerpoint/2010/main" val="4038286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2">
              <a:lumMod val="20000"/>
              <a:lumOff val="80000"/>
            </a:schemeClr>
          </a:solidFill>
        </p:spPr>
        <p:txBody>
          <a:bodyPr>
            <a:normAutofit fontScale="90000"/>
          </a:bodyPr>
          <a:lstStyle/>
          <a:p>
            <a:pPr>
              <a:defRPr/>
            </a:pPr>
            <a:r>
              <a:rPr lang="en-US" sz="4000" b="1" dirty="0"/>
              <a:t>    </a:t>
            </a:r>
            <a:br>
              <a:rPr lang="en-US" sz="4000" b="1" dirty="0"/>
            </a:br>
            <a:r>
              <a:rPr lang="en-US" sz="4000" b="1" dirty="0"/>
              <a:t>  </a:t>
            </a:r>
            <a:r>
              <a:rPr lang="en-US" sz="4000" b="1" dirty="0">
                <a:solidFill>
                  <a:srgbClr val="0070C0"/>
                </a:solidFill>
                <a:cs typeface="Arial" pitchFamily="34" charset="0"/>
              </a:rPr>
              <a:t>The Progression of the Internet</a:t>
            </a:r>
            <a:r>
              <a:rPr lang="en-US" sz="4000" b="1" dirty="0">
                <a:solidFill>
                  <a:srgbClr val="FF0000"/>
                </a:solidFill>
              </a:rPr>
              <a:t/>
            </a:r>
            <a:br>
              <a:rPr lang="en-US" sz="4000" b="1" dirty="0">
                <a:solidFill>
                  <a:srgbClr val="FF0000"/>
                </a:solidFill>
              </a:rPr>
            </a:br>
            <a:endParaRPr lang="en-US" sz="4000" dirty="0"/>
          </a:p>
        </p:txBody>
      </p:sp>
      <p:sp>
        <p:nvSpPr>
          <p:cNvPr id="11267" name="Rectangle 3"/>
          <p:cNvSpPr>
            <a:spLocks noGrp="1" noChangeArrowheads="1"/>
          </p:cNvSpPr>
          <p:nvPr>
            <p:ph type="body" idx="1"/>
          </p:nvPr>
        </p:nvSpPr>
        <p:spPr>
          <a:xfrm>
            <a:off x="1752600" y="1295400"/>
            <a:ext cx="8382000" cy="4800600"/>
          </a:xfrm>
        </p:spPr>
        <p:txBody>
          <a:bodyPr>
            <a:normAutofit fontScale="92500" lnSpcReduction="20000"/>
          </a:bodyPr>
          <a:lstStyle/>
          <a:p>
            <a:pPr>
              <a:buFont typeface="Monotype Sorts" pitchFamily="2" charset="2"/>
              <a:buNone/>
            </a:pPr>
            <a:endParaRPr lang="en-US" altLang="en-US" smtClean="0"/>
          </a:p>
          <a:p>
            <a:pPr>
              <a:buClr>
                <a:srgbClr val="FF0066"/>
              </a:buClr>
            </a:pPr>
            <a:r>
              <a:rPr lang="en-US" altLang="en-US" b="1">
                <a:solidFill>
                  <a:srgbClr val="FF0000"/>
                </a:solidFill>
                <a:cs typeface="Arial" panose="020B0604020202020204" pitchFamily="34" charset="0"/>
              </a:rPr>
              <a:t>Internet Sort of Started with Portal (like Yahoo)</a:t>
            </a:r>
          </a:p>
          <a:p>
            <a:pPr>
              <a:buClr>
                <a:srgbClr val="FF0066"/>
              </a:buClr>
            </a:pPr>
            <a:endParaRPr lang="en-US" altLang="en-US" b="1">
              <a:solidFill>
                <a:srgbClr val="FF0000"/>
              </a:solidFill>
            </a:endParaRPr>
          </a:p>
          <a:p>
            <a:pPr>
              <a:buClr>
                <a:srgbClr val="000099"/>
              </a:buClr>
            </a:pPr>
            <a:r>
              <a:rPr lang="en-US" altLang="en-US" b="1">
                <a:solidFill>
                  <a:srgbClr val="0070C0"/>
                </a:solidFill>
              </a:rPr>
              <a:t>Then Moved to Search (e.g. Yahoo, MSN, Google)</a:t>
            </a:r>
          </a:p>
          <a:p>
            <a:pPr>
              <a:buClr>
                <a:srgbClr val="000099"/>
              </a:buClr>
            </a:pPr>
            <a:endParaRPr lang="en-US" altLang="en-US" b="1">
              <a:solidFill>
                <a:srgbClr val="0070C0"/>
              </a:solidFill>
            </a:endParaRPr>
          </a:p>
          <a:p>
            <a:pPr>
              <a:buClr>
                <a:srgbClr val="FF0066"/>
              </a:buClr>
            </a:pPr>
            <a:r>
              <a:rPr lang="en-US" altLang="en-US" b="1">
                <a:solidFill>
                  <a:srgbClr val="FF0000"/>
                </a:solidFill>
              </a:rPr>
              <a:t>Then Moved to Transaction (eBay, Amazon)</a:t>
            </a:r>
          </a:p>
          <a:p>
            <a:pPr>
              <a:buClr>
                <a:srgbClr val="FF0066"/>
              </a:buClr>
            </a:pPr>
            <a:endParaRPr lang="en-US" altLang="en-US" b="1">
              <a:solidFill>
                <a:srgbClr val="FF0000"/>
              </a:solidFill>
              <a:latin typeface="Arial" panose="020B0604020202020204" pitchFamily="34" charset="0"/>
            </a:endParaRPr>
          </a:p>
          <a:p>
            <a:pPr>
              <a:buClr>
                <a:srgbClr val="0070C0"/>
              </a:buClr>
            </a:pPr>
            <a:r>
              <a:rPr lang="en-US" altLang="en-US" b="1">
                <a:solidFill>
                  <a:srgbClr val="0070C0"/>
                </a:solidFill>
              </a:rPr>
              <a:t>Then to Social Networks (Facebook, Twitter)</a:t>
            </a:r>
          </a:p>
          <a:p>
            <a:pPr>
              <a:buClr>
                <a:srgbClr val="0070C0"/>
              </a:buClr>
              <a:buFont typeface="Wingdings" panose="05000000000000000000" pitchFamily="2" charset="2"/>
              <a:buNone/>
            </a:pPr>
            <a:r>
              <a:rPr lang="en-US" altLang="en-US" b="1">
                <a:solidFill>
                  <a:srgbClr val="0070C0"/>
                </a:solidFill>
              </a:rPr>
              <a:t>                      </a:t>
            </a:r>
            <a:r>
              <a:rPr lang="en-US" altLang="en-US" sz="3200" b="1">
                <a:solidFill>
                  <a:srgbClr val="00B050"/>
                </a:solidFill>
              </a:rPr>
              <a:t>What’s Next?</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EB4FEE6-2DEF-45FB-AE2A-C81DD2DFF836}" type="slidenum">
              <a:rPr lang="en-US" altLang="en-US">
                <a:solidFill>
                  <a:srgbClr val="FFFFFF"/>
                </a:solidFill>
                <a:latin typeface="Tw Cen MT" pitchFamily="34" charset="0"/>
              </a:rPr>
              <a:pPr eaLnBrk="1" hangingPunct="1">
                <a:lnSpc>
                  <a:spcPct val="80000"/>
                </a:lnSpc>
              </a:pPr>
              <a:t>23</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70866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2231344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686800" cy="990600"/>
          </a:xfrm>
          <a:solidFill>
            <a:schemeClr val="accent3">
              <a:lumMod val="60000"/>
              <a:lumOff val="40000"/>
            </a:schemeClr>
          </a:solidFill>
        </p:spPr>
        <p:txBody>
          <a:bodyPr/>
          <a:lstStyle/>
          <a:p>
            <a:pPr>
              <a:defRPr/>
            </a:pPr>
            <a:r>
              <a:rPr lang="en-US" sz="4000" b="1" dirty="0"/>
              <a:t> </a:t>
            </a:r>
            <a:r>
              <a:rPr lang="en-US" sz="4000" b="1" dirty="0">
                <a:solidFill>
                  <a:srgbClr val="0070C0"/>
                </a:solidFill>
              </a:rPr>
              <a:t>What’s Next?</a:t>
            </a:r>
            <a:endParaRPr lang="en-US" sz="4000" dirty="0"/>
          </a:p>
        </p:txBody>
      </p:sp>
      <p:sp>
        <p:nvSpPr>
          <p:cNvPr id="12291" name="Rectangle 3"/>
          <p:cNvSpPr>
            <a:spLocks noGrp="1" noChangeArrowheads="1"/>
          </p:cNvSpPr>
          <p:nvPr>
            <p:ph type="body" idx="1"/>
          </p:nvPr>
        </p:nvSpPr>
        <p:spPr>
          <a:xfrm>
            <a:off x="1905000" y="10668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200" b="1">
                <a:solidFill>
                  <a:srgbClr val="00B050"/>
                </a:solidFill>
              </a:rPr>
              <a:t>We See a Clear Trend that the future Internet is going to be something that can provide </a:t>
            </a:r>
          </a:p>
          <a:p>
            <a:pPr>
              <a:buClr>
                <a:srgbClr val="FF0066"/>
              </a:buClr>
              <a:buFont typeface="Wingdings" panose="05000000000000000000" pitchFamily="2" charset="2"/>
              <a:buNone/>
            </a:pPr>
            <a:endParaRPr lang="en-US" altLang="en-US" sz="3200" b="1">
              <a:solidFill>
                <a:srgbClr val="00B050"/>
              </a:solidFill>
            </a:endParaRPr>
          </a:p>
          <a:p>
            <a:pPr>
              <a:buClrTx/>
              <a:buFont typeface="Wingdings" panose="05000000000000000000" pitchFamily="2" charset="2"/>
              <a:buChar char="q"/>
            </a:pPr>
            <a:r>
              <a:rPr lang="en-US" altLang="en-US" b="1"/>
              <a:t>Very Specific </a:t>
            </a:r>
          </a:p>
          <a:p>
            <a:pPr>
              <a:buClrTx/>
              <a:buFont typeface="Wingdings" panose="05000000000000000000" pitchFamily="2" charset="2"/>
              <a:buChar char="q"/>
            </a:pPr>
            <a:r>
              <a:rPr lang="en-US" altLang="en-US" b="1">
                <a:solidFill>
                  <a:srgbClr val="0070C0"/>
                </a:solidFill>
              </a:rPr>
              <a:t>More Precise and Direct Information</a:t>
            </a:r>
          </a:p>
          <a:p>
            <a:pPr>
              <a:buClrTx/>
              <a:buFont typeface="Wingdings" panose="05000000000000000000" pitchFamily="2" charset="2"/>
              <a:buChar char="q"/>
            </a:pPr>
            <a:r>
              <a:rPr lang="en-US" altLang="en-US" b="1"/>
              <a:t>In a Very Easy Way so that </a:t>
            </a:r>
          </a:p>
          <a:p>
            <a:pPr>
              <a:buClrTx/>
              <a:buFont typeface="Wingdings" panose="05000000000000000000" pitchFamily="2" charset="2"/>
              <a:buChar char="q"/>
            </a:pPr>
            <a:r>
              <a:rPr lang="en-US" altLang="en-US" b="1">
                <a:solidFill>
                  <a:srgbClr val="0070C0"/>
                </a:solidFill>
              </a:rPr>
              <a:t>Anyone including an Illiterate Person can Access and Use it at Ease </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236D2A6-B261-42D7-9092-A0B6B684A932}" type="slidenum">
              <a:rPr lang="en-US" altLang="en-US">
                <a:solidFill>
                  <a:srgbClr val="FFFFFF"/>
                </a:solidFill>
                <a:latin typeface="Tw Cen MT" pitchFamily="34" charset="0"/>
              </a:rPr>
              <a:pPr eaLnBrk="1" hangingPunct="1">
                <a:lnSpc>
                  <a:spcPct val="80000"/>
                </a:lnSpc>
              </a:pPr>
              <a:t>24</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9342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2239874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686800" cy="990600"/>
          </a:xfrm>
          <a:solidFill>
            <a:schemeClr val="accent3">
              <a:lumMod val="60000"/>
              <a:lumOff val="40000"/>
            </a:schemeClr>
          </a:solidFill>
        </p:spPr>
        <p:txBody>
          <a:bodyPr/>
          <a:lstStyle/>
          <a:p>
            <a:pPr>
              <a:defRPr/>
            </a:pPr>
            <a:r>
              <a:rPr lang="en-US" sz="4000" b="1" dirty="0"/>
              <a:t> </a:t>
            </a:r>
            <a:r>
              <a:rPr lang="en-US" sz="4000" b="1" dirty="0">
                <a:solidFill>
                  <a:srgbClr val="0070C0"/>
                </a:solidFill>
              </a:rPr>
              <a:t>What’s Next?</a:t>
            </a:r>
            <a:endParaRPr lang="en-US" sz="4000" dirty="0"/>
          </a:p>
        </p:txBody>
      </p:sp>
      <p:sp>
        <p:nvSpPr>
          <p:cNvPr id="13315" name="Rectangle 3"/>
          <p:cNvSpPr>
            <a:spLocks noGrp="1" noChangeArrowheads="1"/>
          </p:cNvSpPr>
          <p:nvPr>
            <p:ph type="body" idx="1"/>
          </p:nvPr>
        </p:nvSpPr>
        <p:spPr>
          <a:xfrm>
            <a:off x="1905000" y="10668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200" b="1">
                <a:solidFill>
                  <a:srgbClr val="00B050"/>
                </a:solidFill>
              </a:rPr>
              <a:t>This Means</a:t>
            </a:r>
          </a:p>
          <a:p>
            <a:pPr>
              <a:buClrTx/>
              <a:buFont typeface="Wingdings" panose="05000000000000000000" pitchFamily="2" charset="2"/>
              <a:buChar char="q"/>
            </a:pPr>
            <a:r>
              <a:rPr lang="en-US" altLang="en-US" b="1"/>
              <a:t>Much Smaller set of Search Results Instead of Millions of Hits  (</a:t>
            </a:r>
            <a:r>
              <a:rPr lang="en-US" altLang="en-US" b="1">
                <a:latin typeface="Times New Roman" panose="02020603050405020304" pitchFamily="18" charset="0"/>
                <a:cs typeface="Times New Roman" panose="02020603050405020304" pitchFamily="18" charset="0"/>
              </a:rPr>
              <a:t>Usually</a:t>
            </a:r>
            <a:r>
              <a:rPr lang="en-US" altLang="en-US" b="1"/>
              <a:t> Under 100)</a:t>
            </a:r>
          </a:p>
          <a:p>
            <a:pPr>
              <a:buClrTx/>
              <a:buFont typeface="Wingdings" panose="05000000000000000000" pitchFamily="2" charset="2"/>
              <a:buChar char="q"/>
            </a:pPr>
            <a:r>
              <a:rPr lang="en-US" altLang="en-US" b="1">
                <a:solidFill>
                  <a:srgbClr val="0070C0"/>
                </a:solidFill>
              </a:rPr>
              <a:t>Answer (a Small set of Answers) to a Question</a:t>
            </a:r>
          </a:p>
          <a:p>
            <a:pPr>
              <a:buClrTx/>
              <a:buFont typeface="Wingdings" panose="05000000000000000000" pitchFamily="2" charset="2"/>
              <a:buChar char="q"/>
            </a:pPr>
            <a:r>
              <a:rPr lang="en-US" altLang="en-US" b="1"/>
              <a:t>Summarization of Articles</a:t>
            </a:r>
          </a:p>
          <a:p>
            <a:pPr>
              <a:buClrTx/>
              <a:buFont typeface="Wingdings" panose="05000000000000000000" pitchFamily="2" charset="2"/>
              <a:buChar char="q"/>
            </a:pPr>
            <a:r>
              <a:rPr lang="en-US" altLang="en-US" b="1">
                <a:solidFill>
                  <a:srgbClr val="0070C0"/>
                </a:solidFill>
              </a:rPr>
              <a:t>Drawing Inference from set of Documents</a:t>
            </a:r>
          </a:p>
          <a:p>
            <a:pPr>
              <a:buClrTx/>
              <a:buFont typeface="Wingdings" panose="05000000000000000000" pitchFamily="2" charset="2"/>
              <a:buChar char="q"/>
            </a:pPr>
            <a:r>
              <a:rPr lang="en-US" altLang="en-US" b="1"/>
              <a:t>More Including </a:t>
            </a:r>
            <a:r>
              <a:rPr lang="en-US" altLang="en-US" b="1">
                <a:solidFill>
                  <a:srgbClr val="C00000"/>
                </a:solidFill>
              </a:rPr>
              <a:t>Specific Request</a:t>
            </a:r>
            <a:r>
              <a:rPr lang="en-US" altLang="en-US" b="1"/>
              <a:t>, Smart Transactions</a:t>
            </a:r>
          </a:p>
          <a:p>
            <a:pPr>
              <a:buClrTx/>
              <a:buFont typeface="Wingdings" panose="05000000000000000000" pitchFamily="2" charset="2"/>
              <a:buNone/>
            </a:pPr>
            <a:r>
              <a:rPr lang="en-US" altLang="en-US" b="1">
                <a:solidFill>
                  <a:srgbClr val="0070C0"/>
                </a:solidFill>
              </a:rPr>
              <a:t>         </a:t>
            </a:r>
            <a:r>
              <a:rPr lang="en-US" altLang="en-US" b="1">
                <a:solidFill>
                  <a:srgbClr val="00B050"/>
                </a:solidFill>
              </a:rPr>
              <a:t>Using Natural Language Dialogues</a:t>
            </a: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C89AF73-1A8D-4FFE-A7D4-C190165EF9FC}" type="slidenum">
              <a:rPr lang="en-US" altLang="en-US">
                <a:solidFill>
                  <a:srgbClr val="FFFFFF"/>
                </a:solidFill>
                <a:latin typeface="Tw Cen MT" pitchFamily="34" charset="0"/>
              </a:rPr>
              <a:pPr eaLnBrk="1" hangingPunct="1">
                <a:lnSpc>
                  <a:spcPct val="80000"/>
                </a:lnSpc>
              </a:pPr>
              <a:t>25</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9342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233794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The Next Generation Internet: Intelligent Internet (IINT)</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4339" name="Rectangle 3"/>
          <p:cNvSpPr>
            <a:spLocks noGrp="1" noChangeArrowheads="1"/>
          </p:cNvSpPr>
          <p:nvPr>
            <p:ph type="body" idx="1"/>
          </p:nvPr>
        </p:nvSpPr>
        <p:spPr>
          <a:xfrm>
            <a:off x="1905000" y="12954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600" b="1">
                <a:solidFill>
                  <a:srgbClr val="0070C0"/>
                </a:solidFill>
                <a:cs typeface="Arial" panose="020B0604020202020204" pitchFamily="34" charset="0"/>
              </a:rPr>
              <a:t>Major Components</a:t>
            </a:r>
          </a:p>
          <a:p>
            <a:pPr>
              <a:buClr>
                <a:srgbClr val="FF0066"/>
              </a:buClr>
              <a:buFont typeface="Wingdings" panose="05000000000000000000" pitchFamily="2" charset="2"/>
              <a:buNone/>
            </a:pPr>
            <a:endParaRPr lang="en-US" altLang="en-US" b="1">
              <a:solidFill>
                <a:srgbClr val="FF0000"/>
              </a:solidFill>
            </a:endParaRPr>
          </a:p>
          <a:p>
            <a:pPr>
              <a:buClr>
                <a:srgbClr val="000099"/>
              </a:buClr>
            </a:pPr>
            <a:r>
              <a:rPr lang="en-US" altLang="en-US" b="1">
                <a:solidFill>
                  <a:srgbClr val="0070C0"/>
                </a:solidFill>
              </a:rPr>
              <a:t>Big Data Handling Capability</a:t>
            </a:r>
          </a:p>
          <a:p>
            <a:pPr>
              <a:buClr>
                <a:srgbClr val="000099"/>
              </a:buClr>
            </a:pPr>
            <a:endParaRPr lang="en-US" altLang="en-US" b="1">
              <a:solidFill>
                <a:srgbClr val="0070C0"/>
              </a:solidFill>
            </a:endParaRPr>
          </a:p>
          <a:p>
            <a:pPr>
              <a:buClr>
                <a:srgbClr val="FF0066"/>
              </a:buClr>
            </a:pPr>
            <a:r>
              <a:rPr lang="en-US" altLang="en-US" b="1">
                <a:solidFill>
                  <a:srgbClr val="FF0000"/>
                </a:solidFill>
              </a:rPr>
              <a:t>Natural Language Capability</a:t>
            </a:r>
          </a:p>
          <a:p>
            <a:pPr>
              <a:buClr>
                <a:srgbClr val="FF0066"/>
              </a:buClr>
            </a:pPr>
            <a:endParaRPr lang="en-US" altLang="en-US" b="1">
              <a:solidFill>
                <a:srgbClr val="FF0000"/>
              </a:solidFill>
              <a:latin typeface="Arial" panose="020B0604020202020204" pitchFamily="34" charset="0"/>
            </a:endParaRPr>
          </a:p>
          <a:p>
            <a:pPr>
              <a:buClr>
                <a:srgbClr val="0070C0"/>
              </a:buClr>
            </a:pPr>
            <a:r>
              <a:rPr lang="en-US" altLang="en-US" b="1">
                <a:solidFill>
                  <a:srgbClr val="0070C0"/>
                </a:solidFill>
              </a:rPr>
              <a:t>Intelligent Agent</a:t>
            </a: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DF6F8E0-B78E-47B2-8CB6-5ACFEA342483}" type="slidenum">
              <a:rPr lang="en-US" altLang="en-US">
                <a:solidFill>
                  <a:srgbClr val="FFFFFF"/>
                </a:solidFill>
                <a:latin typeface="Tw Cen MT" pitchFamily="34" charset="0"/>
              </a:rPr>
              <a:pPr eaLnBrk="1" hangingPunct="1">
                <a:lnSpc>
                  <a:spcPct val="80000"/>
                </a:lnSpc>
              </a:pPr>
              <a:t>26</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286000" y="6172201"/>
            <a:ext cx="66294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4194747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Intelligent Internet (IINT): Architecture</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5363" name="Rectangle 3"/>
          <p:cNvSpPr>
            <a:spLocks noGrp="1" noChangeArrowheads="1"/>
          </p:cNvSpPr>
          <p:nvPr>
            <p:ph type="body" idx="1"/>
          </p:nvPr>
        </p:nvSpPr>
        <p:spPr>
          <a:xfrm>
            <a:off x="76200" y="3124200"/>
            <a:ext cx="6477000" cy="1219200"/>
          </a:xfrm>
        </p:spPr>
        <p:txBody>
          <a:bodyPr>
            <a:normAutofit fontScale="55000" lnSpcReduction="20000"/>
          </a:bodyPr>
          <a:lstStyle/>
          <a:p>
            <a:pPr>
              <a:buClr>
                <a:srgbClr val="FF0066"/>
              </a:buClr>
              <a:buFont typeface="Wingdings" panose="05000000000000000000" pitchFamily="2" charset="2"/>
              <a:buNone/>
            </a:pPr>
            <a:endParaRPr lang="en-US" altLang="en-US" b="1">
              <a:solidFill>
                <a:srgbClr val="FF0000"/>
              </a:solidFill>
            </a:endParaRP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grpSp>
        <p:nvGrpSpPr>
          <p:cNvPr id="15364" name="Group 2"/>
          <p:cNvGrpSpPr>
            <a:grpSpLocks noChangeAspect="1"/>
          </p:cNvGrpSpPr>
          <p:nvPr/>
        </p:nvGrpSpPr>
        <p:grpSpPr bwMode="auto">
          <a:xfrm>
            <a:off x="3048001" y="1371600"/>
            <a:ext cx="4735513" cy="3898900"/>
            <a:chOff x="2604" y="4205"/>
            <a:chExt cx="7200" cy="5931"/>
          </a:xfrm>
        </p:grpSpPr>
        <p:sp>
          <p:nvSpPr>
            <p:cNvPr id="15368" name="AutoShape 3"/>
            <p:cNvSpPr>
              <a:spLocks noChangeAspect="1" noChangeArrowheads="1"/>
            </p:cNvSpPr>
            <p:nvPr/>
          </p:nvSpPr>
          <p:spPr bwMode="auto">
            <a:xfrm>
              <a:off x="2604" y="4205"/>
              <a:ext cx="7200" cy="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5060" name="Rectangle 4"/>
            <p:cNvSpPr>
              <a:spLocks noChangeArrowheads="1"/>
            </p:cNvSpPr>
            <p:nvPr/>
          </p:nvSpPr>
          <p:spPr bwMode="auto">
            <a:xfrm>
              <a:off x="5175" y="7028"/>
              <a:ext cx="2059" cy="113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a:lstStyle/>
            <a:p>
              <a:pPr>
                <a:defRPr/>
              </a:pPr>
              <a:r>
                <a:rPr lang="en-US" sz="1600" dirty="0">
                  <a:latin typeface="Calibri" pitchFamily="34" charset="0"/>
                </a:rPr>
                <a:t>  Main Agent</a:t>
              </a:r>
            </a:p>
            <a:p>
              <a:pPr>
                <a:defRPr/>
              </a:pPr>
              <a:r>
                <a:rPr lang="en-US" sz="1600" dirty="0">
                  <a:latin typeface="Calibri" pitchFamily="34" charset="0"/>
                </a:rPr>
                <a:t>        (IA)</a:t>
              </a:r>
              <a:endParaRPr lang="en-US" sz="1600" dirty="0"/>
            </a:p>
          </p:txBody>
        </p:sp>
        <p:sp>
          <p:nvSpPr>
            <p:cNvPr id="15370" name="Rectangle 5"/>
            <p:cNvSpPr>
              <a:spLocks noChangeArrowheads="1"/>
            </p:cNvSpPr>
            <p:nvPr/>
          </p:nvSpPr>
          <p:spPr bwMode="auto">
            <a:xfrm>
              <a:off x="7627" y="7525"/>
              <a:ext cx="1971" cy="90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Calibri" panose="020F0502020204030204" pitchFamily="34" charset="0"/>
                </a:rPr>
                <a:t>Sub Agent 2</a:t>
              </a:r>
              <a:endParaRPr lang="en-US" altLang="en-US" sz="1400" b="1"/>
            </a:p>
          </p:txBody>
        </p:sp>
        <p:sp>
          <p:nvSpPr>
            <p:cNvPr id="15371" name="Rectangle 6"/>
            <p:cNvSpPr>
              <a:spLocks noChangeArrowheads="1"/>
            </p:cNvSpPr>
            <p:nvPr/>
          </p:nvSpPr>
          <p:spPr bwMode="auto">
            <a:xfrm>
              <a:off x="2861" y="7627"/>
              <a:ext cx="1937" cy="90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Calibri" panose="020F0502020204030204" pitchFamily="34" charset="0"/>
                </a:rPr>
                <a:t>Sub Agent 1</a:t>
              </a:r>
              <a:endParaRPr lang="en-US" altLang="en-US" sz="1400" b="1"/>
            </a:p>
          </p:txBody>
        </p:sp>
        <p:cxnSp>
          <p:nvCxnSpPr>
            <p:cNvPr id="15372" name="AutoShape 7"/>
            <p:cNvCxnSpPr>
              <a:cxnSpLocks noChangeShapeType="1"/>
              <a:stCxn id="15371" idx="3"/>
              <a:endCxn id="45060" idx="1"/>
            </p:cNvCxnSpPr>
            <p:nvPr/>
          </p:nvCxnSpPr>
          <p:spPr bwMode="auto">
            <a:xfrm flipV="1">
              <a:off x="4798" y="7593"/>
              <a:ext cx="335" cy="4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73" name="AutoShape 8"/>
            <p:cNvCxnSpPr>
              <a:cxnSpLocks noChangeShapeType="1"/>
              <a:stCxn id="15370" idx="1"/>
              <a:endCxn id="45060" idx="3"/>
            </p:cNvCxnSpPr>
            <p:nvPr/>
          </p:nvCxnSpPr>
          <p:spPr bwMode="auto">
            <a:xfrm flipH="1" flipV="1">
              <a:off x="7275" y="7593"/>
              <a:ext cx="352" cy="3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5065" name="Oval 9"/>
            <p:cNvSpPr>
              <a:spLocks noChangeArrowheads="1"/>
            </p:cNvSpPr>
            <p:nvPr/>
          </p:nvSpPr>
          <p:spPr bwMode="auto">
            <a:xfrm>
              <a:off x="3994" y="5016"/>
              <a:ext cx="4559" cy="1355"/>
            </a:xfrm>
            <a:prstGeom prst="ellipse">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a:lstStyle/>
            <a:p>
              <a:pPr>
                <a:spcAft>
                  <a:spcPts val="1000"/>
                </a:spcAft>
                <a:defRPr/>
              </a:pPr>
              <a:r>
                <a:rPr lang="en-US" dirty="0">
                  <a:latin typeface="Calibri" pitchFamily="34" charset="0"/>
                </a:rPr>
                <a:t>           Internet</a:t>
              </a:r>
              <a:endParaRPr lang="en-US" dirty="0"/>
            </a:p>
          </p:txBody>
        </p:sp>
        <p:cxnSp>
          <p:nvCxnSpPr>
            <p:cNvPr id="15375" name="AutoShape 10"/>
            <p:cNvCxnSpPr>
              <a:cxnSpLocks noChangeShapeType="1"/>
              <a:stCxn id="45060" idx="0"/>
            </p:cNvCxnSpPr>
            <p:nvPr/>
          </p:nvCxnSpPr>
          <p:spPr bwMode="auto">
            <a:xfrm flipH="1" flipV="1">
              <a:off x="6187" y="6445"/>
              <a:ext cx="17"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376" name="Rectangle 11"/>
            <p:cNvSpPr>
              <a:spLocks noChangeArrowheads="1"/>
            </p:cNvSpPr>
            <p:nvPr/>
          </p:nvSpPr>
          <p:spPr bwMode="auto">
            <a:xfrm>
              <a:off x="3547" y="8832"/>
              <a:ext cx="5040" cy="6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b="1">
                  <a:latin typeface="Calibri" panose="020F0502020204030204" pitchFamily="34" charset="0"/>
                </a:rPr>
                <a:t>                      Agents of a Website, W1</a:t>
              </a:r>
              <a:endParaRPr lang="en-US" altLang="en-US" sz="1400" b="1"/>
            </a:p>
          </p:txBody>
        </p:sp>
        <p:sp>
          <p:nvSpPr>
            <p:cNvPr id="15377" name="Rectangle 12"/>
            <p:cNvSpPr>
              <a:spLocks noChangeArrowheads="1"/>
            </p:cNvSpPr>
            <p:nvPr/>
          </p:nvSpPr>
          <p:spPr bwMode="auto">
            <a:xfrm>
              <a:off x="2981" y="6445"/>
              <a:ext cx="1303"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latin typeface="Calibri" panose="020F0502020204030204" pitchFamily="34" charset="0"/>
                </a:rPr>
                <a:t>    </a:t>
              </a:r>
              <a:r>
                <a:rPr lang="en-US" altLang="en-US" sz="1400" b="1">
                  <a:latin typeface="Calibri" panose="020F0502020204030204" pitchFamily="34" charset="0"/>
                </a:rPr>
                <a:t>W2</a:t>
              </a:r>
              <a:endParaRPr lang="en-US" altLang="en-US" sz="1400" b="1"/>
            </a:p>
          </p:txBody>
        </p:sp>
        <p:sp>
          <p:nvSpPr>
            <p:cNvPr id="15378" name="Rectangle 13"/>
            <p:cNvSpPr>
              <a:spLocks noChangeArrowheads="1"/>
            </p:cNvSpPr>
            <p:nvPr/>
          </p:nvSpPr>
          <p:spPr bwMode="auto">
            <a:xfrm>
              <a:off x="8295" y="6308"/>
              <a:ext cx="1303"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latin typeface="Calibri" panose="020F0502020204030204" pitchFamily="34" charset="0"/>
                </a:rPr>
                <a:t>   </a:t>
              </a:r>
              <a:r>
                <a:rPr lang="en-US" altLang="en-US" sz="1400" b="1">
                  <a:latin typeface="Calibri" panose="020F0502020204030204" pitchFamily="34" charset="0"/>
                </a:rPr>
                <a:t>W3</a:t>
              </a:r>
              <a:endParaRPr lang="en-US" altLang="en-US" sz="1400" b="1"/>
            </a:p>
          </p:txBody>
        </p:sp>
        <p:cxnSp>
          <p:nvCxnSpPr>
            <p:cNvPr id="15379" name="AutoShape 14"/>
            <p:cNvCxnSpPr>
              <a:cxnSpLocks noChangeShapeType="1"/>
            </p:cNvCxnSpPr>
            <p:nvPr/>
          </p:nvCxnSpPr>
          <p:spPr bwMode="auto">
            <a:xfrm flipH="1" flipV="1">
              <a:off x="8628" y="5712"/>
              <a:ext cx="206" cy="6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380" name="AutoShape 15"/>
            <p:cNvCxnSpPr>
              <a:cxnSpLocks noChangeShapeType="1"/>
              <a:stCxn id="15377" idx="0"/>
              <a:endCxn id="45065" idx="2"/>
            </p:cNvCxnSpPr>
            <p:nvPr/>
          </p:nvCxnSpPr>
          <p:spPr bwMode="auto">
            <a:xfrm flipV="1">
              <a:off x="3632" y="5694"/>
              <a:ext cx="362" cy="7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5365" name="Text Box 17"/>
          <p:cNvSpPr txBox="1">
            <a:spLocks noChangeArrowheads="1"/>
          </p:cNvSpPr>
          <p:nvPr/>
        </p:nvSpPr>
        <p:spPr bwMode="auto">
          <a:xfrm>
            <a:off x="2895600" y="5105400"/>
            <a:ext cx="5867400" cy="615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Aft>
                <a:spcPts val="1000"/>
              </a:spcAft>
            </a:pPr>
            <a:r>
              <a:rPr lang="en-US" altLang="en-US" sz="1000" b="1">
                <a:latin typeface="Times New Roman" panose="02020603050405020304" pitchFamily="18" charset="0"/>
              </a:rPr>
              <a:t>Figure 1: Intelligent Internet (IINT) - showing a website with a main Intelligent Agent (IA) and 2 sub Agents.  Sub Agents can perform functions like transactions or e-Learning etc. Such a website can have a Super Intelligent Agent (SIA) to handle more difficult tasks by collaborating with other websites. The Agents may reside on a different website(s).</a:t>
            </a:r>
            <a:endParaRPr lang="en-US" altLang="en-US"/>
          </a:p>
        </p:txBody>
      </p:sp>
      <p:sp>
        <p:nvSpPr>
          <p:cNvPr id="22" name="Slide Number Placeholder 2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5243695-9094-4ED4-9CC4-B8E5F2DDA6EE}" type="slidenum">
              <a:rPr lang="en-US" altLang="en-US">
                <a:solidFill>
                  <a:srgbClr val="FFFFFF"/>
                </a:solidFill>
                <a:latin typeface="Tw Cen MT" pitchFamily="34" charset="0"/>
              </a:rPr>
              <a:pPr eaLnBrk="1" hangingPunct="1">
                <a:lnSpc>
                  <a:spcPct val="80000"/>
                </a:lnSpc>
              </a:pPr>
              <a:t>27</a:t>
            </a:fld>
            <a:endParaRPr lang="en-US" altLang="en-US">
              <a:solidFill>
                <a:srgbClr val="FFFFFF"/>
              </a:solidFill>
              <a:latin typeface="Tw Cen MT" pitchFamily="34" charset="0"/>
            </a:endParaRPr>
          </a:p>
        </p:txBody>
      </p:sp>
      <p:sp>
        <p:nvSpPr>
          <p:cNvPr id="24" name="Footer Placeholder 23"/>
          <p:cNvSpPr>
            <a:spLocks noGrp="1"/>
          </p:cNvSpPr>
          <p:nvPr>
            <p:ph type="ftr" sz="quarter" idx="11"/>
          </p:nvPr>
        </p:nvSpPr>
        <p:spPr>
          <a:xfrm>
            <a:off x="2286000" y="6248401"/>
            <a:ext cx="66294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3050150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Intelligent Internet (IINT): Key Algorithms</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6387" name="Rectangle 3"/>
          <p:cNvSpPr>
            <a:spLocks noGrp="1" noChangeArrowheads="1"/>
          </p:cNvSpPr>
          <p:nvPr>
            <p:ph type="body" idx="1"/>
          </p:nvPr>
        </p:nvSpPr>
        <p:spPr>
          <a:xfrm>
            <a:off x="1905000" y="1295400"/>
            <a:ext cx="8382000" cy="4343400"/>
          </a:xfrm>
        </p:spPr>
        <p:txBody>
          <a:bodyPr>
            <a:normAutofit fontScale="85000" lnSpcReduction="20000"/>
          </a:bodyPr>
          <a:lstStyle/>
          <a:p>
            <a:pPr>
              <a:buClr>
                <a:srgbClr val="FF0066"/>
              </a:buClr>
              <a:buFont typeface="Wingdings" panose="05000000000000000000" pitchFamily="2" charset="2"/>
              <a:buNone/>
            </a:pPr>
            <a:endParaRPr lang="en-US" altLang="en-US" b="1">
              <a:solidFill>
                <a:srgbClr val="FF0000"/>
              </a:solidFill>
            </a:endParaRPr>
          </a:p>
          <a:p>
            <a:pPr>
              <a:buFont typeface="Wingdings" panose="05000000000000000000" pitchFamily="2" charset="2"/>
              <a:buNone/>
            </a:pPr>
            <a:r>
              <a:rPr lang="en-US" altLang="en-US" sz="3200" b="1">
                <a:solidFill>
                  <a:srgbClr val="00B050"/>
                </a:solidFill>
              </a:rPr>
              <a:t>   High Level Description as Each Can be a Separate Presentation</a:t>
            </a:r>
          </a:p>
          <a:p>
            <a:pPr>
              <a:buClrTx/>
            </a:pPr>
            <a:r>
              <a:rPr lang="en-US" altLang="en-US" sz="2600" b="1"/>
              <a:t>Delivering Requested Content</a:t>
            </a:r>
          </a:p>
          <a:p>
            <a:pPr>
              <a:buClrTx/>
            </a:pPr>
            <a:r>
              <a:rPr lang="en-US" altLang="en-US" sz="2600" b="1">
                <a:solidFill>
                  <a:srgbClr val="0070C0"/>
                </a:solidFill>
              </a:rPr>
              <a:t>Calculating Some Functions – e.g. currency conversion</a:t>
            </a:r>
          </a:p>
          <a:p>
            <a:pPr>
              <a:buClrTx/>
            </a:pPr>
            <a:r>
              <a:rPr lang="en-US" altLang="en-US" sz="2600" b="1"/>
              <a:t>Performing Transactions – e.g. an e-Commerce application</a:t>
            </a:r>
          </a:p>
          <a:p>
            <a:pPr>
              <a:buClrTx/>
            </a:pPr>
            <a:r>
              <a:rPr lang="en-US" altLang="en-US" sz="2600" b="1">
                <a:solidFill>
                  <a:srgbClr val="0070C0"/>
                </a:solidFill>
              </a:rPr>
              <a:t>Performing Teaching and Learning – e.g. an e-Learning application</a:t>
            </a:r>
          </a:p>
          <a:p>
            <a:pPr>
              <a:buClr>
                <a:srgbClr val="0070C0"/>
              </a:buClr>
              <a:buFont typeface="Wingdings" panose="05000000000000000000" pitchFamily="2" charset="2"/>
              <a:buNone/>
            </a:pPr>
            <a:endParaRPr lang="en-US" altLang="en-US" b="1">
              <a:solidFill>
                <a:srgbClr val="0070C0"/>
              </a:solidFill>
            </a:endParaRP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F193FF0-BC46-4BD0-9733-B266C05C3845}" type="slidenum">
              <a:rPr lang="en-US" altLang="en-US">
                <a:solidFill>
                  <a:srgbClr val="FFFFFF"/>
                </a:solidFill>
                <a:latin typeface="Tw Cen MT" pitchFamily="34" charset="0"/>
              </a:rPr>
              <a:pPr eaLnBrk="1" hangingPunct="1">
                <a:lnSpc>
                  <a:spcPct val="80000"/>
                </a:lnSpc>
              </a:pPr>
              <a:t>28</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70866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3193934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20000"/>
              <a:lumOff val="80000"/>
            </a:schemeClr>
          </a:solidFill>
        </p:spPr>
        <p:txBody>
          <a:bodyPr>
            <a:normAutofit fontScale="90000"/>
          </a:bodyPr>
          <a:lstStyle/>
          <a:p>
            <a:pPr>
              <a:defRPr/>
            </a:pPr>
            <a:r>
              <a:rPr lang="en-US" sz="4000" b="1" dirty="0"/>
              <a:t/>
            </a:r>
            <a:br>
              <a:rPr lang="en-US" sz="4000" b="1" dirty="0"/>
            </a:br>
            <a:r>
              <a:rPr lang="en-US" sz="3600" b="1" dirty="0">
                <a:solidFill>
                  <a:srgbClr val="0070C0"/>
                </a:solidFill>
              </a:rPr>
              <a:t>Intelligent Internet (IINT): Key Algorithms</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7411" name="Rectangle 3"/>
          <p:cNvSpPr>
            <a:spLocks noGrp="1" noChangeArrowheads="1"/>
          </p:cNvSpPr>
          <p:nvPr>
            <p:ph type="body" idx="1"/>
          </p:nvPr>
        </p:nvSpPr>
        <p:spPr>
          <a:xfrm>
            <a:off x="2057400" y="1295400"/>
            <a:ext cx="8382000" cy="4343400"/>
          </a:xfrm>
        </p:spPr>
        <p:txBody>
          <a:bodyPr>
            <a:normAutofit fontScale="77500" lnSpcReduction="20000"/>
          </a:bodyPr>
          <a:lstStyle/>
          <a:p>
            <a:pPr>
              <a:buClr>
                <a:srgbClr val="FF0066"/>
              </a:buClr>
              <a:buFont typeface="Wingdings" panose="05000000000000000000" pitchFamily="2" charset="2"/>
              <a:buNone/>
            </a:pPr>
            <a:endParaRPr lang="en-US" altLang="en-US" b="1">
              <a:solidFill>
                <a:srgbClr val="FF0000"/>
              </a:solidFill>
            </a:endParaRPr>
          </a:p>
          <a:p>
            <a:pPr>
              <a:buClrTx/>
            </a:pPr>
            <a:r>
              <a:rPr lang="en-US" altLang="en-US" sz="2600" b="1"/>
              <a:t>Performing Networking Type Activities</a:t>
            </a:r>
          </a:p>
          <a:p>
            <a:pPr>
              <a:buClrTx/>
            </a:pPr>
            <a:r>
              <a:rPr lang="en-US" altLang="en-US" sz="2600" b="1">
                <a:solidFill>
                  <a:srgbClr val="0070C0"/>
                </a:solidFill>
              </a:rPr>
              <a:t>Intelligent Information Retrieval</a:t>
            </a:r>
          </a:p>
          <a:p>
            <a:pPr>
              <a:buClrTx/>
            </a:pPr>
            <a:r>
              <a:rPr lang="en-US" altLang="en-US" sz="2600" b="1"/>
              <a:t>Intelligent Search (Covered in the Demo)</a:t>
            </a:r>
          </a:p>
          <a:p>
            <a:pPr>
              <a:buClrTx/>
            </a:pPr>
            <a:r>
              <a:rPr lang="en-US" altLang="en-US" sz="2600" b="1">
                <a:solidFill>
                  <a:srgbClr val="0070C0"/>
                </a:solidFill>
              </a:rPr>
              <a:t>General Q&amp;A (Covered under Sample Application)</a:t>
            </a:r>
          </a:p>
          <a:p>
            <a:pPr>
              <a:buClrTx/>
            </a:pPr>
            <a:r>
              <a:rPr lang="en-US" altLang="en-US" sz="2600" b="1"/>
              <a:t>Summarization</a:t>
            </a:r>
          </a:p>
          <a:p>
            <a:pPr>
              <a:buClrTx/>
            </a:pPr>
            <a:r>
              <a:rPr lang="en-US" altLang="en-US" sz="2600" b="1">
                <a:solidFill>
                  <a:srgbClr val="0070C0"/>
                </a:solidFill>
              </a:rPr>
              <a:t>Drawing Inference</a:t>
            </a:r>
          </a:p>
          <a:p>
            <a:pPr>
              <a:buClrTx/>
            </a:pPr>
            <a:r>
              <a:rPr lang="en-US" altLang="en-US" sz="2600" b="1"/>
              <a:t>Complex Content Manipulation </a:t>
            </a:r>
          </a:p>
          <a:p>
            <a:pPr>
              <a:buClr>
                <a:srgbClr val="0070C0"/>
              </a:buClr>
            </a:pPr>
            <a:endParaRPr lang="en-US" altLang="en-US" b="1">
              <a:solidFill>
                <a:srgbClr val="0070C0"/>
              </a:solidFill>
            </a:endParaRPr>
          </a:p>
          <a:p>
            <a:pPr>
              <a:buClr>
                <a:srgbClr val="FF0066"/>
              </a:buClr>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0FB8250A-4E9B-4E87-B502-AA911C670869}" type="slidenum">
              <a:rPr lang="en-US" altLang="en-US">
                <a:solidFill>
                  <a:srgbClr val="FFFFFF"/>
                </a:solidFill>
                <a:latin typeface="Tw Cen MT" pitchFamily="34" charset="0"/>
              </a:rPr>
              <a:pPr eaLnBrk="1" hangingPunct="1">
                <a:lnSpc>
                  <a:spcPct val="80000"/>
                </a:lnSpc>
              </a:pPr>
              <a:t>29</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7056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931639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ADF619C-68C4-49B5-81F7-A9855DFE147C}" type="slidenum">
              <a:rPr lang="en-US" altLang="en-US" sz="1400"/>
              <a:pPr>
                <a:spcBef>
                  <a:spcPct val="0"/>
                </a:spcBef>
                <a:buClrTx/>
                <a:buSzTx/>
                <a:buFontTx/>
                <a:buNone/>
              </a:pPr>
              <a:t>3</a:t>
            </a:fld>
            <a:endParaRPr lang="en-US" altLang="en-US" sz="1400"/>
          </a:p>
        </p:txBody>
      </p:sp>
      <p:sp>
        <p:nvSpPr>
          <p:cNvPr id="2" name="Rectangle 2"/>
          <p:cNvSpPr>
            <a:spLocks noGrp="1" noChangeArrowheads="1"/>
          </p:cNvSpPr>
          <p:nvPr>
            <p:ph type="ctrTitle"/>
          </p:nvPr>
        </p:nvSpPr>
        <p:spPr>
          <a:xfrm>
            <a:off x="2286000" y="685800"/>
            <a:ext cx="7772400" cy="990600"/>
          </a:xfrm>
          <a:extLst>
            <a:ext uri="{FAA26D3D-D897-4be2-8F04-BA451C77F1D7}"/>
          </a:extLst>
        </p:spPr>
        <p:txBody>
          <a:bodyPr/>
          <a:lstStyle/>
          <a:p>
            <a:pPr>
              <a:lnSpc>
                <a:spcPts val="3240"/>
              </a:lnSpc>
              <a:defRPr/>
            </a:pPr>
            <a:r>
              <a:rPr lang="en-US" sz="3000" b="1" dirty="0">
                <a:solidFill>
                  <a:srgbClr val="2C61F6"/>
                </a:solidFill>
                <a:cs typeface="Times New Roman" charset="0"/>
              </a:rPr>
              <a:t>Overview: Machine Learning</a:t>
            </a:r>
            <a:r>
              <a:rPr lang="en-US" sz="2800" b="1" dirty="0">
                <a:solidFill>
                  <a:srgbClr val="2C61F6"/>
                </a:solidFill>
                <a:cs typeface="Times New Roman" charset="0"/>
              </a:rPr>
              <a:t> (</a:t>
            </a:r>
            <a:r>
              <a:rPr lang="en-US" sz="2800" b="1" i="1" dirty="0">
                <a:solidFill>
                  <a:srgbClr val="2C61F6"/>
                </a:solidFill>
                <a:cs typeface="Times New Roman" charset="0"/>
              </a:rPr>
              <a:t>CS 582)</a:t>
            </a:r>
            <a:endParaRPr lang="en-US" sz="2800" b="1" dirty="0">
              <a:solidFill>
                <a:srgbClr val="2C61F6"/>
              </a:solidFill>
              <a:cs typeface="Times New Roman" charset="0"/>
            </a:endParaRPr>
          </a:p>
        </p:txBody>
      </p:sp>
      <p:sp>
        <p:nvSpPr>
          <p:cNvPr id="7172" name="TextBox 1"/>
          <p:cNvSpPr txBox="1">
            <a:spLocks noChangeArrowheads="1"/>
          </p:cNvSpPr>
          <p:nvPr/>
        </p:nvSpPr>
        <p:spPr bwMode="auto">
          <a:xfrm>
            <a:off x="2286000" y="1571686"/>
            <a:ext cx="7543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2200" dirty="0"/>
          </a:p>
          <a:p>
            <a:pPr algn="just" eaLnBrk="1" hangingPunct="1">
              <a:spcBef>
                <a:spcPct val="0"/>
              </a:spcBef>
              <a:buClrTx/>
              <a:buSzTx/>
              <a:buFont typeface="Wingdings" panose="05000000000000000000" pitchFamily="2" charset="2"/>
              <a:buChar char="Ø"/>
            </a:pPr>
            <a:r>
              <a:rPr lang="en-US" altLang="en-US" sz="2200" dirty="0"/>
              <a:t> A </a:t>
            </a:r>
            <a:r>
              <a:rPr lang="en-US" altLang="en-US" sz="2200" b="1" dirty="0">
                <a:solidFill>
                  <a:srgbClr val="00B050"/>
                </a:solidFill>
              </a:rPr>
              <a:t>Core</a:t>
            </a:r>
            <a:r>
              <a:rPr lang="en-US" altLang="en-US" sz="2200" dirty="0"/>
              <a:t> Course for Data Science and Big Data</a:t>
            </a:r>
          </a:p>
          <a:p>
            <a:pPr algn="just" eaLnBrk="1" hangingPunct="1">
              <a:spcBef>
                <a:spcPct val="0"/>
              </a:spcBef>
              <a:buClr>
                <a:srgbClr val="C00000"/>
              </a:buClr>
              <a:buSzTx/>
              <a:buFont typeface="Wingdings" panose="05000000000000000000" pitchFamily="2" charset="2"/>
              <a:buChar char="Ø"/>
            </a:pPr>
            <a:r>
              <a:rPr lang="en-US" altLang="en-US" sz="2200" dirty="0"/>
              <a:t> </a:t>
            </a:r>
            <a:r>
              <a:rPr lang="en-US" altLang="en-US" sz="2200" dirty="0">
                <a:solidFill>
                  <a:srgbClr val="C00000"/>
                </a:solidFill>
              </a:rPr>
              <a:t>Connects  Parts to the Wholeness of the Data Science / Big Data Program: Big Data, Data Analytics, Natural Language Processing; ALSO connected to Algorithms, FPP, MPP, SWE, WAP, WAA,….. </a:t>
            </a:r>
          </a:p>
          <a:p>
            <a:pPr lvl="1" algn="just" eaLnBrk="1" hangingPunct="1">
              <a:spcBef>
                <a:spcPct val="0"/>
              </a:spcBef>
              <a:buClrTx/>
              <a:buSzTx/>
              <a:buFont typeface="Wingdings" panose="05000000000000000000" pitchFamily="2" charset="2"/>
              <a:buChar char="Ø"/>
            </a:pPr>
            <a:r>
              <a:rPr lang="en-US" altLang="en-US" sz="2200" dirty="0">
                <a:solidFill>
                  <a:srgbClr val="C00000"/>
                </a:solidFill>
              </a:rPr>
              <a:t> Direct use of Learning from SCI</a:t>
            </a:r>
          </a:p>
          <a:p>
            <a:pPr algn="just" eaLnBrk="1" hangingPunct="1">
              <a:spcBef>
                <a:spcPct val="0"/>
              </a:spcBef>
              <a:buClrTx/>
              <a:buSzTx/>
              <a:buFont typeface="Wingdings" panose="05000000000000000000" pitchFamily="2" charset="2"/>
              <a:buChar char="Ø"/>
            </a:pPr>
            <a:r>
              <a:rPr lang="en-US" altLang="en-US" sz="2200" dirty="0"/>
              <a:t> Strong Connection to the Industry: Design, Implement, Test, Manage S/W,…</a:t>
            </a:r>
          </a:p>
          <a:p>
            <a:pPr algn="just" eaLnBrk="1" hangingPunct="1">
              <a:spcBef>
                <a:spcPct val="0"/>
              </a:spcBef>
              <a:buClr>
                <a:srgbClr val="C00000"/>
              </a:buClr>
              <a:buSzTx/>
              <a:buFont typeface="Wingdings" panose="05000000000000000000" pitchFamily="2" charset="2"/>
              <a:buChar char="Ø"/>
            </a:pPr>
            <a:r>
              <a:rPr lang="en-US" altLang="en-US" sz="2200" dirty="0"/>
              <a:t> </a:t>
            </a:r>
            <a:r>
              <a:rPr lang="en-US" altLang="en-US" sz="2200" dirty="0">
                <a:solidFill>
                  <a:srgbClr val="C00000"/>
                </a:solidFill>
              </a:rPr>
              <a:t>Essential for Growth: Solving Future Problems</a:t>
            </a:r>
          </a:p>
          <a:p>
            <a:pPr algn="just" eaLnBrk="1" hangingPunct="1">
              <a:spcBef>
                <a:spcPct val="0"/>
              </a:spcBef>
              <a:buClrTx/>
              <a:buSzTx/>
              <a:buFont typeface="Wingdings" panose="05000000000000000000" pitchFamily="2" charset="2"/>
              <a:buChar char="Ø"/>
            </a:pPr>
            <a:r>
              <a:rPr lang="en-US" altLang="en-US" sz="2200" dirty="0"/>
              <a:t> Helping the Society and Leading to Prosperity</a:t>
            </a:r>
          </a:p>
          <a:p>
            <a:pPr algn="just" eaLnBrk="1" hangingPunct="1">
              <a:spcBef>
                <a:spcPct val="0"/>
              </a:spcBef>
              <a:buClrTx/>
              <a:buSzTx/>
              <a:buFont typeface="Wingdings" panose="05000000000000000000" pitchFamily="2" charset="2"/>
              <a:buChar char="Ø"/>
            </a:pPr>
            <a:r>
              <a:rPr lang="en-US" altLang="en-US" sz="2200" dirty="0">
                <a:solidFill>
                  <a:srgbClr val="C00000"/>
                </a:solidFill>
              </a:rPr>
              <a:t> Knowledge, Action, Achievement and Fulfillment</a:t>
            </a:r>
          </a:p>
          <a:p>
            <a:pPr algn="just" eaLnBrk="1" hangingPunct="1">
              <a:spcBef>
                <a:spcPct val="0"/>
              </a:spcBef>
              <a:buClrTx/>
              <a:buSzTx/>
              <a:buFontTx/>
              <a:buNone/>
            </a:pPr>
            <a:endParaRPr lang="en-US" altLang="en-US" sz="2400" dirty="0"/>
          </a:p>
        </p:txBody>
      </p:sp>
    </p:spTree>
    <p:extLst>
      <p:ext uri="{BB962C8B-B14F-4D97-AF65-F5344CB8AC3E}">
        <p14:creationId xmlns:p14="http://schemas.microsoft.com/office/powerpoint/2010/main" val="1169339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40000"/>
              <a:lumOff val="60000"/>
            </a:schemeClr>
          </a:solidFill>
        </p:spPr>
        <p:txBody>
          <a:bodyPr>
            <a:normAutofit fontScale="90000"/>
          </a:bodyPr>
          <a:lstStyle/>
          <a:p>
            <a:pPr>
              <a:defRPr/>
            </a:pPr>
            <a:r>
              <a:rPr lang="en-US" sz="4000" b="1" dirty="0"/>
              <a:t/>
            </a:r>
            <a:br>
              <a:rPr lang="en-US" sz="4000" b="1" dirty="0"/>
            </a:br>
            <a:r>
              <a:rPr lang="en-US" sz="4000" b="1" dirty="0"/>
              <a:t>Some Applications -  </a:t>
            </a:r>
            <a:r>
              <a:rPr lang="en-US" sz="3600" b="1" dirty="0">
                <a:solidFill>
                  <a:srgbClr val="0070C0"/>
                </a:solidFill>
              </a:rPr>
              <a:t>Search </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18435" name="Rectangle 3"/>
          <p:cNvSpPr>
            <a:spLocks noGrp="1" noChangeArrowheads="1"/>
          </p:cNvSpPr>
          <p:nvPr>
            <p:ph type="body" idx="1"/>
          </p:nvPr>
        </p:nvSpPr>
        <p:spPr>
          <a:xfrm>
            <a:off x="1905000" y="990600"/>
            <a:ext cx="8382000" cy="4648200"/>
          </a:xfrm>
        </p:spPr>
        <p:txBody>
          <a:bodyPr>
            <a:normAutofit fontScale="92500" lnSpcReduction="20000"/>
          </a:bodyPr>
          <a:lstStyle/>
          <a:p>
            <a:pPr>
              <a:buFont typeface="Monotype Sorts" pitchFamily="2" charset="2"/>
              <a:buNone/>
            </a:pPr>
            <a:endParaRPr lang="en-US" altLang="en-US" dirty="0" smtClean="0"/>
          </a:p>
          <a:p>
            <a:pPr>
              <a:buClr>
                <a:srgbClr val="FF0066"/>
              </a:buClr>
              <a:buFont typeface="Wingdings" panose="05000000000000000000" pitchFamily="2" charset="2"/>
              <a:buNone/>
            </a:pPr>
            <a:r>
              <a:rPr lang="en-US" altLang="en-US" sz="3600" b="1" dirty="0">
                <a:solidFill>
                  <a:srgbClr val="0070C0"/>
                </a:solidFill>
                <a:cs typeface="Arial" panose="020B0604020202020204" pitchFamily="34" charset="0"/>
              </a:rPr>
              <a:t>Today’s Search</a:t>
            </a:r>
            <a:endParaRPr lang="en-US" altLang="en-US" b="1" dirty="0">
              <a:solidFill>
                <a:srgbClr val="FF0000"/>
              </a:solidFill>
            </a:endParaRPr>
          </a:p>
          <a:p>
            <a:pPr>
              <a:buClr>
                <a:srgbClr val="000099"/>
              </a:buClr>
            </a:pPr>
            <a:r>
              <a:rPr lang="en-US" altLang="en-US" b="1" dirty="0">
                <a:solidFill>
                  <a:srgbClr val="0070C0"/>
                </a:solidFill>
              </a:rPr>
              <a:t>Uses String Match (# of words, IDF,….) </a:t>
            </a:r>
            <a:r>
              <a:rPr lang="en-US" altLang="en-US" b="1" dirty="0" smtClean="0">
                <a:solidFill>
                  <a:srgbClr val="0070C0"/>
                </a:solidFill>
              </a:rPr>
              <a:t>Plus Page Ranking – </a:t>
            </a:r>
            <a:r>
              <a:rPr lang="en-US" altLang="en-US" b="1" dirty="0">
                <a:solidFill>
                  <a:srgbClr val="0070C0"/>
                </a:solidFill>
              </a:rPr>
              <a:t>Millions of hits!</a:t>
            </a:r>
          </a:p>
          <a:p>
            <a:r>
              <a:rPr lang="en-GB" altLang="en-US" b="1" dirty="0"/>
              <a:t>Example - "Auto body shops in San Francisco bay area",</a:t>
            </a:r>
            <a:r>
              <a:rPr lang="en-GB" altLang="en-US" dirty="0"/>
              <a:t>  Google gave the following: </a:t>
            </a:r>
            <a:endParaRPr lang="en-US" altLang="en-US" dirty="0"/>
          </a:p>
          <a:p>
            <a:pPr lvl="1"/>
            <a:r>
              <a:rPr lang="en-GB" altLang="en-US" sz="2500" b="1" dirty="0">
                <a:solidFill>
                  <a:srgbClr val="C00000"/>
                </a:solidFill>
              </a:rPr>
              <a:t>" About 1,200,000 results (0,45 seconds) ".</a:t>
            </a:r>
            <a:endParaRPr lang="en-US" altLang="en-US" sz="2500" b="1" dirty="0">
              <a:solidFill>
                <a:srgbClr val="C00000"/>
              </a:solidFill>
            </a:endParaRPr>
          </a:p>
          <a:p>
            <a:pPr>
              <a:buClr>
                <a:srgbClr val="0070C0"/>
              </a:buClr>
            </a:pPr>
            <a:r>
              <a:rPr lang="en-US" altLang="en-US" b="1" dirty="0">
                <a:solidFill>
                  <a:srgbClr val="0070C0"/>
                </a:solidFill>
              </a:rPr>
              <a:t>There are probably not 1.2M Auto body shops in the whole world!   </a:t>
            </a:r>
            <a:r>
              <a:rPr lang="en-US" altLang="en-US" dirty="0">
                <a:solidFill>
                  <a:srgbClr val="00B050"/>
                </a:solidFill>
              </a:rPr>
              <a:t>         </a:t>
            </a:r>
            <a:r>
              <a:rPr lang="en-US" altLang="en-US" b="1" dirty="0">
                <a:solidFill>
                  <a:srgbClr val="00B050"/>
                </a:solidFill>
              </a:rPr>
              <a:t>  </a:t>
            </a:r>
            <a:r>
              <a:rPr lang="en-US" altLang="en-US" b="1" dirty="0" smtClean="0">
                <a:solidFill>
                  <a:srgbClr val="00B050"/>
                </a:solidFill>
              </a:rPr>
              <a:t>So, there </a:t>
            </a:r>
            <a:r>
              <a:rPr lang="en-US" altLang="en-US" b="1" dirty="0">
                <a:solidFill>
                  <a:srgbClr val="00B050"/>
                </a:solidFill>
              </a:rPr>
              <a:t>are Key Issues!</a:t>
            </a:r>
          </a:p>
          <a:p>
            <a:pPr>
              <a:buClr>
                <a:srgbClr val="FF0066"/>
              </a:buClr>
              <a:buFont typeface="Wingdings" panose="05000000000000000000" pitchFamily="2" charset="2"/>
              <a:buNone/>
            </a:pPr>
            <a:endParaRPr lang="en-US" altLang="en-US" b="1" dirty="0">
              <a:solidFill>
                <a:srgbClr val="FF0000"/>
              </a:solidFill>
            </a:endParaRPr>
          </a:p>
          <a:p>
            <a:pPr>
              <a:buClr>
                <a:srgbClr val="FF0066"/>
              </a:buClr>
              <a:buFont typeface="Monotype Sorts" pitchFamily="2" charset="2"/>
              <a:buNone/>
            </a:pPr>
            <a:endParaRPr lang="en-US" altLang="en-US" b="1" dirty="0">
              <a:solidFill>
                <a:srgbClr val="FF0000"/>
              </a:solidFill>
            </a:endParaRPr>
          </a:p>
          <a:p>
            <a:pPr>
              <a:buClr>
                <a:srgbClr val="FF0066"/>
              </a:buClr>
              <a:buFont typeface="Monotype Sorts" pitchFamily="2" charset="2"/>
              <a:buNone/>
            </a:pPr>
            <a:r>
              <a:rPr lang="en-US" altLang="en-US" b="1" dirty="0">
                <a:solidFill>
                  <a:srgbClr val="FF0000"/>
                </a:solidFill>
              </a:rPr>
              <a:t> </a:t>
            </a:r>
            <a:endParaRPr lang="en-US" altLang="en-US" b="1" dirty="0">
              <a:solidFill>
                <a:srgbClr val="FF0000"/>
              </a:solidFill>
              <a:latin typeface="Arial" panose="020B0604020202020204" pitchFamily="34" charset="0"/>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B8922C17-2D62-47BC-838B-4EEEF513C105}" type="slidenum">
              <a:rPr lang="en-US" altLang="en-US">
                <a:solidFill>
                  <a:srgbClr val="FFFFFF"/>
                </a:solidFill>
                <a:latin typeface="Tw Cen MT" pitchFamily="34" charset="0"/>
              </a:rPr>
              <a:pPr eaLnBrk="1" hangingPunct="1">
                <a:lnSpc>
                  <a:spcPct val="80000"/>
                </a:lnSpc>
              </a:pPr>
              <a:t>30</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057400" y="6248401"/>
            <a:ext cx="7010400" cy="365125"/>
          </a:xfrm>
        </p:spPr>
        <p:txBody>
          <a:bodyPr/>
          <a:lstStyle/>
          <a:p>
            <a:pPr>
              <a:defRPr/>
            </a:pPr>
            <a:r>
              <a:rPr lang="en-US" dirty="0"/>
              <a:t>Challenges &amp; Opportunities with Intelligent Internet:  Big Data, NLP and Intelligent Agent</a:t>
            </a:r>
          </a:p>
        </p:txBody>
      </p:sp>
      <p:sp>
        <p:nvSpPr>
          <p:cNvPr id="6" name="Right Arrow 5"/>
          <p:cNvSpPr/>
          <p:nvPr/>
        </p:nvSpPr>
        <p:spPr>
          <a:xfrm>
            <a:off x="4262985" y="3815745"/>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29333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6775" y="228600"/>
            <a:ext cx="8153400" cy="990600"/>
          </a:xfrm>
        </p:spPr>
        <p:txBody>
          <a:bodyPr>
            <a:normAutofit fontScale="90000"/>
          </a:bodyPr>
          <a:lstStyle/>
          <a:p>
            <a:pPr eaLnBrk="1" hangingPunct="1"/>
            <a:r>
              <a:rPr lang="en-US" altLang="en-US" dirty="0" smtClean="0"/>
              <a:t>Applications:   IR (Search) using Vector Space</a:t>
            </a:r>
          </a:p>
        </p:txBody>
      </p:sp>
      <p:sp>
        <p:nvSpPr>
          <p:cNvPr id="19459" name="Rectangle 3"/>
          <p:cNvSpPr>
            <a:spLocks noGrp="1" noChangeArrowheads="1"/>
          </p:cNvSpPr>
          <p:nvPr>
            <p:ph type="body" idx="1"/>
          </p:nvPr>
        </p:nvSpPr>
        <p:spPr>
          <a:xfrm>
            <a:off x="2136775" y="1600200"/>
            <a:ext cx="8153400" cy="4495800"/>
          </a:xfrm>
        </p:spPr>
        <p:txBody>
          <a:bodyPr/>
          <a:lstStyle/>
          <a:p>
            <a:pPr eaLnBrk="1" hangingPunct="1">
              <a:buFontTx/>
              <a:buNone/>
            </a:pPr>
            <a:r>
              <a:rPr lang="en-US" altLang="en-US" smtClean="0"/>
              <a:t> </a:t>
            </a: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5" y="1800226"/>
            <a:ext cx="78676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68826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6775" y="228600"/>
            <a:ext cx="8153400" cy="990600"/>
          </a:xfrm>
        </p:spPr>
        <p:txBody>
          <a:bodyPr>
            <a:normAutofit fontScale="90000"/>
          </a:bodyPr>
          <a:lstStyle/>
          <a:p>
            <a:pPr eaLnBrk="1" hangingPunct="1"/>
            <a:r>
              <a:rPr lang="en-US" altLang="en-US" b="1" dirty="0" smtClean="0"/>
              <a:t>Applications:   IR (Search) Enhanced by Page Ranking</a:t>
            </a:r>
          </a:p>
        </p:txBody>
      </p:sp>
      <p:sp>
        <p:nvSpPr>
          <p:cNvPr id="19459" name="Rectangle 3"/>
          <p:cNvSpPr>
            <a:spLocks noGrp="1" noChangeArrowheads="1"/>
          </p:cNvSpPr>
          <p:nvPr>
            <p:ph type="body" idx="1"/>
          </p:nvPr>
        </p:nvSpPr>
        <p:spPr>
          <a:xfrm>
            <a:off x="2136775" y="1600200"/>
            <a:ext cx="8153400" cy="4495800"/>
          </a:xfrm>
        </p:spPr>
        <p:txBody>
          <a:bodyPr>
            <a:normAutofit lnSpcReduction="10000"/>
          </a:bodyPr>
          <a:lstStyle/>
          <a:p>
            <a:pPr eaLnBrk="1" hangingPunct="1"/>
            <a:r>
              <a:rPr lang="en-US" altLang="en-US" dirty="0" smtClean="0"/>
              <a:t> Number of links incoming to a page implies  the importance of the page. </a:t>
            </a:r>
          </a:p>
          <a:p>
            <a:pPr eaLnBrk="1" hangingPunct="1"/>
            <a:r>
              <a:rPr lang="en-US" altLang="en-US" dirty="0" smtClean="0"/>
              <a:t>If a result comes from a very popular page (e.g. ABC News), then that result usually has much higher rank and so on.</a:t>
            </a:r>
          </a:p>
          <a:p>
            <a:pPr eaLnBrk="1" hangingPunct="1"/>
            <a:r>
              <a:rPr lang="en-US" altLang="en-US" dirty="0" smtClean="0"/>
              <a:t>Greatly Improved the quality of search results.</a:t>
            </a:r>
          </a:p>
          <a:p>
            <a:pPr eaLnBrk="1" hangingPunct="1"/>
            <a:r>
              <a:rPr lang="en-US" altLang="en-US" dirty="0" smtClean="0"/>
              <a:t>BUT – still produces thousands to millions of results? Why?   (No semantics!...)</a:t>
            </a:r>
          </a:p>
          <a:p>
            <a:pPr marL="0" indent="0" eaLnBrk="1" hangingPunct="1">
              <a:buNone/>
            </a:pPr>
            <a:endParaRPr lang="en-US" altLang="en-US" dirty="0" smtClean="0"/>
          </a:p>
          <a:p>
            <a:pPr eaLnBrk="1" hangingPunct="1"/>
            <a:r>
              <a:rPr lang="en-US" altLang="en-US" dirty="0" smtClean="0"/>
              <a:t>Example – next page</a:t>
            </a:r>
          </a:p>
        </p:txBody>
      </p:sp>
    </p:spTree>
    <p:extLst>
      <p:ext uri="{BB962C8B-B14F-4D97-AF65-F5344CB8AC3E}">
        <p14:creationId xmlns:p14="http://schemas.microsoft.com/office/powerpoint/2010/main" val="1919899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6775" y="228600"/>
            <a:ext cx="8153400" cy="990600"/>
          </a:xfrm>
        </p:spPr>
        <p:txBody>
          <a:bodyPr>
            <a:normAutofit fontScale="90000"/>
          </a:bodyPr>
          <a:lstStyle/>
          <a:p>
            <a:pPr eaLnBrk="1" hangingPunct="1"/>
            <a:r>
              <a:rPr lang="en-US" altLang="en-US" b="1" dirty="0" smtClean="0"/>
              <a:t>Applications:   IR (Search) Enhanced by Page Ranking</a:t>
            </a:r>
          </a:p>
        </p:txBody>
      </p:sp>
      <p:sp>
        <p:nvSpPr>
          <p:cNvPr id="19459" name="Rectangle 3"/>
          <p:cNvSpPr>
            <a:spLocks noGrp="1" noChangeArrowheads="1"/>
          </p:cNvSpPr>
          <p:nvPr>
            <p:ph type="body" idx="1"/>
          </p:nvPr>
        </p:nvSpPr>
        <p:spPr>
          <a:xfrm>
            <a:off x="2136775" y="1600200"/>
            <a:ext cx="8153400" cy="4495800"/>
          </a:xfrm>
        </p:spPr>
        <p:txBody>
          <a:bodyPr/>
          <a:lstStyle/>
          <a:p>
            <a:pPr eaLnBrk="1" hangingPunct="1"/>
            <a:r>
              <a:rPr lang="en-US" altLang="en-US" dirty="0" smtClean="0"/>
              <a:t> </a:t>
            </a:r>
          </a:p>
        </p:txBody>
      </p:sp>
      <p:pic>
        <p:nvPicPr>
          <p:cNvPr id="2" name="Picture 1"/>
          <p:cNvPicPr>
            <a:picLocks noChangeAspect="1"/>
          </p:cNvPicPr>
          <p:nvPr/>
        </p:nvPicPr>
        <p:blipFill>
          <a:blip r:embed="rId3"/>
          <a:stretch>
            <a:fillRect/>
          </a:stretch>
        </p:blipFill>
        <p:spPr>
          <a:xfrm>
            <a:off x="4241391" y="1812752"/>
            <a:ext cx="3709213" cy="2807391"/>
          </a:xfrm>
          <a:prstGeom prst="rect">
            <a:avLst/>
          </a:prstGeom>
        </p:spPr>
      </p:pic>
      <p:pic>
        <p:nvPicPr>
          <p:cNvPr id="3" name="Picture 2"/>
          <p:cNvPicPr>
            <a:picLocks noChangeAspect="1"/>
          </p:cNvPicPr>
          <p:nvPr/>
        </p:nvPicPr>
        <p:blipFill>
          <a:blip r:embed="rId4"/>
          <a:stretch>
            <a:fillRect/>
          </a:stretch>
        </p:blipFill>
        <p:spPr>
          <a:xfrm>
            <a:off x="3530034" y="4809295"/>
            <a:ext cx="5131925" cy="1841953"/>
          </a:xfrm>
          <a:prstGeom prst="rect">
            <a:avLst/>
          </a:prstGeom>
        </p:spPr>
      </p:pic>
    </p:spTree>
    <p:extLst>
      <p:ext uri="{BB962C8B-B14F-4D97-AF65-F5344CB8AC3E}">
        <p14:creationId xmlns:p14="http://schemas.microsoft.com/office/powerpoint/2010/main" val="3202819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40000"/>
              <a:lumOff val="60000"/>
            </a:schemeClr>
          </a:solidFill>
        </p:spPr>
        <p:txBody>
          <a:bodyPr>
            <a:normAutofit fontScale="90000"/>
          </a:bodyPr>
          <a:lstStyle/>
          <a:p>
            <a:pPr>
              <a:defRPr/>
            </a:pPr>
            <a:r>
              <a:rPr lang="en-US" sz="4000" dirty="0"/>
              <a:t/>
            </a:r>
            <a:br>
              <a:rPr lang="en-US" sz="4000" dirty="0"/>
            </a:br>
            <a:r>
              <a:rPr lang="en-US" sz="4000" dirty="0"/>
              <a:t>DEMO on </a:t>
            </a:r>
            <a:r>
              <a:rPr lang="en-US" sz="3600" dirty="0">
                <a:solidFill>
                  <a:srgbClr val="0070C0"/>
                </a:solidFill>
              </a:rPr>
              <a:t>Intelligent Search </a:t>
            </a:r>
            <a:r>
              <a:rPr lang="en-US" sz="4000" dirty="0">
                <a:solidFill>
                  <a:srgbClr val="FF0000"/>
                </a:solidFill>
                <a:latin typeface="Arial" pitchFamily="34" charset="0"/>
              </a:rPr>
              <a:t/>
            </a:r>
            <a:br>
              <a:rPr lang="en-US" sz="4000" dirty="0">
                <a:solidFill>
                  <a:srgbClr val="FF0000"/>
                </a:solidFill>
                <a:latin typeface="Arial" pitchFamily="34" charset="0"/>
              </a:rPr>
            </a:br>
            <a:endParaRPr lang="en-US" sz="4000" dirty="0"/>
          </a:p>
        </p:txBody>
      </p:sp>
      <p:sp>
        <p:nvSpPr>
          <p:cNvPr id="77827" name="Rectangle 3"/>
          <p:cNvSpPr>
            <a:spLocks noGrp="1" noChangeArrowheads="1"/>
          </p:cNvSpPr>
          <p:nvPr>
            <p:ph type="body" idx="1"/>
          </p:nvPr>
        </p:nvSpPr>
        <p:spPr>
          <a:xfrm>
            <a:off x="1905000" y="990600"/>
            <a:ext cx="8382000" cy="4648200"/>
          </a:xfrm>
        </p:spPr>
        <p:txBody>
          <a:bodyPr>
            <a:normAutofit fontScale="92500" lnSpcReduction="20000"/>
          </a:bodyPr>
          <a:lstStyle/>
          <a:p>
            <a:pPr>
              <a:buFont typeface="Monotype Sorts" pitchFamily="2" charset="2"/>
              <a:buNone/>
            </a:pPr>
            <a:endParaRPr lang="en-US" altLang="en-US" smtClean="0"/>
          </a:p>
          <a:p>
            <a:pPr>
              <a:buClr>
                <a:srgbClr val="FF0066"/>
              </a:buClr>
              <a:buFont typeface="Wingdings" panose="05000000000000000000" pitchFamily="2" charset="2"/>
              <a:buNone/>
            </a:pPr>
            <a:r>
              <a:rPr lang="en-US" altLang="en-US" sz="3600" b="1">
                <a:solidFill>
                  <a:srgbClr val="0070C0"/>
                </a:solidFill>
                <a:cs typeface="Arial" panose="020B0604020202020204" pitchFamily="34" charset="0"/>
              </a:rPr>
              <a:t>Intelligent Search Means Search That:</a:t>
            </a:r>
            <a:endParaRPr lang="en-US" altLang="en-US" b="1">
              <a:solidFill>
                <a:srgbClr val="FF0000"/>
              </a:solidFill>
            </a:endParaRPr>
          </a:p>
          <a:p>
            <a:pPr>
              <a:buClr>
                <a:srgbClr val="000099"/>
              </a:buClr>
            </a:pPr>
            <a:r>
              <a:rPr lang="en-US" altLang="en-US" sz="2400" b="1">
                <a:solidFill>
                  <a:srgbClr val="0070C0"/>
                </a:solidFill>
              </a:rPr>
              <a:t>Uses Semantics and Deep Semantics (not just string matching) of NLP</a:t>
            </a:r>
          </a:p>
          <a:p>
            <a:pPr>
              <a:buClr>
                <a:srgbClr val="FF0066"/>
              </a:buClr>
            </a:pPr>
            <a:r>
              <a:rPr lang="en-US" altLang="en-US" sz="2400" b="1">
                <a:solidFill>
                  <a:srgbClr val="FF0000"/>
                </a:solidFill>
              </a:rPr>
              <a:t>Uses Meaning of Words to derive the Meaning of the (a) Input String / Sentence and (b) Title of the Results</a:t>
            </a:r>
            <a:endParaRPr lang="en-US" altLang="en-US" sz="2400" b="1">
              <a:solidFill>
                <a:srgbClr val="FF0000"/>
              </a:solidFill>
              <a:latin typeface="Arial" panose="020B0604020202020204" pitchFamily="34" charset="0"/>
            </a:endParaRPr>
          </a:p>
          <a:p>
            <a:pPr>
              <a:buClr>
                <a:srgbClr val="0070C0"/>
              </a:buClr>
            </a:pPr>
            <a:r>
              <a:rPr lang="en-US" altLang="en-US" sz="2400" b="1">
                <a:solidFill>
                  <a:srgbClr val="0070C0"/>
                </a:solidFill>
              </a:rPr>
              <a:t>Uses Semantic Matching of the Titles with Input Sentence to Derive Results</a:t>
            </a:r>
          </a:p>
          <a:p>
            <a:pPr>
              <a:buClr>
                <a:srgbClr val="0070C0"/>
              </a:buClr>
              <a:buFont typeface="Wingdings" panose="05000000000000000000" pitchFamily="2" charset="2"/>
              <a:buNone/>
            </a:pPr>
            <a:r>
              <a:rPr lang="en-US" altLang="en-US" sz="2400" b="1">
                <a:solidFill>
                  <a:srgbClr val="00B050"/>
                </a:solidFill>
              </a:rPr>
              <a:t>Demo Using SEBLA (Semantic Engine Using Brain-Like Approach) “</a:t>
            </a:r>
            <a:r>
              <a:rPr lang="en-US" altLang="en-US" sz="2400" b="1">
                <a:solidFill>
                  <a:srgbClr val="FF0000"/>
                </a:solidFill>
              </a:rPr>
              <a:t>Low Price Thai Restaurant Silicon Valley”</a:t>
            </a:r>
          </a:p>
          <a:p>
            <a:pPr>
              <a:buClr>
                <a:srgbClr val="FF0066"/>
              </a:buClr>
              <a:buFont typeface="Wingdings" panose="05000000000000000000" pitchFamily="2" charset="2"/>
              <a:buNone/>
            </a:pPr>
            <a:endParaRPr lang="en-US" altLang="en-US" b="1">
              <a:solidFill>
                <a:srgbClr val="FF0000"/>
              </a:solidFill>
            </a:endParaRPr>
          </a:p>
          <a:p>
            <a:pPr>
              <a:buClr>
                <a:srgbClr val="FF0066"/>
              </a:buClr>
              <a:buFont typeface="Monotype Sorts" pitchFamily="2" charset="2"/>
              <a:buNone/>
            </a:pPr>
            <a:endParaRPr lang="en-US" altLang="en-US" b="1">
              <a:solidFill>
                <a:srgbClr val="FF0000"/>
              </a:solidFill>
            </a:endParaRPr>
          </a:p>
          <a:p>
            <a:pPr>
              <a:buClr>
                <a:srgbClr val="FF0066"/>
              </a:buClr>
              <a:buFont typeface="Monotype Sorts" pitchFamily="2" charset="2"/>
              <a:buNone/>
            </a:pPr>
            <a:r>
              <a:rPr lang="en-US" altLang="en-US" b="1">
                <a:solidFill>
                  <a:srgbClr val="FF0000"/>
                </a:solidFill>
              </a:rPr>
              <a:t> </a:t>
            </a:r>
            <a:endParaRPr lang="en-US" altLang="en-US" b="1">
              <a:solidFill>
                <a:srgbClr val="FF0000"/>
              </a:solidFill>
              <a:latin typeface="Arial" panose="020B0604020202020204" pitchFamily="34" charset="0"/>
            </a:endParaRPr>
          </a:p>
          <a:p>
            <a:pPr>
              <a:buClr>
                <a:srgbClr val="000099"/>
              </a:buClr>
              <a:buFont typeface="Monotype Sorts" pitchFamily="2" charset="2"/>
              <a:buNone/>
            </a:pPr>
            <a:endParaRPr lang="en-US" altLang="en-US">
              <a:solidFill>
                <a:srgbClr val="000099"/>
              </a:solidFill>
            </a:endParaRPr>
          </a:p>
          <a:p>
            <a:pPr>
              <a:buClr>
                <a:srgbClr val="000099"/>
              </a:buClr>
              <a:buFont typeface="Monotype Sorts" pitchFamily="2" charset="2"/>
              <a:buNone/>
            </a:pPr>
            <a:endParaRPr lang="en-US" altLang="en-US" b="1" i="1">
              <a:solidFill>
                <a:srgbClr val="FF0066"/>
              </a:solidFill>
            </a:endParaRPr>
          </a:p>
        </p:txBody>
      </p:sp>
      <p:sp>
        <p:nvSpPr>
          <p:cNvPr id="5" name="Slide Number Placeholder 4"/>
          <p:cNvSpPr>
            <a:spLocks noGrp="1"/>
          </p:cNvSpPr>
          <p:nvPr>
            <p:ph type="sldNum" sz="quarter" idx="12"/>
          </p:nvPr>
        </p:nvSpPr>
        <p:spPr/>
        <p:txBody>
          <a:bodyPr>
            <a:normAutofit/>
          </a:bodyPr>
          <a:lstStyle/>
          <a:p>
            <a:pPr>
              <a:defRPr/>
            </a:pPr>
            <a:fld id="{B8D5B108-DE60-4A3F-BF2C-D7D489E788AF}" type="slidenum">
              <a:rPr lang="en-US"/>
              <a:pPr>
                <a:defRPr/>
              </a:pPr>
              <a:t>34</a:t>
            </a:fld>
            <a:endParaRPr lang="en-US"/>
          </a:p>
        </p:txBody>
      </p:sp>
      <p:sp>
        <p:nvSpPr>
          <p:cNvPr id="7" name="Footer Placeholder 6"/>
          <p:cNvSpPr>
            <a:spLocks noGrp="1"/>
          </p:cNvSpPr>
          <p:nvPr>
            <p:ph type="ftr" sz="quarter" idx="11"/>
          </p:nvPr>
        </p:nvSpPr>
        <p:spPr>
          <a:xfrm>
            <a:off x="2057400" y="6248401"/>
            <a:ext cx="7010400" cy="365125"/>
          </a:xfrm>
        </p:spPr>
        <p:txBody>
          <a:bodyPr/>
          <a:lstStyle/>
          <a:p>
            <a:pPr algn="ctr">
              <a:defRPr/>
            </a:pPr>
            <a:r>
              <a:rPr lang="en-US" dirty="0"/>
              <a:t>NLP Based Computing         </a:t>
            </a:r>
          </a:p>
          <a:p>
            <a:pPr>
              <a:defRPr/>
            </a:pPr>
            <a:endParaRPr lang="en-US" dirty="0"/>
          </a:p>
        </p:txBody>
      </p:sp>
    </p:spTree>
    <p:extLst>
      <p:ext uri="{BB962C8B-B14F-4D97-AF65-F5344CB8AC3E}">
        <p14:creationId xmlns:p14="http://schemas.microsoft.com/office/powerpoint/2010/main" val="480580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8763000" cy="990600"/>
          </a:xfrm>
          <a:solidFill>
            <a:schemeClr val="accent3">
              <a:lumMod val="40000"/>
              <a:lumOff val="60000"/>
            </a:schemeClr>
          </a:solidFill>
        </p:spPr>
        <p:txBody>
          <a:bodyPr>
            <a:normAutofit fontScale="90000"/>
          </a:bodyPr>
          <a:lstStyle/>
          <a:p>
            <a:pPr>
              <a:defRPr/>
            </a:pPr>
            <a:r>
              <a:rPr lang="en-US" sz="4000" b="1" dirty="0"/>
              <a:t/>
            </a:r>
            <a:br>
              <a:rPr lang="en-US" sz="4000" b="1" dirty="0"/>
            </a:br>
            <a:r>
              <a:rPr lang="en-US" sz="4000" b="1" dirty="0"/>
              <a:t>DEMO on </a:t>
            </a:r>
            <a:r>
              <a:rPr lang="en-US" sz="3600" b="1" dirty="0">
                <a:solidFill>
                  <a:srgbClr val="0070C0"/>
                </a:solidFill>
              </a:rPr>
              <a:t>Intelligent Search </a:t>
            </a:r>
            <a:r>
              <a:rPr lang="en-US" sz="3600" b="1" dirty="0" smtClean="0">
                <a:solidFill>
                  <a:srgbClr val="0070C0"/>
                </a:solidFill>
              </a:rPr>
              <a:t>– Results (with Semantics)</a:t>
            </a:r>
            <a:r>
              <a:rPr lang="en-US" sz="4000" b="1" dirty="0">
                <a:solidFill>
                  <a:srgbClr val="FF0000"/>
                </a:solidFill>
                <a:latin typeface="Arial" pitchFamily="34" charset="0"/>
              </a:rPr>
              <a:t/>
            </a:r>
            <a:br>
              <a:rPr lang="en-US" sz="4000" b="1" dirty="0">
                <a:solidFill>
                  <a:srgbClr val="FF0000"/>
                </a:solidFill>
                <a:latin typeface="Arial" pitchFamily="34" charset="0"/>
              </a:rPr>
            </a:br>
            <a:endParaRPr lang="en-US" sz="4000"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746451F1-3CAB-4E99-8F01-95BF5ACEF8C2}" type="slidenum">
              <a:rPr lang="en-US" altLang="en-US">
                <a:solidFill>
                  <a:srgbClr val="FFFFFF"/>
                </a:solidFill>
                <a:latin typeface="Tw Cen MT" pitchFamily="34" charset="0"/>
              </a:rPr>
              <a:pPr eaLnBrk="1" hangingPunct="1">
                <a:lnSpc>
                  <a:spcPct val="80000"/>
                </a:lnSpc>
              </a:pPr>
              <a:t>35</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057400" y="6248401"/>
            <a:ext cx="7010400" cy="365125"/>
          </a:xfrm>
        </p:spPr>
        <p:txBody>
          <a:bodyPr/>
          <a:lstStyle/>
          <a:p>
            <a:pPr>
              <a:defRPr/>
            </a:pPr>
            <a:r>
              <a:rPr lang="en-US" dirty="0"/>
              <a:t>Challenges &amp; Opportunities with Intelligent Internet:  Big Data, NLP and Intelligent Agent</a:t>
            </a:r>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85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99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6EB16FD-720E-42FB-A5E2-9A5C9BF34743}" type="slidenum">
              <a:rPr lang="en-US" altLang="en-US" sz="1400"/>
              <a:pPr>
                <a:spcBef>
                  <a:spcPct val="0"/>
                </a:spcBef>
                <a:buClrTx/>
                <a:buSzTx/>
                <a:buFontTx/>
                <a:buNone/>
              </a:pPr>
              <a:t>36</a:t>
            </a:fld>
            <a:endParaRPr lang="en-US" altLang="en-US" sz="1400" dirty="0"/>
          </a:p>
        </p:txBody>
      </p:sp>
      <p:sp>
        <p:nvSpPr>
          <p:cNvPr id="2" name="Rectangle 2"/>
          <p:cNvSpPr>
            <a:spLocks noGrp="1" noChangeArrowheads="1"/>
          </p:cNvSpPr>
          <p:nvPr>
            <p:ph type="ctrTitle"/>
          </p:nvPr>
        </p:nvSpPr>
        <p:spPr>
          <a:xfrm>
            <a:off x="2286000" y="304800"/>
            <a:ext cx="7772400" cy="990600"/>
          </a:xfrm>
          <a:extLst>
            <a:ext uri="{FAA26D3D-D897-4be2-8F04-BA451C77F1D7}"/>
          </a:extLst>
        </p:spPr>
        <p:txBody>
          <a:bodyPr/>
          <a:lstStyle/>
          <a:p>
            <a:pPr lvl="0"/>
            <a:r>
              <a:rPr lang="en-US" sz="3200" b="1" dirty="0">
                <a:solidFill>
                  <a:srgbClr val="2C61F6"/>
                </a:solidFill>
                <a:cs typeface="Times New Roman" charset="0"/>
              </a:rPr>
              <a:t>How ML Relates to Your Future?</a:t>
            </a:r>
            <a:endParaRPr lang="en-US" sz="3200" dirty="0">
              <a:solidFill>
                <a:srgbClr val="002060"/>
              </a:solidFill>
            </a:endParaRPr>
          </a:p>
        </p:txBody>
      </p:sp>
      <p:sp>
        <p:nvSpPr>
          <p:cNvPr id="11268" name="TextBox 1"/>
          <p:cNvSpPr txBox="1">
            <a:spLocks noChangeArrowheads="1"/>
          </p:cNvSpPr>
          <p:nvPr/>
        </p:nvSpPr>
        <p:spPr bwMode="auto">
          <a:xfrm>
            <a:off x="2286000" y="1409701"/>
            <a:ext cx="75438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800" b="1" dirty="0"/>
          </a:p>
          <a:p>
            <a:pPr algn="just" eaLnBrk="1" hangingPunct="1">
              <a:spcBef>
                <a:spcPct val="0"/>
              </a:spcBef>
              <a:buClrTx/>
              <a:buSzTx/>
              <a:buFont typeface="Wingdings" panose="05000000000000000000" pitchFamily="2" charset="2"/>
              <a:buChar char="Ø"/>
            </a:pPr>
            <a:r>
              <a:rPr lang="en-US" sz="1800" b="1" dirty="0"/>
              <a:t> You will be working on Software and Programming. </a:t>
            </a:r>
          </a:p>
          <a:p>
            <a:pPr algn="just" eaLnBrk="1" hangingPunct="1">
              <a:spcBef>
                <a:spcPct val="0"/>
              </a:spcBef>
              <a:buClrTx/>
              <a:buSzTx/>
              <a:buFont typeface="Wingdings" panose="05000000000000000000" pitchFamily="2" charset="2"/>
              <a:buChar char="Ø"/>
            </a:pPr>
            <a:r>
              <a:rPr lang="en-US" altLang="en-US" sz="1800" b="1" dirty="0">
                <a:solidFill>
                  <a:srgbClr val="C00000"/>
                </a:solidFill>
              </a:rPr>
              <a:t> Many data driven applications need ML today.</a:t>
            </a:r>
          </a:p>
          <a:p>
            <a:pPr algn="just" eaLnBrk="1" hangingPunct="1">
              <a:spcBef>
                <a:spcPct val="0"/>
              </a:spcBef>
              <a:buClrTx/>
              <a:buSzTx/>
              <a:buFont typeface="Wingdings" panose="05000000000000000000" pitchFamily="2" charset="2"/>
              <a:buChar char="Ø"/>
            </a:pPr>
            <a:r>
              <a:rPr lang="en-US" altLang="en-US" sz="1800" b="1" dirty="0">
                <a:solidFill>
                  <a:schemeClr val="bg2">
                    <a:lumMod val="50000"/>
                  </a:schemeClr>
                </a:solidFill>
              </a:rPr>
              <a:t> </a:t>
            </a:r>
            <a:r>
              <a:rPr lang="en-US" altLang="en-US" sz="1800" b="1" dirty="0"/>
              <a:t>With the rapid growth of Big Data / Data Science, applications needing ML is growing very rapidly!</a:t>
            </a:r>
            <a:endParaRPr lang="en-US" sz="1800" b="1" dirty="0"/>
          </a:p>
          <a:p>
            <a:pPr algn="just" eaLnBrk="1" hangingPunct="1">
              <a:spcBef>
                <a:spcPct val="0"/>
              </a:spcBef>
              <a:buClrTx/>
              <a:buSzTx/>
              <a:buFont typeface="Wingdings" panose="05000000000000000000" pitchFamily="2" charset="2"/>
              <a:buChar char="Ø"/>
            </a:pPr>
            <a:r>
              <a:rPr lang="en-US" sz="1800" b="1" dirty="0">
                <a:solidFill>
                  <a:srgbClr val="C00000"/>
                </a:solidFill>
              </a:rPr>
              <a:t>  Thus, ML will help you in the following ways:</a:t>
            </a:r>
          </a:p>
          <a:p>
            <a:pPr lvl="1" algn="just" eaLnBrk="1" hangingPunct="1">
              <a:spcBef>
                <a:spcPct val="0"/>
              </a:spcBef>
              <a:buClrTx/>
              <a:buSzTx/>
              <a:buFont typeface="Wingdings" panose="05000000000000000000" pitchFamily="2" charset="2"/>
              <a:buChar char="Ø"/>
            </a:pPr>
            <a:r>
              <a:rPr lang="en-US" sz="1800" b="1" dirty="0"/>
              <a:t>Higher chance to get jobs more quickly</a:t>
            </a:r>
          </a:p>
          <a:p>
            <a:pPr lvl="1" algn="just" eaLnBrk="1" hangingPunct="1">
              <a:spcBef>
                <a:spcPct val="0"/>
              </a:spcBef>
              <a:buClrTx/>
              <a:buSzTx/>
              <a:buFont typeface="Wingdings" panose="05000000000000000000" pitchFamily="2" charset="2"/>
              <a:buChar char="Ø"/>
            </a:pPr>
            <a:r>
              <a:rPr lang="en-US" sz="1800" b="1" dirty="0">
                <a:solidFill>
                  <a:srgbClr val="C00000"/>
                </a:solidFill>
              </a:rPr>
              <a:t>Higher salary</a:t>
            </a:r>
          </a:p>
          <a:p>
            <a:pPr lvl="1" algn="just" eaLnBrk="1" hangingPunct="1">
              <a:spcBef>
                <a:spcPct val="0"/>
              </a:spcBef>
              <a:buClrTx/>
              <a:buSzTx/>
              <a:buFont typeface="Wingdings" panose="05000000000000000000" pitchFamily="2" charset="2"/>
              <a:buChar char="Ø"/>
            </a:pPr>
            <a:r>
              <a:rPr lang="en-US" sz="1800" b="1" dirty="0"/>
              <a:t>Broader range of industries and companies</a:t>
            </a:r>
          </a:p>
          <a:p>
            <a:pPr lvl="1" algn="just" eaLnBrk="1" hangingPunct="1">
              <a:spcBef>
                <a:spcPct val="0"/>
              </a:spcBef>
              <a:buClrTx/>
              <a:buSzTx/>
              <a:buFont typeface="Wingdings" panose="05000000000000000000" pitchFamily="2" charset="2"/>
              <a:buChar char="Ø"/>
            </a:pPr>
            <a:r>
              <a:rPr lang="en-US" sz="1800" b="1" dirty="0">
                <a:solidFill>
                  <a:srgbClr val="C00000"/>
                </a:solidFill>
              </a:rPr>
              <a:t>Rapid Future growth, especially when you also take  S/W </a:t>
            </a:r>
            <a:r>
              <a:rPr lang="en-US" sz="1800" b="1" dirty="0" err="1">
                <a:solidFill>
                  <a:srgbClr val="C00000"/>
                </a:solidFill>
              </a:rPr>
              <a:t>Engg</a:t>
            </a:r>
            <a:r>
              <a:rPr lang="en-US" sz="1800" b="1" dirty="0">
                <a:solidFill>
                  <a:srgbClr val="C00000"/>
                </a:solidFill>
              </a:rPr>
              <a:t>., WAP, WAA, EA,..</a:t>
            </a:r>
          </a:p>
          <a:p>
            <a:pPr lvl="1" algn="just" eaLnBrk="1" hangingPunct="1">
              <a:spcBef>
                <a:spcPct val="0"/>
              </a:spcBef>
              <a:buClrTx/>
              <a:buSzTx/>
              <a:buFont typeface="Wingdings" panose="05000000000000000000" pitchFamily="2" charset="2"/>
              <a:buChar char="Ø"/>
            </a:pPr>
            <a:r>
              <a:rPr lang="en-US" sz="1800" b="1" dirty="0"/>
              <a:t>Enable yourself to become an entrepreneur &amp; innovator</a:t>
            </a:r>
          </a:p>
          <a:p>
            <a:pPr algn="just" eaLnBrk="1" hangingPunct="1">
              <a:spcBef>
                <a:spcPct val="0"/>
              </a:spcBef>
              <a:buClrTx/>
              <a:buSzTx/>
              <a:buFont typeface="Wingdings" panose="05000000000000000000" pitchFamily="2" charset="2"/>
              <a:buChar char="Ø"/>
            </a:pPr>
            <a:r>
              <a:rPr lang="en-US" sz="1800" b="1" i="1" dirty="0"/>
              <a:t>ML, Big Data, AI &amp; Natural Language Processing are hot areas</a:t>
            </a:r>
          </a:p>
          <a:p>
            <a:pPr algn="just" eaLnBrk="1" hangingPunct="1">
              <a:spcBef>
                <a:spcPct val="0"/>
              </a:spcBef>
              <a:buClrTx/>
              <a:buSzTx/>
              <a:buFont typeface="Wingdings" panose="05000000000000000000" pitchFamily="2" charset="2"/>
              <a:buChar char="Ø"/>
            </a:pPr>
            <a:endParaRPr lang="en-US" sz="1800" dirty="0"/>
          </a:p>
          <a:p>
            <a:pPr algn="just" eaLnBrk="1" hangingPunct="1">
              <a:spcBef>
                <a:spcPct val="0"/>
              </a:spcBef>
              <a:buClrTx/>
              <a:buSzTx/>
              <a:buNone/>
            </a:pPr>
            <a:r>
              <a:rPr lang="en-US" sz="2400" i="1" dirty="0">
                <a:solidFill>
                  <a:srgbClr val="0070C0"/>
                </a:solidFill>
              </a:rPr>
              <a:t>  </a:t>
            </a:r>
            <a:r>
              <a:rPr lang="en-US" sz="2400" b="1" i="1" dirty="0">
                <a:solidFill>
                  <a:srgbClr val="0070C0"/>
                </a:solidFill>
              </a:rPr>
              <a:t>“A breakthrough in machine learning would be worth ten </a:t>
            </a:r>
            <a:r>
              <a:rPr lang="en-US" sz="2400" b="1" i="1" dirty="0" err="1">
                <a:solidFill>
                  <a:srgbClr val="0070C0"/>
                </a:solidFill>
              </a:rPr>
              <a:t>Microsofts</a:t>
            </a:r>
            <a:r>
              <a:rPr lang="en-US" sz="2400" b="1" i="1" dirty="0">
                <a:solidFill>
                  <a:srgbClr val="0070C0"/>
                </a:solidFill>
              </a:rPr>
              <a:t>” (Bill Gates, Microsoft) </a:t>
            </a:r>
          </a:p>
          <a:p>
            <a:pPr algn="just" eaLnBrk="1" hangingPunct="1">
              <a:spcBef>
                <a:spcPct val="0"/>
              </a:spcBef>
              <a:buClrTx/>
              <a:buSzTx/>
              <a:buFont typeface="Wingdings" panose="05000000000000000000" pitchFamily="2" charset="2"/>
              <a:buChar char="Ø"/>
            </a:pPr>
            <a:endParaRPr lang="en-US" sz="1400" dirty="0"/>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p:txBody>
      </p:sp>
    </p:spTree>
    <p:extLst>
      <p:ext uri="{BB962C8B-B14F-4D97-AF65-F5344CB8AC3E}">
        <p14:creationId xmlns:p14="http://schemas.microsoft.com/office/powerpoint/2010/main" val="3662169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52600" y="152400"/>
            <a:ext cx="8610600" cy="990600"/>
          </a:xfrm>
          <a:solidFill>
            <a:schemeClr val="accent5">
              <a:lumMod val="60000"/>
              <a:lumOff val="40000"/>
            </a:schemeClr>
          </a:solidFill>
        </p:spPr>
        <p:txBody>
          <a:bodyPr>
            <a:normAutofit fontScale="90000"/>
          </a:bodyPr>
          <a:lstStyle/>
          <a:p>
            <a:pPr>
              <a:defRPr/>
            </a:pPr>
            <a:r>
              <a:rPr lang="en-US" sz="4000" b="1" dirty="0"/>
              <a:t> 	      </a:t>
            </a:r>
            <a:br>
              <a:rPr lang="en-US" sz="4000" b="1" dirty="0"/>
            </a:br>
            <a:r>
              <a:rPr lang="en-US" sz="2800" b="1" dirty="0"/>
              <a:t>References / Further Reading</a:t>
            </a:r>
            <a:r>
              <a:rPr lang="en-US" sz="4000" dirty="0"/>
              <a:t/>
            </a:r>
            <a:br>
              <a:rPr lang="en-US" sz="4000" dirty="0"/>
            </a:br>
            <a:endParaRPr lang="en-US" sz="4000" dirty="0"/>
          </a:p>
        </p:txBody>
      </p:sp>
      <p:sp>
        <p:nvSpPr>
          <p:cNvPr id="14339" name="Rectangle 3"/>
          <p:cNvSpPr>
            <a:spLocks noGrp="1" noChangeArrowheads="1"/>
          </p:cNvSpPr>
          <p:nvPr>
            <p:ph type="body" idx="1"/>
          </p:nvPr>
        </p:nvSpPr>
        <p:spPr>
          <a:xfrm>
            <a:off x="1905000" y="1752600"/>
            <a:ext cx="8763000" cy="4648200"/>
          </a:xfrm>
        </p:spPr>
        <p:txBody>
          <a:bodyPr>
            <a:normAutofit lnSpcReduction="10000"/>
          </a:bodyPr>
          <a:lstStyle/>
          <a:p>
            <a:pPr lvl="0">
              <a:buNone/>
              <a:defRPr/>
            </a:pPr>
            <a:endParaRPr lang="en-US" sz="1000" dirty="0" smtClean="0"/>
          </a:p>
          <a:p>
            <a:pPr lvl="0">
              <a:buNone/>
              <a:defRPr/>
            </a:pPr>
            <a:r>
              <a:rPr lang="en-US" sz="1000" dirty="0" smtClean="0"/>
              <a:t>[1] E</a:t>
            </a:r>
            <a:r>
              <a:rPr lang="en-US" sz="1000" dirty="0"/>
              <a:t>. Khan, “</a:t>
            </a:r>
            <a:r>
              <a:rPr lang="en-US" sz="1000" b="1" i="1" dirty="0"/>
              <a:t>N</a:t>
            </a:r>
            <a:r>
              <a:rPr lang="en-US" sz="1000" b="1" dirty="0"/>
              <a:t>atural Language Processing: Key for Next Generation Big Data and Data Science” Plenary talk</a:t>
            </a:r>
            <a:r>
              <a:rPr lang="en-US" sz="1000" dirty="0"/>
              <a:t> </a:t>
            </a:r>
            <a:r>
              <a:rPr lang="en-US" sz="1000" i="1" dirty="0"/>
              <a:t>at   15th International Conference on Applied Computer and Applied Computational Science, March 18-20, 2016</a:t>
            </a:r>
            <a:r>
              <a:rPr lang="en-US" sz="1000" b="1" i="1" dirty="0"/>
              <a:t>          </a:t>
            </a:r>
            <a:r>
              <a:rPr lang="en-US" sz="1000" b="1" u="sng" dirty="0">
                <a:hlinkClick r:id="rId3"/>
              </a:rPr>
              <a:t>http://www.wseas.org/wseas/cms.action?id=12693</a:t>
            </a:r>
            <a:endParaRPr lang="en-US" sz="1000" dirty="0"/>
          </a:p>
          <a:p>
            <a:pPr lvl="0">
              <a:buNone/>
              <a:defRPr/>
            </a:pPr>
            <a:r>
              <a:rPr lang="en-US" sz="1000" dirty="0" smtClean="0"/>
              <a:t>[2] E</a:t>
            </a:r>
            <a:r>
              <a:rPr lang="en-US" sz="1000" dirty="0"/>
              <a:t>. Khan, "</a:t>
            </a:r>
            <a:r>
              <a:rPr lang="en-US" sz="1000" b="1" dirty="0"/>
              <a:t>Next generation web - intelligent search, question answering, summarization and more", </a:t>
            </a:r>
            <a:r>
              <a:rPr lang="en-US" sz="1000" dirty="0"/>
              <a:t>INTERNATIONAL JOURNAL of COMPUTERS AND COMMUNICATIONS, (NAUN &amp; UNIVERSITY PRESS), Vol. 9,  June 2015.  </a:t>
            </a:r>
            <a:endParaRPr lang="en-US" sz="1000" dirty="0" smtClean="0"/>
          </a:p>
          <a:p>
            <a:pPr>
              <a:buFont typeface="Wingdings" panose="05000000000000000000" pitchFamily="2" charset="2"/>
              <a:buNone/>
              <a:defRPr/>
            </a:pPr>
            <a:r>
              <a:rPr lang="en-US" sz="1000" dirty="0" smtClean="0"/>
              <a:t>[3] </a:t>
            </a:r>
            <a:r>
              <a:rPr lang="en-US" sz="1000" dirty="0"/>
              <a:t>E. Khan, "</a:t>
            </a:r>
            <a:r>
              <a:rPr lang="en-US" sz="1000" b="1" dirty="0"/>
              <a:t> Intelligent Internet: Natural Language and Question &amp; Answer based  Interaction</a:t>
            </a:r>
            <a:r>
              <a:rPr lang="en-US" sz="1000" dirty="0"/>
              <a:t>”, INTERNATIONAL JOURNAL of COMPUTERS AND</a:t>
            </a:r>
          </a:p>
          <a:p>
            <a:pPr>
              <a:buFont typeface="Wingdings" panose="05000000000000000000" pitchFamily="2" charset="2"/>
              <a:buNone/>
              <a:defRPr/>
            </a:pPr>
            <a:r>
              <a:rPr lang="en-US" sz="1000" dirty="0"/>
              <a:t>         COMMUNICATIONS, (NAUN &amp; UNIVERSITY PRESS) Oct. 2013. </a:t>
            </a:r>
            <a:endParaRPr lang="en-US" sz="1000" dirty="0" smtClean="0"/>
          </a:p>
          <a:p>
            <a:pPr lvl="0">
              <a:buNone/>
              <a:defRPr/>
            </a:pPr>
            <a:r>
              <a:rPr lang="en-US" sz="1000" dirty="0" smtClean="0"/>
              <a:t>[</a:t>
            </a:r>
            <a:r>
              <a:rPr lang="en-US" sz="1000" dirty="0"/>
              <a:t>4</a:t>
            </a:r>
            <a:r>
              <a:rPr lang="en-US" sz="1000" dirty="0" smtClean="0"/>
              <a:t>] E</a:t>
            </a:r>
            <a:r>
              <a:rPr lang="en-US" sz="1000" dirty="0"/>
              <a:t>. Khan, "</a:t>
            </a:r>
            <a:r>
              <a:rPr lang="en-US" sz="1000" b="1" dirty="0"/>
              <a:t>Natural Language Processing, Big Data, Bioinformatics and  Biology”, </a:t>
            </a:r>
            <a:r>
              <a:rPr lang="en-US" sz="1000" dirty="0"/>
              <a:t>INTERNATIONAL JOURNAL OF BIOLOGY AND BIOMEDICAL ENGINEERING (NAUN &amp; UNIVERSITY PRESS), June 2014</a:t>
            </a:r>
            <a:r>
              <a:rPr lang="en-US" sz="1000" dirty="0" smtClean="0"/>
              <a:t>.</a:t>
            </a:r>
            <a:endParaRPr lang="en-US" sz="1000" dirty="0"/>
          </a:p>
          <a:p>
            <a:pPr>
              <a:buFont typeface="Wingdings" panose="05000000000000000000" pitchFamily="2" charset="2"/>
              <a:buNone/>
              <a:defRPr/>
            </a:pPr>
            <a:r>
              <a:rPr lang="en-US" sz="1000" dirty="0"/>
              <a:t> </a:t>
            </a:r>
            <a:r>
              <a:rPr lang="en-US" sz="1000" dirty="0" smtClean="0"/>
              <a:t>[5]</a:t>
            </a:r>
            <a:r>
              <a:rPr lang="en-US" sz="1000" b="1" dirty="0" smtClean="0"/>
              <a:t> </a:t>
            </a:r>
            <a:r>
              <a:rPr lang="en-US" sz="1000" dirty="0"/>
              <a:t>C. Eaton et al, “</a:t>
            </a:r>
            <a:r>
              <a:rPr lang="en-US" sz="1000" b="1" dirty="0"/>
              <a:t>Understanding Big Data: Analytics for enterprise class  </a:t>
            </a:r>
            <a:r>
              <a:rPr lang="en-US" sz="1000" b="1" dirty="0" err="1"/>
              <a:t>Hadoop</a:t>
            </a:r>
            <a:r>
              <a:rPr lang="en-US" sz="1000" b="1" dirty="0"/>
              <a:t> and  Streaming Data</a:t>
            </a:r>
            <a:r>
              <a:rPr lang="en-US" sz="1000" dirty="0"/>
              <a:t>”,    </a:t>
            </a:r>
            <a:r>
              <a:rPr lang="en-US" sz="1000" u="sng" dirty="0">
                <a:hlinkClick r:id="rId4"/>
              </a:rPr>
              <a:t>http://public.dhe.ibm.com/common/ssi/ecm/en/iml14296usen/IML14296USEN.PDF</a:t>
            </a:r>
            <a:endParaRPr lang="en-US" sz="1000" dirty="0"/>
          </a:p>
          <a:p>
            <a:pPr>
              <a:buFont typeface="Wingdings" panose="05000000000000000000" pitchFamily="2" charset="2"/>
              <a:buNone/>
              <a:defRPr/>
            </a:pPr>
            <a:r>
              <a:rPr lang="en-US" sz="1000" dirty="0"/>
              <a:t> </a:t>
            </a:r>
            <a:r>
              <a:rPr lang="en-US" sz="1000" dirty="0" smtClean="0"/>
              <a:t> [6] </a:t>
            </a:r>
            <a:r>
              <a:rPr lang="en-US" sz="1000" dirty="0"/>
              <a:t>P. Ryan et al, “</a:t>
            </a:r>
            <a:r>
              <a:rPr lang="en-US" sz="1000" b="1" dirty="0"/>
              <a:t>The Problem of Analyzing  Unstructured Data</a:t>
            </a:r>
            <a:r>
              <a:rPr lang="en-US" sz="1000" dirty="0"/>
              <a:t>”, Grant </a:t>
            </a:r>
            <a:r>
              <a:rPr lang="en-US" sz="1000" dirty="0" err="1"/>
              <a:t>Thoronton</a:t>
            </a:r>
            <a:r>
              <a:rPr lang="en-US" sz="1000" dirty="0"/>
              <a:t>, 2009, </a:t>
            </a:r>
          </a:p>
          <a:p>
            <a:pPr>
              <a:buFont typeface="Wingdings" panose="05000000000000000000" pitchFamily="2" charset="2"/>
              <a:buNone/>
              <a:defRPr/>
            </a:pPr>
            <a:r>
              <a:rPr lang="en-US" sz="1000" u="sng" dirty="0">
                <a:hlinkClick r:id="rId5"/>
              </a:rPr>
              <a:t> http://www.grantthornton.ie/db/Attachments/Publications/Forensic_&amp;_inve/Grant%20Thornton%20-The%20problem%20of%20analysing%20unstructured%20data.pdf</a:t>
            </a:r>
            <a:endParaRPr lang="en-US" sz="1000" dirty="0"/>
          </a:p>
          <a:p>
            <a:pPr>
              <a:buFont typeface="Wingdings" panose="05000000000000000000" pitchFamily="2" charset="2"/>
              <a:buNone/>
              <a:defRPr/>
            </a:pPr>
            <a:r>
              <a:rPr lang="en-US" sz="1000" dirty="0" smtClean="0"/>
              <a:t> [8] </a:t>
            </a:r>
            <a:r>
              <a:rPr lang="en-US" sz="1000" dirty="0"/>
              <a:t>E. Khan, "</a:t>
            </a:r>
            <a:r>
              <a:rPr lang="en-US" sz="1000" b="1" dirty="0"/>
              <a:t>Processing Big Data with Natural Semantics and Natural</a:t>
            </a:r>
            <a:r>
              <a:rPr lang="en-US" sz="1000" dirty="0"/>
              <a:t>  </a:t>
            </a:r>
            <a:r>
              <a:rPr lang="en-US" sz="1000" b="1" dirty="0"/>
              <a:t>Language Understanding using Brain-Like Approach”,</a:t>
            </a:r>
            <a:r>
              <a:rPr lang="en-US" sz="1000" dirty="0"/>
              <a:t> INTERNATIONAL JOURNAL</a:t>
            </a:r>
          </a:p>
          <a:p>
            <a:pPr>
              <a:buFont typeface="Wingdings" panose="05000000000000000000" pitchFamily="2" charset="2"/>
              <a:buNone/>
              <a:defRPr/>
            </a:pPr>
            <a:r>
              <a:rPr lang="en-US" sz="1000" dirty="0"/>
              <a:t>       of COMPUTERS AND COMMUNICATIONS, (NAUN &amp; UNIVERSITY PRESS) January 2014. </a:t>
            </a:r>
          </a:p>
          <a:p>
            <a:pPr>
              <a:buFont typeface="Wingdings" panose="05000000000000000000" pitchFamily="2" charset="2"/>
              <a:buNone/>
              <a:defRPr/>
            </a:pPr>
            <a:r>
              <a:rPr lang="en-US" sz="1000" dirty="0"/>
              <a:t> </a:t>
            </a:r>
            <a:r>
              <a:rPr lang="en-US" sz="1000" dirty="0" smtClean="0"/>
              <a:t>[9] </a:t>
            </a:r>
            <a:r>
              <a:rPr lang="en-US" sz="1000" dirty="0"/>
              <a:t>E. Khan,: </a:t>
            </a:r>
            <a:r>
              <a:rPr lang="en-US" sz="1000" b="1" dirty="0"/>
              <a:t>Natural Language Understanding Using Brain-Like Approach:</a:t>
            </a:r>
            <a:r>
              <a:rPr lang="en-US" sz="1000" dirty="0"/>
              <a:t> </a:t>
            </a:r>
            <a:r>
              <a:rPr lang="en-US" sz="1000" b="1" dirty="0"/>
              <a:t> Word Objects and Word Semantics Based Approaches help Sentence Level </a:t>
            </a:r>
            <a:endParaRPr lang="en-US" sz="1000" dirty="0"/>
          </a:p>
          <a:p>
            <a:pPr>
              <a:buFont typeface="Wingdings" panose="05000000000000000000" pitchFamily="2" charset="2"/>
              <a:buNone/>
              <a:defRPr/>
            </a:pPr>
            <a:r>
              <a:rPr lang="en-US" sz="1000" b="1" dirty="0"/>
              <a:t>        Understanding</a:t>
            </a:r>
            <a:r>
              <a:rPr lang="en-US" sz="1000" dirty="0"/>
              <a:t>,  US Patent filed on July, 2011</a:t>
            </a:r>
          </a:p>
          <a:p>
            <a:pPr>
              <a:buFont typeface="Wingdings" panose="05000000000000000000" pitchFamily="2" charset="2"/>
              <a:buNone/>
              <a:defRPr/>
            </a:pPr>
            <a:r>
              <a:rPr lang="en-US" sz="1000" dirty="0"/>
              <a:t> </a:t>
            </a:r>
            <a:r>
              <a:rPr lang="en-US" sz="1000" dirty="0" smtClean="0"/>
              <a:t> [10] </a:t>
            </a:r>
            <a:r>
              <a:rPr lang="en-US" sz="1000" dirty="0"/>
              <a:t>Khan, E., (2011): </a:t>
            </a:r>
            <a:r>
              <a:rPr lang="en-US" sz="1000" b="1" dirty="0"/>
              <a:t>Internet For Everyone: Reshaping the Global Economy by Bridging the  Digital Divide” published in  Aug, 2011; 978-1-4620-     4251-7 (SC </a:t>
            </a:r>
            <a:r>
              <a:rPr lang="en-US" sz="1000" b="1" dirty="0" smtClean="0"/>
              <a:t> </a:t>
            </a:r>
          </a:p>
          <a:p>
            <a:pPr>
              <a:buFont typeface="Wingdings" panose="05000000000000000000" pitchFamily="2" charset="2"/>
              <a:buNone/>
              <a:defRPr/>
            </a:pPr>
            <a:r>
              <a:rPr lang="en-US" sz="1000" b="1" dirty="0"/>
              <a:t> </a:t>
            </a:r>
            <a:r>
              <a:rPr lang="en-US" sz="1000" b="1" dirty="0" smtClean="0"/>
              <a:t>         ISBN</a:t>
            </a:r>
            <a:r>
              <a:rPr lang="en-US" sz="1000" b="1" dirty="0"/>
              <a:t>)</a:t>
            </a:r>
            <a:endParaRPr lang="en-US" sz="1000" dirty="0"/>
          </a:p>
          <a:p>
            <a:pPr>
              <a:buFont typeface="Wingdings" panose="05000000000000000000" pitchFamily="2" charset="2"/>
              <a:buNone/>
              <a:defRPr/>
            </a:pPr>
            <a:r>
              <a:rPr lang="en-US" sz="1400" dirty="0"/>
              <a:t> </a:t>
            </a:r>
            <a:endParaRPr lang="en-US" sz="1400" b="1" dirty="0">
              <a:solidFill>
                <a:srgbClr val="000099"/>
              </a:solidFill>
              <a:latin typeface="+mj-lt"/>
            </a:endParaRPr>
          </a:p>
          <a:p>
            <a:pPr>
              <a:buClr>
                <a:srgbClr val="000099"/>
              </a:buClr>
              <a:buFont typeface="Monotype Sorts" pitchFamily="2" charset="2"/>
              <a:buNone/>
              <a:defRPr/>
            </a:pPr>
            <a:endParaRPr lang="en-US" sz="1400" dirty="0">
              <a:solidFill>
                <a:srgbClr val="000099"/>
              </a:solidFill>
            </a:endParaRPr>
          </a:p>
          <a:p>
            <a:pPr>
              <a:buClr>
                <a:srgbClr val="000099"/>
              </a:buClr>
              <a:buFont typeface="Monotype Sorts" pitchFamily="2" charset="2"/>
              <a:buNone/>
              <a:defRPr/>
            </a:pPr>
            <a:endParaRPr lang="en-US" sz="1400" b="1" i="1" dirty="0">
              <a:solidFill>
                <a:srgbClr val="FF0066"/>
              </a:solid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113D24C-B655-463A-B419-252B7E7961D6}" type="slidenum">
              <a:rPr lang="en-US" altLang="en-US">
                <a:solidFill>
                  <a:srgbClr val="FFFFFF"/>
                </a:solidFill>
                <a:latin typeface="Tw Cen MT" pitchFamily="34" charset="0"/>
              </a:rPr>
              <a:pPr eaLnBrk="1" hangingPunct="1">
                <a:lnSpc>
                  <a:spcPct val="80000"/>
                </a:lnSpc>
              </a:pPr>
              <a:t>37</a:t>
            </a:fld>
            <a:endParaRPr lang="en-US" altLang="en-US">
              <a:solidFill>
                <a:srgbClr val="FFFFFF"/>
              </a:solidFill>
              <a:latin typeface="Tw Cen MT" pitchFamily="34" charset="0"/>
            </a:endParaRPr>
          </a:p>
        </p:txBody>
      </p:sp>
      <p:sp>
        <p:nvSpPr>
          <p:cNvPr id="7" name="Footer Placeholder 6"/>
          <p:cNvSpPr>
            <a:spLocks noGrp="1"/>
          </p:cNvSpPr>
          <p:nvPr>
            <p:ph type="ftr" sz="quarter" idx="11"/>
          </p:nvPr>
        </p:nvSpPr>
        <p:spPr>
          <a:xfrm>
            <a:off x="2133600" y="6248401"/>
            <a:ext cx="6781800" cy="365125"/>
          </a:xfrm>
        </p:spPr>
        <p:txBody>
          <a:bodyPr/>
          <a:lstStyle/>
          <a:p>
            <a:pPr>
              <a:defRPr/>
            </a:pPr>
            <a:r>
              <a:rPr lang="en-US" dirty="0"/>
              <a:t>Challenges &amp; Opportunities with Intelligent Internet:  Big Data, NLP and Intelligent Agent</a:t>
            </a:r>
          </a:p>
        </p:txBody>
      </p:sp>
    </p:spTree>
    <p:extLst>
      <p:ext uri="{BB962C8B-B14F-4D97-AF65-F5344CB8AC3E}">
        <p14:creationId xmlns:p14="http://schemas.microsoft.com/office/powerpoint/2010/main" val="408891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6EB16FD-720E-42FB-A5E2-9A5C9BF34743}" type="slidenum">
              <a:rPr lang="en-US" altLang="en-US" sz="1400"/>
              <a:pPr>
                <a:spcBef>
                  <a:spcPct val="0"/>
                </a:spcBef>
                <a:buClrTx/>
                <a:buSzTx/>
                <a:buFontTx/>
                <a:buNone/>
              </a:pPr>
              <a:t>4</a:t>
            </a:fld>
            <a:endParaRPr lang="en-US" altLang="en-US" sz="1400" dirty="0"/>
          </a:p>
        </p:txBody>
      </p:sp>
      <p:sp>
        <p:nvSpPr>
          <p:cNvPr id="2" name="Rectangle 2"/>
          <p:cNvSpPr>
            <a:spLocks noGrp="1" noChangeArrowheads="1"/>
          </p:cNvSpPr>
          <p:nvPr>
            <p:ph type="ctrTitle"/>
          </p:nvPr>
        </p:nvSpPr>
        <p:spPr>
          <a:xfrm>
            <a:off x="2286000" y="304800"/>
            <a:ext cx="7772400" cy="990600"/>
          </a:xfrm>
          <a:extLst>
            <a:ext uri="{FAA26D3D-D897-4be2-8F04-BA451C77F1D7}"/>
          </a:extLst>
        </p:spPr>
        <p:txBody>
          <a:bodyPr/>
          <a:lstStyle/>
          <a:p>
            <a:pPr>
              <a:lnSpc>
                <a:spcPts val="3240"/>
              </a:lnSpc>
              <a:defRPr/>
            </a:pPr>
            <a:r>
              <a:rPr lang="en-US" sz="3000" b="1" dirty="0">
                <a:solidFill>
                  <a:srgbClr val="2C61F6"/>
                </a:solidFill>
                <a:cs typeface="Times New Roman" charset="0"/>
              </a:rPr>
              <a:t>What is Machine Learning</a:t>
            </a:r>
            <a:endParaRPr lang="en-US" sz="2800" b="1" dirty="0">
              <a:solidFill>
                <a:srgbClr val="2C61F6"/>
              </a:solidFill>
              <a:cs typeface="Times New Roman" charset="0"/>
            </a:endParaRPr>
          </a:p>
        </p:txBody>
      </p:sp>
      <p:sp>
        <p:nvSpPr>
          <p:cNvPr id="11268" name="TextBox 1"/>
          <p:cNvSpPr txBox="1">
            <a:spLocks noChangeArrowheads="1"/>
          </p:cNvSpPr>
          <p:nvPr/>
        </p:nvSpPr>
        <p:spPr bwMode="auto">
          <a:xfrm>
            <a:off x="2285999" y="1409700"/>
            <a:ext cx="79669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800" dirty="0"/>
          </a:p>
          <a:p>
            <a:pPr algn="just" eaLnBrk="1" hangingPunct="1">
              <a:spcBef>
                <a:spcPct val="0"/>
              </a:spcBef>
              <a:buClrTx/>
              <a:buSzTx/>
              <a:buFont typeface="Wingdings" panose="05000000000000000000" pitchFamily="2" charset="2"/>
              <a:buChar char="Ø"/>
            </a:pPr>
            <a:r>
              <a:rPr lang="en-US" sz="1800" dirty="0" smtClean="0"/>
              <a:t> Gives </a:t>
            </a:r>
            <a:r>
              <a:rPr lang="en-US" sz="1800" dirty="0"/>
              <a:t>computers </a:t>
            </a:r>
            <a:r>
              <a:rPr lang="en-US" sz="1800" dirty="0" smtClean="0"/>
              <a:t> </a:t>
            </a:r>
            <a:r>
              <a:rPr lang="en-US" sz="1800" dirty="0"/>
              <a:t>ability to learn  from data </a:t>
            </a:r>
            <a:r>
              <a:rPr lang="en-US" sz="1800" dirty="0" smtClean="0"/>
              <a:t>&amp; program themselves.</a:t>
            </a:r>
          </a:p>
          <a:p>
            <a:pPr algn="just">
              <a:spcBef>
                <a:spcPct val="0"/>
              </a:spcBef>
              <a:buClrTx/>
              <a:buSzTx/>
              <a:buFont typeface="Wingdings" panose="05000000000000000000" pitchFamily="2" charset="2"/>
              <a:buChar char="Ø"/>
            </a:pPr>
            <a:r>
              <a:rPr lang="en-US" altLang="en-US" sz="1800" dirty="0"/>
              <a:t> </a:t>
            </a:r>
            <a:r>
              <a:rPr lang="en-US" altLang="en-US" sz="1800" dirty="0" smtClean="0"/>
              <a:t>Programs can </a:t>
            </a:r>
            <a:r>
              <a:rPr lang="en-US" sz="1800" dirty="0" smtClean="0"/>
              <a:t>grow</a:t>
            </a:r>
            <a:r>
              <a:rPr lang="en-US" sz="1800" dirty="0"/>
              <a:t>, reconfigure &amp;</a:t>
            </a:r>
            <a:r>
              <a:rPr lang="en-US" sz="1800" dirty="0" smtClean="0"/>
              <a:t> </a:t>
            </a:r>
            <a:r>
              <a:rPr lang="en-US" sz="1800" dirty="0"/>
              <a:t>change when exposed to new data.  </a:t>
            </a:r>
            <a:endParaRPr lang="en-US" altLang="en-US" sz="1800" dirty="0">
              <a:solidFill>
                <a:schemeClr val="bg2">
                  <a:lumMod val="50000"/>
                </a:schemeClr>
              </a:solidFill>
            </a:endParaRPr>
          </a:p>
        </p:txBody>
      </p:sp>
      <p:sp>
        <p:nvSpPr>
          <p:cNvPr id="3" name="Rectangle 2"/>
          <p:cNvSpPr/>
          <p:nvPr/>
        </p:nvSpPr>
        <p:spPr bwMode="auto">
          <a:xfrm>
            <a:off x="4572000" y="3124200"/>
            <a:ext cx="2743200" cy="762000"/>
          </a:xfrm>
          <a:prstGeom prst="rect">
            <a:avLst/>
          </a:prstGeom>
          <a:solidFill>
            <a:schemeClr val="bg2">
              <a:lumMod val="90000"/>
            </a:schemeClr>
          </a:solidFill>
          <a:ln w="1905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2400">
              <a:latin typeface="Tahoma" charset="0"/>
              <a:ea typeface="ＭＳ Ｐゴシック" charset="0"/>
            </a:endParaRPr>
          </a:p>
        </p:txBody>
      </p:sp>
      <p:cxnSp>
        <p:nvCxnSpPr>
          <p:cNvPr id="8" name="Straight Arrow Connector 7"/>
          <p:cNvCxnSpPr/>
          <p:nvPr/>
        </p:nvCxnSpPr>
        <p:spPr bwMode="auto">
          <a:xfrm>
            <a:off x="3276600" y="3274367"/>
            <a:ext cx="1295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 name="Straight Arrow Connector 10"/>
          <p:cNvCxnSpPr/>
          <p:nvPr/>
        </p:nvCxnSpPr>
        <p:spPr bwMode="auto">
          <a:xfrm>
            <a:off x="7315200" y="3521242"/>
            <a:ext cx="1295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9" name="TextBox 8"/>
          <p:cNvSpPr txBox="1"/>
          <p:nvPr/>
        </p:nvSpPr>
        <p:spPr>
          <a:xfrm>
            <a:off x="5163167" y="3274367"/>
            <a:ext cx="1127937" cy="369332"/>
          </a:xfrm>
          <a:prstGeom prst="rect">
            <a:avLst/>
          </a:prstGeom>
          <a:solidFill>
            <a:schemeClr val="bg1"/>
          </a:solidFill>
        </p:spPr>
        <p:txBody>
          <a:bodyPr wrap="none" rtlCol="0">
            <a:spAutoFit/>
          </a:bodyPr>
          <a:lstStyle/>
          <a:p>
            <a:r>
              <a:rPr lang="en-US" dirty="0"/>
              <a:t>Computer</a:t>
            </a:r>
          </a:p>
        </p:txBody>
      </p:sp>
      <p:cxnSp>
        <p:nvCxnSpPr>
          <p:cNvPr id="16" name="Straight Arrow Connector 15"/>
          <p:cNvCxnSpPr/>
          <p:nvPr/>
        </p:nvCxnSpPr>
        <p:spPr bwMode="auto">
          <a:xfrm>
            <a:off x="3276600" y="3702169"/>
            <a:ext cx="1295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0" name="TextBox 9"/>
          <p:cNvSpPr txBox="1"/>
          <p:nvPr/>
        </p:nvSpPr>
        <p:spPr>
          <a:xfrm>
            <a:off x="2948048" y="2893952"/>
            <a:ext cx="1295400" cy="369332"/>
          </a:xfrm>
          <a:prstGeom prst="rect">
            <a:avLst/>
          </a:prstGeom>
          <a:noFill/>
        </p:spPr>
        <p:txBody>
          <a:bodyPr wrap="square" rtlCol="0">
            <a:spAutoFit/>
          </a:bodyPr>
          <a:lstStyle/>
          <a:p>
            <a:r>
              <a:rPr lang="en-US" b="1" dirty="0"/>
              <a:t>Program</a:t>
            </a:r>
          </a:p>
        </p:txBody>
      </p:sp>
      <p:sp>
        <p:nvSpPr>
          <p:cNvPr id="19" name="TextBox 18"/>
          <p:cNvSpPr txBox="1"/>
          <p:nvPr/>
        </p:nvSpPr>
        <p:spPr>
          <a:xfrm>
            <a:off x="2981017" y="3352890"/>
            <a:ext cx="1295400" cy="369332"/>
          </a:xfrm>
          <a:prstGeom prst="rect">
            <a:avLst/>
          </a:prstGeom>
          <a:noFill/>
        </p:spPr>
        <p:txBody>
          <a:bodyPr wrap="square" rtlCol="0">
            <a:spAutoFit/>
          </a:bodyPr>
          <a:lstStyle/>
          <a:p>
            <a:r>
              <a:rPr lang="en-US" b="1" dirty="0"/>
              <a:t>Data</a:t>
            </a:r>
          </a:p>
        </p:txBody>
      </p:sp>
      <p:grpSp>
        <p:nvGrpSpPr>
          <p:cNvPr id="24" name="Group 23"/>
          <p:cNvGrpSpPr/>
          <p:nvPr/>
        </p:nvGrpSpPr>
        <p:grpSpPr>
          <a:xfrm>
            <a:off x="2981017" y="4358154"/>
            <a:ext cx="5604112" cy="1398706"/>
            <a:chOff x="1482488" y="4083287"/>
            <a:chExt cx="5604112" cy="1288692"/>
          </a:xfrm>
        </p:grpSpPr>
        <p:sp>
          <p:nvSpPr>
            <p:cNvPr id="4" name="Rectangle 3"/>
            <p:cNvSpPr/>
            <p:nvPr/>
          </p:nvSpPr>
          <p:spPr bwMode="auto">
            <a:xfrm>
              <a:off x="3048000" y="4343399"/>
              <a:ext cx="2743200" cy="660929"/>
            </a:xfrm>
            <a:prstGeom prst="rect">
              <a:avLst/>
            </a:prstGeom>
            <a:solidFill>
              <a:schemeClr val="bg2">
                <a:lumMod val="9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2400">
                <a:latin typeface="Tahoma" charset="0"/>
                <a:ea typeface="ＭＳ Ｐゴシック" charset="0"/>
              </a:endParaRPr>
            </a:p>
          </p:txBody>
        </p:sp>
        <p:cxnSp>
          <p:nvCxnSpPr>
            <p:cNvPr id="12" name="Straight Arrow Connector 11"/>
            <p:cNvCxnSpPr/>
            <p:nvPr/>
          </p:nvCxnSpPr>
          <p:spPr bwMode="auto">
            <a:xfrm>
              <a:off x="5791200" y="4648200"/>
              <a:ext cx="1295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Straight Arrow Connector 12"/>
            <p:cNvCxnSpPr/>
            <p:nvPr/>
          </p:nvCxnSpPr>
          <p:spPr bwMode="auto">
            <a:xfrm>
              <a:off x="1752600" y="4413356"/>
              <a:ext cx="1295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5" name="TextBox 14"/>
            <p:cNvSpPr txBox="1"/>
            <p:nvPr/>
          </p:nvSpPr>
          <p:spPr>
            <a:xfrm>
              <a:off x="3588225" y="4413356"/>
              <a:ext cx="1127937" cy="340283"/>
            </a:xfrm>
            <a:prstGeom prst="rect">
              <a:avLst/>
            </a:prstGeom>
            <a:solidFill>
              <a:schemeClr val="accent3"/>
            </a:solidFill>
          </p:spPr>
          <p:txBody>
            <a:bodyPr wrap="none" rtlCol="0">
              <a:spAutoFit/>
            </a:bodyPr>
            <a:lstStyle/>
            <a:p>
              <a:r>
                <a:rPr lang="en-US" dirty="0"/>
                <a:t>Computer</a:t>
              </a:r>
            </a:p>
          </p:txBody>
        </p:sp>
        <p:cxnSp>
          <p:nvCxnSpPr>
            <p:cNvPr id="17" name="Straight Arrow Connector 16"/>
            <p:cNvCxnSpPr/>
            <p:nvPr/>
          </p:nvCxnSpPr>
          <p:spPr bwMode="auto">
            <a:xfrm>
              <a:off x="1752600" y="4861211"/>
              <a:ext cx="1295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0" name="TextBox 19"/>
            <p:cNvSpPr txBox="1"/>
            <p:nvPr/>
          </p:nvSpPr>
          <p:spPr>
            <a:xfrm>
              <a:off x="1482488" y="4083287"/>
              <a:ext cx="1295400" cy="340282"/>
            </a:xfrm>
            <a:prstGeom prst="rect">
              <a:avLst/>
            </a:prstGeom>
            <a:noFill/>
          </p:spPr>
          <p:txBody>
            <a:bodyPr wrap="square" rtlCol="0">
              <a:spAutoFit/>
            </a:bodyPr>
            <a:lstStyle/>
            <a:p>
              <a:r>
                <a:rPr lang="en-US" b="1" dirty="0"/>
                <a:t>Data</a:t>
              </a:r>
            </a:p>
          </p:txBody>
        </p:sp>
        <p:sp>
          <p:nvSpPr>
            <p:cNvPr id="21" name="TextBox 20"/>
            <p:cNvSpPr txBox="1"/>
            <p:nvPr/>
          </p:nvSpPr>
          <p:spPr>
            <a:xfrm>
              <a:off x="1491246" y="4521273"/>
              <a:ext cx="2108129" cy="850706"/>
            </a:xfrm>
            <a:prstGeom prst="rect">
              <a:avLst/>
            </a:prstGeom>
            <a:noFill/>
          </p:spPr>
          <p:txBody>
            <a:bodyPr wrap="square" rtlCol="0">
              <a:spAutoFit/>
            </a:bodyPr>
            <a:lstStyle/>
            <a:p>
              <a:r>
                <a:rPr lang="en-US" b="1" dirty="0"/>
                <a:t>Output</a:t>
              </a:r>
            </a:p>
            <a:p>
              <a:endParaRPr lang="en-US" b="1" dirty="0"/>
            </a:p>
            <a:p>
              <a:r>
                <a:rPr lang="en-US" b="1" dirty="0"/>
                <a:t>(desired)</a:t>
              </a:r>
            </a:p>
          </p:txBody>
        </p:sp>
      </p:grpSp>
      <p:sp>
        <p:nvSpPr>
          <p:cNvPr id="22" name="TextBox 21"/>
          <p:cNvSpPr txBox="1"/>
          <p:nvPr/>
        </p:nvSpPr>
        <p:spPr>
          <a:xfrm>
            <a:off x="7513123" y="3068601"/>
            <a:ext cx="1295400" cy="369332"/>
          </a:xfrm>
          <a:prstGeom prst="rect">
            <a:avLst/>
          </a:prstGeom>
          <a:noFill/>
        </p:spPr>
        <p:txBody>
          <a:bodyPr wrap="square" rtlCol="0">
            <a:spAutoFit/>
          </a:bodyPr>
          <a:lstStyle/>
          <a:p>
            <a:r>
              <a:rPr lang="en-US" b="1" dirty="0"/>
              <a:t>Output</a:t>
            </a:r>
          </a:p>
        </p:txBody>
      </p:sp>
      <p:sp>
        <p:nvSpPr>
          <p:cNvPr id="23" name="TextBox 22"/>
          <p:cNvSpPr txBox="1"/>
          <p:nvPr/>
        </p:nvSpPr>
        <p:spPr>
          <a:xfrm>
            <a:off x="7466174" y="4575927"/>
            <a:ext cx="1295400" cy="369332"/>
          </a:xfrm>
          <a:prstGeom prst="rect">
            <a:avLst/>
          </a:prstGeom>
          <a:noFill/>
        </p:spPr>
        <p:txBody>
          <a:bodyPr wrap="square" rtlCol="0">
            <a:spAutoFit/>
          </a:bodyPr>
          <a:lstStyle/>
          <a:p>
            <a:r>
              <a:rPr lang="en-US" b="1" dirty="0"/>
              <a:t>Program</a:t>
            </a:r>
          </a:p>
        </p:txBody>
      </p:sp>
      <p:sp>
        <p:nvSpPr>
          <p:cNvPr id="18" name="TextBox 17"/>
          <p:cNvSpPr txBox="1"/>
          <p:nvPr/>
        </p:nvSpPr>
        <p:spPr>
          <a:xfrm>
            <a:off x="2438400" y="2465470"/>
            <a:ext cx="4235116" cy="369332"/>
          </a:xfrm>
          <a:prstGeom prst="rect">
            <a:avLst/>
          </a:prstGeom>
          <a:noFill/>
        </p:spPr>
        <p:txBody>
          <a:bodyPr wrap="square" rtlCol="0">
            <a:spAutoFit/>
          </a:bodyPr>
          <a:lstStyle/>
          <a:p>
            <a:r>
              <a:rPr lang="en-US" b="1" dirty="0">
                <a:solidFill>
                  <a:srgbClr val="C00000"/>
                </a:solidFill>
              </a:rPr>
              <a:t>Traditional Programming</a:t>
            </a:r>
          </a:p>
        </p:txBody>
      </p:sp>
      <p:sp>
        <p:nvSpPr>
          <p:cNvPr id="26" name="TextBox 25"/>
          <p:cNvSpPr txBox="1"/>
          <p:nvPr/>
        </p:nvSpPr>
        <p:spPr>
          <a:xfrm>
            <a:off x="2428971" y="3952941"/>
            <a:ext cx="4235116" cy="369332"/>
          </a:xfrm>
          <a:prstGeom prst="rect">
            <a:avLst/>
          </a:prstGeom>
          <a:noFill/>
        </p:spPr>
        <p:txBody>
          <a:bodyPr wrap="square" rtlCol="0">
            <a:spAutoFit/>
          </a:bodyPr>
          <a:lstStyle/>
          <a:p>
            <a:r>
              <a:rPr lang="en-US" b="1" dirty="0">
                <a:solidFill>
                  <a:srgbClr val="C00000"/>
                </a:solidFill>
              </a:rPr>
              <a:t>Machine Learning</a:t>
            </a:r>
          </a:p>
        </p:txBody>
      </p:sp>
    </p:spTree>
    <p:extLst>
      <p:ext uri="{BB962C8B-B14F-4D97-AF65-F5344CB8AC3E}">
        <p14:creationId xmlns:p14="http://schemas.microsoft.com/office/powerpoint/2010/main" val="3400690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6EB16FD-720E-42FB-A5E2-9A5C9BF34743}" type="slidenum">
              <a:rPr lang="en-US" altLang="en-US" sz="1400"/>
              <a:pPr>
                <a:spcBef>
                  <a:spcPct val="0"/>
                </a:spcBef>
                <a:buClrTx/>
                <a:buSzTx/>
                <a:buFontTx/>
                <a:buNone/>
              </a:pPr>
              <a:t>5</a:t>
            </a:fld>
            <a:endParaRPr lang="en-US" altLang="en-US" sz="1400" dirty="0"/>
          </a:p>
        </p:txBody>
      </p:sp>
      <p:sp>
        <p:nvSpPr>
          <p:cNvPr id="2" name="Rectangle 2"/>
          <p:cNvSpPr>
            <a:spLocks noGrp="1" noChangeArrowheads="1"/>
          </p:cNvSpPr>
          <p:nvPr>
            <p:ph type="ctrTitle"/>
          </p:nvPr>
        </p:nvSpPr>
        <p:spPr>
          <a:xfrm>
            <a:off x="2286000" y="304800"/>
            <a:ext cx="7772400" cy="990600"/>
          </a:xfrm>
          <a:extLst>
            <a:ext uri="{FAA26D3D-D897-4be2-8F04-BA451C77F1D7}"/>
          </a:extLst>
        </p:spPr>
        <p:txBody>
          <a:bodyPr/>
          <a:lstStyle/>
          <a:p>
            <a:pPr>
              <a:lnSpc>
                <a:spcPts val="3240"/>
              </a:lnSpc>
              <a:defRPr/>
            </a:pPr>
            <a:r>
              <a:rPr lang="en-US" sz="3000" b="1" dirty="0">
                <a:solidFill>
                  <a:srgbClr val="2C61F6"/>
                </a:solidFill>
                <a:cs typeface="Times New Roman" charset="0"/>
              </a:rPr>
              <a:t>Why Machine Learning?</a:t>
            </a:r>
            <a:endParaRPr lang="en-US" sz="2800" b="1" dirty="0">
              <a:solidFill>
                <a:srgbClr val="2C61F6"/>
              </a:solidFill>
              <a:cs typeface="Times New Roman" charset="0"/>
            </a:endParaRPr>
          </a:p>
        </p:txBody>
      </p:sp>
      <p:sp>
        <p:nvSpPr>
          <p:cNvPr id="11268" name="TextBox 1"/>
          <p:cNvSpPr txBox="1">
            <a:spLocks noChangeArrowheads="1"/>
          </p:cNvSpPr>
          <p:nvPr/>
        </p:nvSpPr>
        <p:spPr bwMode="auto">
          <a:xfrm>
            <a:off x="2286000" y="1409701"/>
            <a:ext cx="75438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800" dirty="0"/>
          </a:p>
          <a:p>
            <a:pPr algn="just" eaLnBrk="1" hangingPunct="1">
              <a:spcBef>
                <a:spcPct val="0"/>
              </a:spcBef>
              <a:buClrTx/>
              <a:buSzTx/>
              <a:buFont typeface="Wingdings" panose="05000000000000000000" pitchFamily="2" charset="2"/>
              <a:buChar char="Ø"/>
            </a:pPr>
            <a:r>
              <a:rPr lang="en-US" sz="1800" dirty="0"/>
              <a:t> Computers &amp; Internet have significantly changed our lives &amp; society.</a:t>
            </a:r>
          </a:p>
          <a:p>
            <a:pPr algn="just" eaLnBrk="1" hangingPunct="1">
              <a:spcBef>
                <a:spcPct val="0"/>
              </a:spcBef>
              <a:buClr>
                <a:srgbClr val="C00000"/>
              </a:buClr>
              <a:buSzTx/>
              <a:buFont typeface="Wingdings" panose="05000000000000000000" pitchFamily="2" charset="2"/>
              <a:buChar char="Ø"/>
            </a:pPr>
            <a:r>
              <a:rPr lang="en-US" altLang="en-US" sz="1800" dirty="0">
                <a:solidFill>
                  <a:schemeClr val="bg2">
                    <a:lumMod val="50000"/>
                  </a:schemeClr>
                </a:solidFill>
              </a:rPr>
              <a:t> </a:t>
            </a:r>
            <a:r>
              <a:rPr lang="en-US" altLang="en-US" sz="1800" dirty="0">
                <a:solidFill>
                  <a:srgbClr val="C00000"/>
                </a:solidFill>
              </a:rPr>
              <a:t>Programming is the KEY for this.</a:t>
            </a:r>
          </a:p>
          <a:p>
            <a:pPr algn="just" eaLnBrk="1" hangingPunct="1">
              <a:spcBef>
                <a:spcPct val="0"/>
              </a:spcBef>
              <a:buClrTx/>
              <a:buSzTx/>
              <a:buFont typeface="Wingdings" panose="05000000000000000000" pitchFamily="2" charset="2"/>
              <a:buChar char="Ø"/>
            </a:pPr>
            <a:r>
              <a:rPr lang="en-US" altLang="en-US" sz="1800" dirty="0">
                <a:solidFill>
                  <a:schemeClr val="bg2">
                    <a:lumMod val="50000"/>
                  </a:schemeClr>
                </a:solidFill>
              </a:rPr>
              <a:t> Hence </a:t>
            </a:r>
            <a:r>
              <a:rPr lang="en-US" altLang="en-US" sz="1800" dirty="0"/>
              <a:t>I</a:t>
            </a:r>
            <a:r>
              <a:rPr lang="en-US" sz="1800" dirty="0"/>
              <a:t>mproving &amp; automating “How to program”  is VERY important.</a:t>
            </a:r>
          </a:p>
          <a:p>
            <a:pPr algn="just" eaLnBrk="1" hangingPunct="1">
              <a:spcBef>
                <a:spcPct val="0"/>
              </a:spcBef>
              <a:buClrTx/>
              <a:buSzTx/>
              <a:buFont typeface="Wingdings" panose="05000000000000000000" pitchFamily="2" charset="2"/>
              <a:buChar char="Ø"/>
            </a:pPr>
            <a:r>
              <a:rPr lang="en-US" sz="1800" dirty="0">
                <a:solidFill>
                  <a:srgbClr val="C00000"/>
                </a:solidFill>
              </a:rPr>
              <a:t> ML addresses this VERY important part.</a:t>
            </a:r>
          </a:p>
          <a:p>
            <a:pPr algn="just" eaLnBrk="1" hangingPunct="1">
              <a:spcBef>
                <a:spcPct val="0"/>
              </a:spcBef>
              <a:buClrTx/>
              <a:buSzTx/>
              <a:buFont typeface="Wingdings" panose="05000000000000000000" pitchFamily="2" charset="2"/>
              <a:buChar char="Ø"/>
            </a:pPr>
            <a:r>
              <a:rPr lang="en-US" sz="1800" dirty="0"/>
              <a:t> We do NOT have good algorithms to solve Data Driven problems, for example, Regression and Classification:</a:t>
            </a:r>
          </a:p>
          <a:p>
            <a:pPr lvl="1" algn="just" eaLnBrk="1" hangingPunct="1">
              <a:spcBef>
                <a:spcPct val="0"/>
              </a:spcBef>
              <a:buClrTx/>
              <a:buSzTx/>
              <a:buFont typeface="Wingdings" panose="05000000000000000000" pitchFamily="2" charset="2"/>
              <a:buChar char="Ø"/>
            </a:pPr>
            <a:r>
              <a:rPr lang="en-US" sz="1400" dirty="0"/>
              <a:t>Spam filtering</a:t>
            </a:r>
          </a:p>
          <a:p>
            <a:pPr lvl="1" algn="just" eaLnBrk="1" hangingPunct="1">
              <a:spcBef>
                <a:spcPct val="0"/>
              </a:spcBef>
              <a:buClrTx/>
              <a:buSzTx/>
              <a:buFont typeface="Wingdings" panose="05000000000000000000" pitchFamily="2" charset="2"/>
              <a:buChar char="Ø"/>
            </a:pPr>
            <a:r>
              <a:rPr lang="en-US" sz="1400" dirty="0">
                <a:solidFill>
                  <a:srgbClr val="C00000"/>
                </a:solidFill>
              </a:rPr>
              <a:t>Detecting fraud transactions</a:t>
            </a:r>
          </a:p>
          <a:p>
            <a:pPr lvl="1" algn="just" eaLnBrk="1" hangingPunct="1">
              <a:spcBef>
                <a:spcPct val="0"/>
              </a:spcBef>
              <a:buClrTx/>
              <a:buSzTx/>
              <a:buFont typeface="Wingdings" panose="05000000000000000000" pitchFamily="2" charset="2"/>
              <a:buChar char="Ø"/>
            </a:pPr>
            <a:r>
              <a:rPr lang="en-US" sz="1400" dirty="0"/>
              <a:t>Reliable Speech Recognition</a:t>
            </a:r>
          </a:p>
          <a:p>
            <a:pPr lvl="1" algn="just" eaLnBrk="1" hangingPunct="1">
              <a:spcBef>
                <a:spcPct val="0"/>
              </a:spcBef>
              <a:buClrTx/>
              <a:buSzTx/>
              <a:buFont typeface="Wingdings" panose="05000000000000000000" pitchFamily="2" charset="2"/>
              <a:buChar char="Ø"/>
            </a:pPr>
            <a:r>
              <a:rPr lang="en-US" sz="1400" dirty="0">
                <a:solidFill>
                  <a:srgbClr val="C00000"/>
                </a:solidFill>
              </a:rPr>
              <a:t>Auto-driving of vehicles, …..</a:t>
            </a:r>
          </a:p>
          <a:p>
            <a:pPr algn="just" eaLnBrk="1" hangingPunct="1">
              <a:spcBef>
                <a:spcPct val="0"/>
              </a:spcBef>
              <a:buClrTx/>
              <a:buSzTx/>
              <a:buFont typeface="Wingdings" panose="05000000000000000000" pitchFamily="2" charset="2"/>
              <a:buChar char="Ø"/>
            </a:pPr>
            <a:endParaRPr lang="en-US" sz="1800" dirty="0"/>
          </a:p>
          <a:p>
            <a:pPr algn="just" eaLnBrk="1" hangingPunct="1">
              <a:spcBef>
                <a:spcPct val="0"/>
              </a:spcBef>
              <a:buClrTx/>
              <a:buSzTx/>
              <a:buFont typeface="Wingdings" panose="05000000000000000000" pitchFamily="2" charset="2"/>
              <a:buChar char="Ø"/>
            </a:pPr>
            <a:r>
              <a:rPr lang="en-US" sz="1800" dirty="0">
                <a:solidFill>
                  <a:srgbClr val="C00000"/>
                </a:solidFill>
              </a:rPr>
              <a:t>ML can  successfully address  all these problems.</a:t>
            </a:r>
          </a:p>
          <a:p>
            <a:pPr algn="just" eaLnBrk="1" hangingPunct="1">
              <a:spcBef>
                <a:spcPct val="0"/>
              </a:spcBef>
              <a:buClrTx/>
              <a:buSzTx/>
              <a:buFont typeface="Wingdings" panose="05000000000000000000" pitchFamily="2" charset="2"/>
              <a:buChar char="Ø"/>
            </a:pPr>
            <a:r>
              <a:rPr lang="en-US" sz="1800" dirty="0"/>
              <a:t> ML is also the key for Big Data as the data size and complexity is very large; automation is a MUST for this.</a:t>
            </a:r>
          </a:p>
          <a:p>
            <a:pPr marL="457200" lvl="1" indent="0" algn="just">
              <a:spcBef>
                <a:spcPct val="0"/>
              </a:spcBef>
              <a:buClrTx/>
              <a:buSzTx/>
              <a:buNone/>
            </a:pPr>
            <a:endParaRPr lang="en-US" sz="1400" dirty="0"/>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p:txBody>
      </p:sp>
    </p:spTree>
    <p:extLst>
      <p:ext uri="{BB962C8B-B14F-4D97-AF65-F5344CB8AC3E}">
        <p14:creationId xmlns:p14="http://schemas.microsoft.com/office/powerpoint/2010/main" val="61490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6EB16FD-720E-42FB-A5E2-9A5C9BF34743}" type="slidenum">
              <a:rPr lang="en-US" altLang="en-US" sz="1400"/>
              <a:pPr>
                <a:spcBef>
                  <a:spcPct val="0"/>
                </a:spcBef>
                <a:buClrTx/>
                <a:buSzTx/>
                <a:buFontTx/>
                <a:buNone/>
              </a:pPr>
              <a:t>6</a:t>
            </a:fld>
            <a:endParaRPr lang="en-US" altLang="en-US" sz="1400" dirty="0"/>
          </a:p>
        </p:txBody>
      </p:sp>
      <p:sp>
        <p:nvSpPr>
          <p:cNvPr id="2" name="Rectangle 2"/>
          <p:cNvSpPr>
            <a:spLocks noGrp="1" noChangeArrowheads="1"/>
          </p:cNvSpPr>
          <p:nvPr>
            <p:ph type="ctrTitle"/>
          </p:nvPr>
        </p:nvSpPr>
        <p:spPr>
          <a:xfrm>
            <a:off x="2286000" y="304800"/>
            <a:ext cx="7772400" cy="990600"/>
          </a:xfrm>
          <a:extLst>
            <a:ext uri="{FAA26D3D-D897-4be2-8F04-BA451C77F1D7}"/>
          </a:extLst>
        </p:spPr>
        <p:txBody>
          <a:bodyPr/>
          <a:lstStyle/>
          <a:p>
            <a:pPr>
              <a:lnSpc>
                <a:spcPts val="3240"/>
              </a:lnSpc>
              <a:defRPr/>
            </a:pPr>
            <a:r>
              <a:rPr lang="en-US" sz="3000" b="1" dirty="0">
                <a:solidFill>
                  <a:srgbClr val="2C61F6"/>
                </a:solidFill>
                <a:cs typeface="Times New Roman" charset="0"/>
              </a:rPr>
              <a:t>Applications  - 1</a:t>
            </a:r>
            <a:endParaRPr lang="en-US" sz="2800" b="1" dirty="0">
              <a:solidFill>
                <a:srgbClr val="2C61F6"/>
              </a:solidFill>
              <a:cs typeface="Times New Roman" charset="0"/>
            </a:endParaRPr>
          </a:p>
        </p:txBody>
      </p:sp>
      <p:sp>
        <p:nvSpPr>
          <p:cNvPr id="11268" name="TextBox 1"/>
          <p:cNvSpPr txBox="1">
            <a:spLocks noChangeArrowheads="1"/>
          </p:cNvSpPr>
          <p:nvPr/>
        </p:nvSpPr>
        <p:spPr bwMode="auto">
          <a:xfrm>
            <a:off x="2286000" y="1409701"/>
            <a:ext cx="7543800"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marL="285750" indent="-285750" algn="just">
              <a:spcBef>
                <a:spcPct val="0"/>
              </a:spcBef>
              <a:buClrTx/>
              <a:buSzTx/>
              <a:buFont typeface="Wingdings" panose="05000000000000000000" pitchFamily="2" charset="2"/>
              <a:buChar char="Ø"/>
            </a:pPr>
            <a:r>
              <a:rPr lang="en-US" sz="2000" b="1" dirty="0"/>
              <a:t>Many application areas - Software Engineering, Internet, Healthcare, Financing, Engineering, Automotive Industry, Physics, Biology, Bioinformatics, Meteorology, Economics, Education</a:t>
            </a:r>
            <a:r>
              <a:rPr lang="en-US" sz="2000" b="1" dirty="0">
                <a:solidFill>
                  <a:schemeClr val="bg2">
                    <a:lumMod val="50000"/>
                  </a:schemeClr>
                </a:solidFill>
              </a:rPr>
              <a:t>,……</a:t>
            </a:r>
            <a:endParaRPr lang="en-US" altLang="en-US" sz="2000" b="1" dirty="0">
              <a:solidFill>
                <a:schemeClr val="bg2">
                  <a:lumMod val="50000"/>
                </a:schemeClr>
              </a:solidFill>
            </a:endParaRPr>
          </a:p>
          <a:p>
            <a:pPr marL="285750" indent="-285750" algn="just">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marL="285750" indent="-285750" algn="just">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marL="285750" indent="-285750" algn="just">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marL="285750" indent="-285750" algn="just">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sz="1800" dirty="0"/>
          </a:p>
          <a:p>
            <a:pPr algn="just" eaLnBrk="1" hangingPunct="1">
              <a:spcBef>
                <a:spcPct val="0"/>
              </a:spcBef>
              <a:buClrTx/>
              <a:buSzTx/>
              <a:buNone/>
            </a:pPr>
            <a:r>
              <a:rPr lang="en-US" sz="1800" dirty="0"/>
              <a:t> </a:t>
            </a:r>
            <a:endParaRPr lang="en-US" sz="1400" dirty="0"/>
          </a:p>
          <a:p>
            <a:pPr algn="just" eaLnBrk="1" hangingPunct="1">
              <a:spcBef>
                <a:spcPct val="0"/>
              </a:spcBef>
              <a:buClrTx/>
              <a:buSzTx/>
              <a:buNone/>
            </a:pPr>
            <a:r>
              <a:rPr lang="en-US" sz="1800" dirty="0"/>
              <a:t> </a:t>
            </a:r>
          </a:p>
          <a:p>
            <a:pPr algn="just" eaLnBrk="1" hangingPunct="1">
              <a:spcBef>
                <a:spcPct val="0"/>
              </a:spcBef>
              <a:buClrTx/>
              <a:buSzTx/>
              <a:buFont typeface="Wingdings" panose="05000000000000000000" pitchFamily="2" charset="2"/>
              <a:buChar char="Ø"/>
            </a:pPr>
            <a:endParaRPr lang="en-US" sz="1800" dirty="0"/>
          </a:p>
          <a:p>
            <a:pPr algn="just" eaLnBrk="1" hangingPunct="1">
              <a:spcBef>
                <a:spcPct val="0"/>
              </a:spcBef>
              <a:buClrTx/>
              <a:buSzTx/>
              <a:buNone/>
            </a:pPr>
            <a:r>
              <a:rPr lang="en-US" sz="1800" dirty="0"/>
              <a:t> </a:t>
            </a: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p:txBody>
      </p:sp>
      <p:sp>
        <p:nvSpPr>
          <p:cNvPr id="7" name="Subtitle 2"/>
          <p:cNvSpPr>
            <a:spLocks noGrp="1"/>
          </p:cNvSpPr>
          <p:nvPr>
            <p:ph type="subTitle" idx="1"/>
          </p:nvPr>
        </p:nvSpPr>
        <p:spPr>
          <a:xfrm>
            <a:off x="2438400" y="3147269"/>
            <a:ext cx="7239000" cy="2493236"/>
          </a:xfrm>
        </p:spPr>
        <p:txBody>
          <a:bodyPr/>
          <a:lstStyle/>
          <a:p>
            <a:pPr algn="just"/>
            <a:r>
              <a:rPr lang="en-US" sz="2800" i="1" dirty="0">
                <a:solidFill>
                  <a:srgbClr val="002060"/>
                </a:solidFill>
              </a:rPr>
              <a:t>Macy's Inc. and real-time pricing</a:t>
            </a:r>
            <a:r>
              <a:rPr lang="en-US" sz="2800" dirty="0">
                <a:solidFill>
                  <a:srgbClr val="002060"/>
                </a:solidFill>
              </a:rPr>
              <a:t>. The retailer adjusts pricing in near-real time for 73 million (!) items, based on demand and inventory, using technology from SAS Institute.</a:t>
            </a:r>
          </a:p>
          <a:p>
            <a:endParaRPr lang="en-US" dirty="0"/>
          </a:p>
        </p:txBody>
      </p:sp>
    </p:spTree>
    <p:extLst>
      <p:ext uri="{BB962C8B-B14F-4D97-AF65-F5344CB8AC3E}">
        <p14:creationId xmlns:p14="http://schemas.microsoft.com/office/powerpoint/2010/main" val="189830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6EB16FD-720E-42FB-A5E2-9A5C9BF34743}" type="slidenum">
              <a:rPr lang="en-US" altLang="en-US" sz="1400"/>
              <a:pPr>
                <a:spcBef>
                  <a:spcPct val="0"/>
                </a:spcBef>
                <a:buClrTx/>
                <a:buSzTx/>
                <a:buFontTx/>
                <a:buNone/>
              </a:pPr>
              <a:t>7</a:t>
            </a:fld>
            <a:endParaRPr lang="en-US" altLang="en-US" sz="1400" dirty="0"/>
          </a:p>
        </p:txBody>
      </p:sp>
      <p:sp>
        <p:nvSpPr>
          <p:cNvPr id="2" name="Rectangle 2"/>
          <p:cNvSpPr>
            <a:spLocks noGrp="1" noChangeArrowheads="1"/>
          </p:cNvSpPr>
          <p:nvPr>
            <p:ph type="ctrTitle"/>
          </p:nvPr>
        </p:nvSpPr>
        <p:spPr>
          <a:xfrm>
            <a:off x="2286000" y="304800"/>
            <a:ext cx="7772400" cy="990600"/>
          </a:xfrm>
          <a:extLst>
            <a:ext uri="{FAA26D3D-D897-4be2-8F04-BA451C77F1D7}"/>
          </a:extLst>
        </p:spPr>
        <p:txBody>
          <a:bodyPr/>
          <a:lstStyle/>
          <a:p>
            <a:pPr>
              <a:lnSpc>
                <a:spcPts val="3240"/>
              </a:lnSpc>
              <a:defRPr/>
            </a:pPr>
            <a:r>
              <a:rPr lang="en-US" sz="3000" b="1" dirty="0">
                <a:solidFill>
                  <a:srgbClr val="2C61F6"/>
                </a:solidFill>
                <a:cs typeface="Times New Roman" charset="0"/>
              </a:rPr>
              <a:t>Applications  - 2</a:t>
            </a:r>
            <a:endParaRPr lang="en-US" sz="2800" b="1" dirty="0">
              <a:solidFill>
                <a:srgbClr val="2C61F6"/>
              </a:solidFill>
              <a:cs typeface="Times New Roman" charset="0"/>
            </a:endParaRPr>
          </a:p>
        </p:txBody>
      </p:sp>
      <p:sp>
        <p:nvSpPr>
          <p:cNvPr id="11268" name="TextBox 1"/>
          <p:cNvSpPr txBox="1">
            <a:spLocks noChangeArrowheads="1"/>
          </p:cNvSpPr>
          <p:nvPr/>
        </p:nvSpPr>
        <p:spPr bwMode="auto">
          <a:xfrm>
            <a:off x="2286000" y="1409700"/>
            <a:ext cx="7543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marL="457200" lvl="1" indent="0" algn="just">
              <a:spcBef>
                <a:spcPct val="0"/>
              </a:spcBef>
              <a:buClrTx/>
              <a:buSzTx/>
              <a:buNone/>
            </a:pPr>
            <a:endParaRPr lang="en-US" sz="1800" dirty="0"/>
          </a:p>
          <a:p>
            <a:pPr marL="0" lvl="1" algn="just">
              <a:spcBef>
                <a:spcPct val="0"/>
              </a:spcBef>
              <a:buClrTx/>
              <a:buSzTx/>
              <a:buFont typeface="Wingdings" panose="05000000000000000000" pitchFamily="2" charset="2"/>
              <a:buChar char="Ø"/>
            </a:pPr>
            <a:r>
              <a:rPr lang="en-US" sz="2400" b="1" dirty="0" smtClean="0"/>
              <a:t>Self </a:t>
            </a:r>
            <a:r>
              <a:rPr lang="en-US" sz="2400" b="1" dirty="0"/>
              <a:t>d</a:t>
            </a:r>
            <a:r>
              <a:rPr lang="en-US" sz="2400" b="1" dirty="0" smtClean="0"/>
              <a:t>riving Cars</a:t>
            </a:r>
          </a:p>
          <a:p>
            <a:pPr marL="400050" lvl="2" algn="just">
              <a:spcBef>
                <a:spcPct val="0"/>
              </a:spcBef>
              <a:buClrTx/>
              <a:buSzTx/>
              <a:buFont typeface="Wingdings" panose="05000000000000000000" pitchFamily="2" charset="2"/>
              <a:buChar char="Ø"/>
            </a:pPr>
            <a:r>
              <a:rPr lang="en-US" sz="2000" b="1" dirty="0" smtClean="0">
                <a:solidFill>
                  <a:srgbClr val="002060"/>
                </a:solidFill>
              </a:rPr>
              <a:t>Many sensors and many data.</a:t>
            </a:r>
          </a:p>
          <a:p>
            <a:pPr marL="400050" lvl="2" algn="just">
              <a:spcBef>
                <a:spcPct val="0"/>
              </a:spcBef>
              <a:buClrTx/>
              <a:buSzTx/>
              <a:buFont typeface="Wingdings" panose="05000000000000000000" pitchFamily="2" charset="2"/>
              <a:buChar char="Ø"/>
            </a:pPr>
            <a:r>
              <a:rPr lang="en-US" sz="2000" b="1" dirty="0" smtClean="0">
                <a:solidFill>
                  <a:srgbClr val="002060"/>
                </a:solidFill>
              </a:rPr>
              <a:t>Traditional  Algorithm does  / can NOT solve the problem.</a:t>
            </a:r>
          </a:p>
          <a:p>
            <a:pPr marL="400050" lvl="2" algn="just">
              <a:spcBef>
                <a:spcPct val="0"/>
              </a:spcBef>
              <a:buClrTx/>
              <a:buSzTx/>
              <a:buFont typeface="Wingdings" panose="05000000000000000000" pitchFamily="2" charset="2"/>
              <a:buChar char="Ø"/>
            </a:pPr>
            <a:r>
              <a:rPr lang="en-US" sz="2000" b="1" dirty="0">
                <a:solidFill>
                  <a:srgbClr val="002060"/>
                </a:solidFill>
              </a:rPr>
              <a:t> </a:t>
            </a:r>
            <a:r>
              <a:rPr lang="en-US" sz="2000" b="1" dirty="0" smtClean="0">
                <a:solidFill>
                  <a:srgbClr val="002060"/>
                </a:solidFill>
              </a:rPr>
              <a:t>ML approach Appropriately process the real-time data from sensors and make decisions as appropriate.</a:t>
            </a:r>
            <a:endParaRPr lang="en-US" sz="2000" b="1" dirty="0">
              <a:solidFill>
                <a:srgbClr val="002060"/>
              </a:solidFill>
            </a:endParaRPr>
          </a:p>
          <a:p>
            <a:pPr marL="457200" lvl="1" indent="0" algn="just">
              <a:spcBef>
                <a:spcPct val="0"/>
              </a:spcBef>
              <a:buClrTx/>
              <a:buSzTx/>
              <a:buNone/>
            </a:pPr>
            <a:endParaRPr lang="en-US" sz="1800" dirty="0"/>
          </a:p>
          <a:p>
            <a:pPr marL="457200" lvl="1" indent="0" algn="just">
              <a:spcBef>
                <a:spcPct val="0"/>
              </a:spcBef>
              <a:buClrTx/>
              <a:buSzTx/>
              <a:buNone/>
            </a:pPr>
            <a:endParaRPr lang="en-US" sz="1800" dirty="0"/>
          </a:p>
          <a:p>
            <a:pPr algn="just" eaLnBrk="1" hangingPunct="1">
              <a:spcBef>
                <a:spcPct val="0"/>
              </a:spcBef>
              <a:buClrTx/>
              <a:buSzTx/>
              <a:buNone/>
            </a:pPr>
            <a:endParaRPr lang="en-US" sz="1800" dirty="0"/>
          </a:p>
          <a:p>
            <a:pPr algn="just" eaLnBrk="1" hangingPunct="1">
              <a:spcBef>
                <a:spcPct val="0"/>
              </a:spcBef>
              <a:buClrTx/>
              <a:buSzTx/>
              <a:buFont typeface="Wingdings" panose="05000000000000000000" pitchFamily="2" charset="2"/>
              <a:buChar char="Ø"/>
            </a:pPr>
            <a:r>
              <a:rPr lang="en-US" sz="1800" dirty="0"/>
              <a:t> </a:t>
            </a:r>
            <a:r>
              <a:rPr lang="en-US" sz="2400" b="1" dirty="0" smtClean="0">
                <a:solidFill>
                  <a:srgbClr val="4C3F81"/>
                </a:solidFill>
                <a:hlinkClick r:id="rId4"/>
              </a:rPr>
              <a:t>Google </a:t>
            </a:r>
            <a:r>
              <a:rPr lang="en-US" sz="2400" b="1" dirty="0">
                <a:solidFill>
                  <a:srgbClr val="4C3F81"/>
                </a:solidFill>
                <a:hlinkClick r:id="rId4"/>
              </a:rPr>
              <a:t>Self Driving Car  -</a:t>
            </a:r>
            <a:endParaRPr lang="en-US" sz="2400" b="1" dirty="0">
              <a:solidFill>
                <a:srgbClr val="4C3F81"/>
              </a:solidFill>
            </a:endParaRPr>
          </a:p>
          <a:p>
            <a:pPr algn="just" eaLnBrk="1" hangingPunct="1">
              <a:spcBef>
                <a:spcPct val="0"/>
              </a:spcBef>
              <a:buClrTx/>
              <a:buSzTx/>
              <a:buFont typeface="Wingdings" panose="05000000000000000000" pitchFamily="2" charset="2"/>
              <a:buChar char="Ø"/>
            </a:pPr>
            <a:endParaRPr lang="en-US" sz="1800" dirty="0"/>
          </a:p>
          <a:p>
            <a:pPr algn="just" eaLnBrk="1" hangingPunct="1">
              <a:spcBef>
                <a:spcPct val="0"/>
              </a:spcBef>
              <a:buClrTx/>
              <a:buSzTx/>
              <a:buFont typeface="Wingdings" panose="05000000000000000000" pitchFamily="2" charset="2"/>
              <a:buChar char="Ø"/>
            </a:pPr>
            <a:endParaRPr lang="en-US" sz="1800" dirty="0"/>
          </a:p>
          <a:p>
            <a:pPr algn="just" eaLnBrk="1" hangingPunct="1">
              <a:spcBef>
                <a:spcPct val="0"/>
              </a:spcBef>
              <a:buClrTx/>
              <a:buSzTx/>
              <a:buNone/>
            </a:pPr>
            <a:endParaRPr lang="en-US" sz="1400" dirty="0"/>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p:txBody>
      </p:sp>
    </p:spTree>
    <p:extLst>
      <p:ext uri="{BB962C8B-B14F-4D97-AF65-F5344CB8AC3E}">
        <p14:creationId xmlns:p14="http://schemas.microsoft.com/office/powerpoint/2010/main" val="244929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9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56EB16FD-720E-42FB-A5E2-9A5C9BF34743}" type="slidenum">
              <a:rPr lang="en-US" altLang="en-US" sz="1400"/>
              <a:pPr>
                <a:spcBef>
                  <a:spcPct val="0"/>
                </a:spcBef>
                <a:buClrTx/>
                <a:buSzTx/>
                <a:buFontTx/>
                <a:buNone/>
              </a:pPr>
              <a:t>8</a:t>
            </a:fld>
            <a:endParaRPr lang="en-US" altLang="en-US" sz="1400" dirty="0"/>
          </a:p>
        </p:txBody>
      </p:sp>
      <p:sp>
        <p:nvSpPr>
          <p:cNvPr id="2" name="Rectangle 2"/>
          <p:cNvSpPr>
            <a:spLocks noGrp="1" noChangeArrowheads="1"/>
          </p:cNvSpPr>
          <p:nvPr>
            <p:ph type="ctrTitle"/>
          </p:nvPr>
        </p:nvSpPr>
        <p:spPr>
          <a:xfrm>
            <a:off x="2286000" y="304800"/>
            <a:ext cx="7772400" cy="990600"/>
          </a:xfrm>
          <a:extLst>
            <a:ext uri="{FAA26D3D-D897-4be2-8F04-BA451C77F1D7}"/>
          </a:extLst>
        </p:spPr>
        <p:txBody>
          <a:bodyPr/>
          <a:lstStyle/>
          <a:p>
            <a:pPr lvl="0"/>
            <a:r>
              <a:rPr lang="en-US" sz="3200" b="1" dirty="0" smtClean="0">
                <a:solidFill>
                  <a:srgbClr val="2C61F6"/>
                </a:solidFill>
                <a:cs typeface="Times New Roman" charset="0"/>
              </a:rPr>
              <a:t>Course Schedule</a:t>
            </a:r>
            <a:endParaRPr lang="en-US" sz="3200" b="1" dirty="0">
              <a:solidFill>
                <a:srgbClr val="002060"/>
              </a:solidFill>
            </a:endParaRPr>
          </a:p>
        </p:txBody>
      </p:sp>
      <p:sp>
        <p:nvSpPr>
          <p:cNvPr id="11268" name="TextBox 1"/>
          <p:cNvSpPr txBox="1">
            <a:spLocks noChangeArrowheads="1"/>
          </p:cNvSpPr>
          <p:nvPr/>
        </p:nvSpPr>
        <p:spPr bwMode="auto">
          <a:xfrm>
            <a:off x="2286000" y="1409701"/>
            <a:ext cx="75438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endParaRPr lang="en-US" altLang="en-US" sz="1800" b="1" dirty="0">
              <a:solidFill>
                <a:srgbClr val="C00000"/>
              </a:solidFill>
            </a:endParaRPr>
          </a:p>
          <a:p>
            <a:pPr algn="just" eaLnBrk="1" hangingPunct="1">
              <a:spcBef>
                <a:spcPct val="0"/>
              </a:spcBef>
              <a:buClrTx/>
              <a:buSzTx/>
              <a:buFont typeface="Wingdings" panose="05000000000000000000" pitchFamily="2" charset="2"/>
              <a:buChar char="Ø"/>
            </a:pPr>
            <a:r>
              <a:rPr lang="en-US" sz="1800" b="1" dirty="0">
                <a:solidFill>
                  <a:srgbClr val="C00000"/>
                </a:solidFill>
              </a:rPr>
              <a:t> </a:t>
            </a:r>
            <a:r>
              <a:rPr lang="en-US" sz="2400" b="1" dirty="0" smtClean="0">
                <a:solidFill>
                  <a:srgbClr val="C00000"/>
                </a:solidFill>
              </a:rPr>
              <a:t>First offering in March (Feb 28), 2017.</a:t>
            </a:r>
          </a:p>
          <a:p>
            <a:pPr algn="just" eaLnBrk="1" hangingPunct="1">
              <a:spcBef>
                <a:spcPct val="0"/>
              </a:spcBef>
              <a:buClrTx/>
              <a:buSzTx/>
              <a:buFont typeface="Wingdings" panose="05000000000000000000" pitchFamily="2" charset="2"/>
              <a:buChar char="Ø"/>
            </a:pPr>
            <a:endParaRPr lang="en-US" sz="2400" b="1" dirty="0"/>
          </a:p>
          <a:p>
            <a:pPr algn="just" eaLnBrk="1" hangingPunct="1">
              <a:spcBef>
                <a:spcPct val="0"/>
              </a:spcBef>
              <a:buClrTx/>
              <a:buSzTx/>
              <a:buFont typeface="Wingdings" panose="05000000000000000000" pitchFamily="2" charset="2"/>
              <a:buChar char="Ø"/>
            </a:pPr>
            <a:r>
              <a:rPr lang="en-US" altLang="en-US" sz="2400" b="1" dirty="0">
                <a:solidFill>
                  <a:srgbClr val="002060"/>
                </a:solidFill>
              </a:rPr>
              <a:t> </a:t>
            </a:r>
            <a:r>
              <a:rPr lang="en-US" altLang="en-US" sz="2400" b="1" dirty="0" smtClean="0">
                <a:solidFill>
                  <a:srgbClr val="002060"/>
                </a:solidFill>
              </a:rPr>
              <a:t>Other offerings will be announced soon.</a:t>
            </a:r>
          </a:p>
          <a:p>
            <a:pPr algn="just" eaLnBrk="1" hangingPunct="1">
              <a:spcBef>
                <a:spcPct val="0"/>
              </a:spcBef>
              <a:buClrTx/>
              <a:buSzTx/>
              <a:buFont typeface="Wingdings" panose="05000000000000000000" pitchFamily="2" charset="2"/>
              <a:buChar char="Ø"/>
            </a:pPr>
            <a:endParaRPr lang="en-US" altLang="en-US" sz="2400" b="1" dirty="0">
              <a:solidFill>
                <a:srgbClr val="C00000"/>
              </a:solidFill>
            </a:endParaRPr>
          </a:p>
          <a:p>
            <a:pPr algn="just" eaLnBrk="1" hangingPunct="1">
              <a:spcBef>
                <a:spcPct val="0"/>
              </a:spcBef>
              <a:buClrTx/>
              <a:buSzTx/>
              <a:buFont typeface="Wingdings" panose="05000000000000000000" pitchFamily="2" charset="2"/>
              <a:buChar char="Ø"/>
            </a:pPr>
            <a:r>
              <a:rPr lang="en-US" altLang="en-US" sz="2400" b="1" dirty="0">
                <a:solidFill>
                  <a:schemeClr val="bg2">
                    <a:lumMod val="50000"/>
                  </a:schemeClr>
                </a:solidFill>
              </a:rPr>
              <a:t> </a:t>
            </a:r>
            <a:r>
              <a:rPr lang="en-US" sz="2400" b="1" dirty="0" smtClean="0">
                <a:solidFill>
                  <a:srgbClr val="C00000"/>
                </a:solidFill>
              </a:rPr>
              <a:t> Prerequisite: CS 435 (algorithms) or consent of the instructor.</a:t>
            </a:r>
          </a:p>
          <a:p>
            <a:pPr algn="just" eaLnBrk="1" hangingPunct="1">
              <a:spcBef>
                <a:spcPct val="0"/>
              </a:spcBef>
              <a:buClrTx/>
              <a:buSzTx/>
              <a:buFont typeface="Wingdings" panose="05000000000000000000" pitchFamily="2" charset="2"/>
              <a:buChar char="Ø"/>
            </a:pPr>
            <a:endParaRPr lang="en-US" sz="2400" b="1" dirty="0">
              <a:solidFill>
                <a:srgbClr val="C00000"/>
              </a:solidFill>
            </a:endParaRPr>
          </a:p>
          <a:p>
            <a:pPr algn="just" eaLnBrk="1" hangingPunct="1">
              <a:spcBef>
                <a:spcPct val="0"/>
              </a:spcBef>
              <a:buClrTx/>
              <a:buSzTx/>
              <a:buFont typeface="Wingdings" panose="05000000000000000000" pitchFamily="2" charset="2"/>
              <a:buChar char="Ø"/>
            </a:pPr>
            <a:r>
              <a:rPr lang="en-US" sz="2400" b="1" dirty="0" smtClean="0">
                <a:solidFill>
                  <a:srgbClr val="C00000"/>
                </a:solidFill>
              </a:rPr>
              <a:t> </a:t>
            </a:r>
            <a:r>
              <a:rPr lang="en-US" sz="2400" b="1" dirty="0" smtClean="0">
                <a:solidFill>
                  <a:srgbClr val="002060"/>
                </a:solidFill>
              </a:rPr>
              <a:t>4 Units.</a:t>
            </a:r>
          </a:p>
          <a:p>
            <a:pPr algn="just" eaLnBrk="1" hangingPunct="1">
              <a:spcBef>
                <a:spcPct val="0"/>
              </a:spcBef>
              <a:buClrTx/>
              <a:buSzTx/>
              <a:buFont typeface="Wingdings" panose="05000000000000000000" pitchFamily="2" charset="2"/>
              <a:buChar char="Ø"/>
            </a:pPr>
            <a:endParaRPr lang="en-US" sz="2400" b="1" dirty="0">
              <a:solidFill>
                <a:srgbClr val="C00000"/>
              </a:solidFill>
            </a:endParaRPr>
          </a:p>
          <a:p>
            <a:pPr algn="just" eaLnBrk="1" hangingPunct="1">
              <a:spcBef>
                <a:spcPct val="0"/>
              </a:spcBef>
              <a:buClrTx/>
              <a:buSzTx/>
              <a:buFont typeface="Wingdings" panose="05000000000000000000" pitchFamily="2" charset="2"/>
              <a:buChar char="Ø"/>
            </a:pPr>
            <a:r>
              <a:rPr lang="en-US" sz="2400" b="1" dirty="0" smtClean="0">
                <a:solidFill>
                  <a:srgbClr val="C00000"/>
                </a:solidFill>
              </a:rPr>
              <a:t> Group Project.</a:t>
            </a:r>
            <a:endParaRPr lang="en-US" sz="2400" dirty="0"/>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a:p>
            <a:pPr algn="just" eaLnBrk="1" hangingPunct="1">
              <a:spcBef>
                <a:spcPct val="0"/>
              </a:spcBef>
              <a:buClrTx/>
              <a:buSzTx/>
              <a:buFont typeface="Wingdings" panose="05000000000000000000" pitchFamily="2" charset="2"/>
              <a:buChar char="Ø"/>
            </a:pPr>
            <a:endParaRPr lang="en-US" altLang="en-US" sz="1800" dirty="0">
              <a:solidFill>
                <a:schemeClr val="bg2">
                  <a:lumMod val="50000"/>
                </a:schemeClr>
              </a:solidFill>
            </a:endParaRPr>
          </a:p>
        </p:txBody>
      </p:sp>
    </p:spTree>
    <p:extLst>
      <p:ext uri="{BB962C8B-B14F-4D97-AF65-F5344CB8AC3E}">
        <p14:creationId xmlns:p14="http://schemas.microsoft.com/office/powerpoint/2010/main" val="1839247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152400"/>
            <a:ext cx="7467600" cy="990600"/>
          </a:xfrm>
        </p:spPr>
        <p:txBody>
          <a:bodyPr/>
          <a:lstStyle/>
          <a:p>
            <a:r>
              <a:rPr lang="en-US" altLang="en-US" sz="4000" b="1"/>
              <a:t>              </a:t>
            </a:r>
            <a:r>
              <a:rPr lang="en-US" altLang="en-US" sz="4000" b="1">
                <a:solidFill>
                  <a:srgbClr val="000099"/>
                </a:solidFill>
              </a:rPr>
              <a:t>What Is Big Data?</a:t>
            </a:r>
            <a:endParaRPr lang="en-US" altLang="en-US" sz="4000"/>
          </a:p>
        </p:txBody>
      </p:sp>
      <p:sp>
        <p:nvSpPr>
          <p:cNvPr id="10243" name="Rectangle 3"/>
          <p:cNvSpPr>
            <a:spLocks noGrp="1" noChangeArrowheads="1"/>
          </p:cNvSpPr>
          <p:nvPr>
            <p:ph type="body" idx="1"/>
          </p:nvPr>
        </p:nvSpPr>
        <p:spPr>
          <a:xfrm>
            <a:off x="1905000" y="1600200"/>
            <a:ext cx="8382000" cy="4648200"/>
          </a:xfrm>
        </p:spPr>
        <p:txBody>
          <a:bodyPr>
            <a:normAutofit lnSpcReduction="10000"/>
          </a:bodyPr>
          <a:lstStyle/>
          <a:p>
            <a:pPr>
              <a:buFont typeface="Monotype Sorts" pitchFamily="2" charset="2"/>
              <a:buNone/>
            </a:pPr>
            <a:endParaRPr lang="en-US" altLang="en-US" dirty="0" smtClean="0"/>
          </a:p>
          <a:p>
            <a:pPr>
              <a:buClr>
                <a:srgbClr val="FF0066"/>
              </a:buClr>
            </a:pPr>
            <a:r>
              <a:rPr lang="en-US" altLang="en-US" b="1" dirty="0">
                <a:solidFill>
                  <a:srgbClr val="FF0000"/>
                </a:solidFill>
                <a:cs typeface="Arial" panose="020B0604020202020204" pitchFamily="34" charset="0"/>
              </a:rPr>
              <a:t>The amount of data  has been exploding FAST!</a:t>
            </a:r>
          </a:p>
          <a:p>
            <a:pPr>
              <a:buClr>
                <a:srgbClr val="FF0066"/>
              </a:buClr>
              <a:buFont typeface="Wingdings" panose="05000000000000000000" pitchFamily="2" charset="2"/>
              <a:buNone/>
            </a:pPr>
            <a:endParaRPr lang="en-US" altLang="en-US" b="1" dirty="0">
              <a:solidFill>
                <a:srgbClr val="FF0000"/>
              </a:solidFill>
            </a:endParaRPr>
          </a:p>
          <a:p>
            <a:pPr>
              <a:buClr>
                <a:srgbClr val="000099"/>
              </a:buClr>
            </a:pPr>
            <a:r>
              <a:rPr lang="en-US" altLang="en-US" b="1" dirty="0">
                <a:solidFill>
                  <a:srgbClr val="0070C0"/>
                </a:solidFill>
              </a:rPr>
              <a:t>2 </a:t>
            </a:r>
            <a:r>
              <a:rPr lang="en-US" altLang="en-US" b="1" dirty="0" err="1">
                <a:solidFill>
                  <a:srgbClr val="0070C0"/>
                </a:solidFill>
              </a:rPr>
              <a:t>Exa</a:t>
            </a:r>
            <a:r>
              <a:rPr lang="en-US" altLang="en-US" b="1" dirty="0">
                <a:solidFill>
                  <a:srgbClr val="0070C0"/>
                </a:solidFill>
              </a:rPr>
              <a:t> Bytes </a:t>
            </a:r>
            <a:r>
              <a:rPr lang="en-US" altLang="en-US" b="1" dirty="0" smtClean="0">
                <a:solidFill>
                  <a:srgbClr val="0070C0"/>
                </a:solidFill>
              </a:rPr>
              <a:t>(10 </a:t>
            </a:r>
            <a:r>
              <a:rPr lang="en-US" altLang="en-US" b="1" dirty="0">
                <a:solidFill>
                  <a:srgbClr val="0070C0"/>
                </a:solidFill>
              </a:rPr>
              <a:t>^18) per day!</a:t>
            </a:r>
          </a:p>
          <a:p>
            <a:pPr>
              <a:buClr>
                <a:srgbClr val="000099"/>
              </a:buClr>
              <a:buFont typeface="Wingdings" panose="05000000000000000000" pitchFamily="2" charset="2"/>
              <a:buNone/>
            </a:pPr>
            <a:endParaRPr lang="en-US" altLang="en-US" b="1" dirty="0">
              <a:solidFill>
                <a:srgbClr val="0070C0"/>
              </a:solidFill>
            </a:endParaRPr>
          </a:p>
          <a:p>
            <a:pPr>
              <a:buClr>
                <a:srgbClr val="FF0066"/>
              </a:buClr>
            </a:pPr>
            <a:r>
              <a:rPr lang="en-US" altLang="en-US" b="1" dirty="0">
                <a:solidFill>
                  <a:srgbClr val="FF0000"/>
                </a:solidFill>
              </a:rPr>
              <a:t>This Large data set is called Big Data</a:t>
            </a:r>
          </a:p>
          <a:p>
            <a:pPr>
              <a:buClr>
                <a:srgbClr val="FF0066"/>
              </a:buClr>
              <a:buFont typeface="Wingdings" panose="05000000000000000000" pitchFamily="2" charset="2"/>
              <a:buNone/>
            </a:pPr>
            <a:endParaRPr lang="en-US" altLang="en-US" b="1" dirty="0">
              <a:solidFill>
                <a:srgbClr val="FF0000"/>
              </a:solidFill>
              <a:latin typeface="Arial" panose="020B0604020202020204" pitchFamily="34" charset="0"/>
            </a:endParaRPr>
          </a:p>
          <a:p>
            <a:pPr>
              <a:buClr>
                <a:srgbClr val="FF0066"/>
              </a:buClr>
            </a:pPr>
            <a:r>
              <a:rPr lang="en-US" altLang="en-US" b="1" dirty="0">
                <a:solidFill>
                  <a:srgbClr val="0070C0"/>
                </a:solidFill>
              </a:rPr>
              <a:t>providing both challenges and opportunities</a:t>
            </a:r>
          </a:p>
          <a:p>
            <a:pPr>
              <a:buClr>
                <a:srgbClr val="FF0066"/>
              </a:buClr>
              <a:buFont typeface="Monotype Sorts" pitchFamily="2" charset="2"/>
              <a:buNone/>
            </a:pPr>
            <a:endParaRPr lang="en-US" altLang="en-US" b="1" dirty="0">
              <a:solidFill>
                <a:srgbClr val="FF0000"/>
              </a:solidFill>
            </a:endParaRPr>
          </a:p>
          <a:p>
            <a:pPr>
              <a:buClr>
                <a:srgbClr val="FF0066"/>
              </a:buClr>
              <a:buFont typeface="Monotype Sorts" pitchFamily="2" charset="2"/>
              <a:buNone/>
            </a:pPr>
            <a:r>
              <a:rPr lang="en-US" altLang="en-US" b="1" dirty="0">
                <a:solidFill>
                  <a:srgbClr val="FF0000"/>
                </a:solidFill>
              </a:rPr>
              <a:t> </a:t>
            </a:r>
            <a:endParaRPr lang="en-US" altLang="en-US" b="1" dirty="0">
              <a:solidFill>
                <a:srgbClr val="FF0000"/>
              </a:solidFill>
              <a:latin typeface="Arial" panose="020B0604020202020204" pitchFamily="34" charset="0"/>
            </a:endParaRPr>
          </a:p>
          <a:p>
            <a:pPr>
              <a:buClr>
                <a:srgbClr val="000099"/>
              </a:buClr>
              <a:buFont typeface="Monotype Sorts" pitchFamily="2" charset="2"/>
              <a:buNone/>
            </a:pPr>
            <a:endParaRPr lang="en-US" altLang="en-US" dirty="0">
              <a:solidFill>
                <a:srgbClr val="000099"/>
              </a:solidFill>
            </a:endParaRPr>
          </a:p>
          <a:p>
            <a:pPr>
              <a:buClr>
                <a:srgbClr val="000099"/>
              </a:buClr>
              <a:buFont typeface="Monotype Sorts" pitchFamily="2" charset="2"/>
              <a:buNone/>
            </a:pPr>
            <a:endParaRPr lang="en-US" altLang="en-US" b="1" i="1" dirty="0">
              <a:solidFill>
                <a:srgbClr val="FF0066"/>
              </a:solidFill>
            </a:endParaRPr>
          </a:p>
        </p:txBody>
      </p:sp>
      <p:sp>
        <p:nvSpPr>
          <p:cNvPr id="4" name="Footer Placeholder 3"/>
          <p:cNvSpPr>
            <a:spLocks noGrp="1"/>
          </p:cNvSpPr>
          <p:nvPr>
            <p:ph type="ftr" sz="quarter" idx="11"/>
          </p:nvPr>
        </p:nvSpPr>
        <p:spPr/>
        <p:txBody>
          <a:bodyPr/>
          <a:lstStyle/>
          <a:p>
            <a:pPr>
              <a:defRPr/>
            </a:pPr>
            <a:r>
              <a:rPr lang="en-US"/>
              <a:t>Address Big Data Problems using NLU and Semantics</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1AB6C1C1-4092-42FD-A5CC-40A674B7E80F}" type="slidenum">
              <a:rPr lang="en-US" altLang="en-US">
                <a:solidFill>
                  <a:srgbClr val="FFFFFF"/>
                </a:solidFill>
                <a:latin typeface="Tw Cen MT" pitchFamily="34" charset="0"/>
              </a:rPr>
              <a:pPr eaLnBrk="1" hangingPunct="1">
                <a:lnSpc>
                  <a:spcPct val="80000"/>
                </a:lnSpc>
              </a:pPr>
              <a:t>9</a:t>
            </a:fld>
            <a:endParaRPr lang="en-US" altLang="en-US">
              <a:solidFill>
                <a:srgbClr val="FFFFFF"/>
              </a:solidFill>
              <a:latin typeface="Tw Cen MT" pitchFamily="34" charset="0"/>
            </a:endParaRPr>
          </a:p>
        </p:txBody>
      </p:sp>
    </p:spTree>
    <p:extLst>
      <p:ext uri="{BB962C8B-B14F-4D97-AF65-F5344CB8AC3E}">
        <p14:creationId xmlns:p14="http://schemas.microsoft.com/office/powerpoint/2010/main" val="750948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3086</TotalTime>
  <Words>3170</Words>
  <Application>Microsoft Office PowerPoint</Application>
  <PresentationFormat>Custom</PresentationFormat>
  <Paragraphs>500</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Machine Learning, Big Data, Algorithms &amp; Intelligent Systems </vt:lpstr>
      <vt:lpstr> CS 582</vt:lpstr>
      <vt:lpstr>Overview: Machine Learning (CS 582)</vt:lpstr>
      <vt:lpstr>What is Machine Learning</vt:lpstr>
      <vt:lpstr>Why Machine Learning?</vt:lpstr>
      <vt:lpstr>Applications  - 1</vt:lpstr>
      <vt:lpstr>Applications  - 2</vt:lpstr>
      <vt:lpstr>Course Schedule</vt:lpstr>
      <vt:lpstr>              What Is Big Data?</vt:lpstr>
      <vt:lpstr>              Big Data Applications</vt:lpstr>
      <vt:lpstr>     Key Problems With Big Data</vt:lpstr>
      <vt:lpstr>     Key Problems With Big Data</vt:lpstr>
      <vt:lpstr> Key Problems are Related to:</vt:lpstr>
      <vt:lpstr>                Big Data Types</vt:lpstr>
      <vt:lpstr>Issues Dealing with Unstructured Data </vt:lpstr>
      <vt:lpstr>Issues Dealing with Unstructured Data </vt:lpstr>
      <vt:lpstr>    Big Data – Key Ingredients</vt:lpstr>
      <vt:lpstr>Some Current Applications - 1 </vt:lpstr>
      <vt:lpstr>Current Applications -2 </vt:lpstr>
      <vt:lpstr>Current Applications - 3</vt:lpstr>
      <vt:lpstr>Applications - 4</vt:lpstr>
      <vt:lpstr>Some Future Applications – Intelligent Internet, Intelligent Search, Question Answering, Summarization,…</vt:lpstr>
      <vt:lpstr>       The Progression of the Internet </vt:lpstr>
      <vt:lpstr> What’s Next?</vt:lpstr>
      <vt:lpstr> What’s Next?</vt:lpstr>
      <vt:lpstr> The Next Generation Internet: Intelligent Internet (IINT) </vt:lpstr>
      <vt:lpstr> Intelligent Internet (IINT): Architecture </vt:lpstr>
      <vt:lpstr> Intelligent Internet (IINT): Key Algorithms </vt:lpstr>
      <vt:lpstr> Intelligent Internet (IINT): Key Algorithms </vt:lpstr>
      <vt:lpstr> Some Applications -  Search  </vt:lpstr>
      <vt:lpstr>Applications:   IR (Search) using Vector Space</vt:lpstr>
      <vt:lpstr>Applications:   IR (Search) Enhanced by Page Ranking</vt:lpstr>
      <vt:lpstr>Applications:   IR (Search) Enhanced by Page Ranking</vt:lpstr>
      <vt:lpstr> DEMO on Intelligent Search  </vt:lpstr>
      <vt:lpstr> DEMO on Intelligent Search – Results (with Semantics) </vt:lpstr>
      <vt:lpstr>How ML Relates to Your Future?</vt:lpstr>
      <vt:lpstr>         References / Further Reading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Algorithms</dc:title>
  <dc:creator>Emdad Khan</dc:creator>
  <cp:lastModifiedBy>Emdad Khan</cp:lastModifiedBy>
  <cp:revision>35</cp:revision>
  <dcterms:created xsi:type="dcterms:W3CDTF">2015-11-10T15:03:12Z</dcterms:created>
  <dcterms:modified xsi:type="dcterms:W3CDTF">2016-11-15T21:26:47Z</dcterms:modified>
</cp:coreProperties>
</file>