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072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30" autoAdjust="0"/>
    <p:restoredTop sz="86364" autoAdjust="0"/>
  </p:normalViewPr>
  <p:slideViewPr>
    <p:cSldViewPr snapToGrid="0">
      <p:cViewPr varScale="1">
        <p:scale>
          <a:sx n="49" d="100"/>
          <a:sy n="49" d="100"/>
        </p:scale>
        <p:origin x="60" y="186"/>
      </p:cViewPr>
      <p:guideLst/>
    </p:cSldViewPr>
  </p:slideViewPr>
  <p:outlineViewPr>
    <p:cViewPr>
      <p:scale>
        <a:sx n="33" d="100"/>
        <a:sy n="33" d="100"/>
      </p:scale>
      <p:origin x="0" y="-324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E7AAA-BB69-45EA-B99E-276DAE4A523E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1239838"/>
            <a:ext cx="59499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73374"/>
            <a:ext cx="5445760" cy="3905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49787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21044"/>
            <a:ext cx="2949787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75EA3-68FB-4FA5-A2F8-58CADEFC4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 smtClean="0"/>
              <a:t>Quick-Sort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84EA23D-9797-4DAB-ADB1-87F6581B63AA}" type="datetime8">
              <a:rPr lang="en-US" altLang="en-US" sz="1300" smtClean="0"/>
              <a:pPr/>
              <a:t>11/10/2016 4:16 PM</a:t>
            </a:fld>
            <a:endParaRPr lang="en-US" altLang="en-US" sz="1300" smtClean="0"/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CCC819-3C70-4BD0-901C-BF07772AFF8B}" type="slidenum">
              <a:rPr lang="en-US" altLang="en-US" sz="1300" smtClean="0"/>
              <a:pPr/>
              <a:t>1</a:t>
            </a:fld>
            <a:endParaRPr lang="en-US" altLang="en-US" sz="1300" smtClean="0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647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 smtClean="0"/>
              <a:t>Quick-Sort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BDDCCDD-1CBD-42E5-83C3-1B72BFA1D818}" type="datetime8">
              <a:rPr lang="en-US" altLang="en-US" sz="1300" smtClean="0"/>
              <a:pPr/>
              <a:t>11/10/2016 4:16 PM</a:t>
            </a:fld>
            <a:endParaRPr lang="en-US" altLang="en-US" sz="1300" smtClean="0"/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837A50-F173-410C-B05D-FA734740C950}" type="slidenum">
              <a:rPr lang="en-US" altLang="en-US" sz="1300" smtClean="0"/>
              <a:pPr/>
              <a:t>2</a:t>
            </a:fld>
            <a:endParaRPr lang="en-US" altLang="en-US" sz="1300" smtClean="0"/>
          </a:p>
        </p:txBody>
      </p:sp>
      <p:sp>
        <p:nvSpPr>
          <p:cNvPr id="81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570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 smtClean="0"/>
              <a:t>Quick-Sort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FA8A8F8-F3CC-4692-A062-A29CDF0170D3}" type="datetime8">
              <a:rPr lang="en-US" altLang="en-US" sz="1300" smtClean="0"/>
              <a:pPr/>
              <a:t>11/10/2016 4:30 PM</a:t>
            </a:fld>
            <a:endParaRPr lang="en-US" altLang="en-US" sz="1300" smtClean="0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9134615-49F6-4489-83C5-87D8E51EB0B5}" type="slidenum">
              <a:rPr lang="en-US" altLang="en-US" sz="1300" smtClean="0"/>
              <a:pPr/>
              <a:t>3</a:t>
            </a:fld>
            <a:endParaRPr lang="en-US" altLang="en-US" sz="1300" smtClean="0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170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 smtClean="0"/>
              <a:t>Quick-Sort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FA8A8F8-F3CC-4692-A062-A29CDF0170D3}" type="datetime8">
              <a:rPr lang="en-US" altLang="en-US" sz="1300" smtClean="0"/>
              <a:pPr/>
              <a:t>11/10/2016 4:16 PM</a:t>
            </a:fld>
            <a:endParaRPr lang="en-US" altLang="en-US" sz="1300" smtClean="0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9134615-49F6-4489-83C5-87D8E51EB0B5}" type="slidenum">
              <a:rPr lang="en-US" altLang="en-US" sz="1300" smtClean="0"/>
              <a:pPr/>
              <a:t>4</a:t>
            </a:fld>
            <a:endParaRPr lang="en-US" altLang="en-US" sz="1300" smtClean="0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143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 smtClean="0"/>
              <a:t>Quick-Sort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FA8A8F8-F3CC-4692-A062-A29CDF0170D3}" type="datetime8">
              <a:rPr lang="en-US" altLang="en-US" sz="1300" smtClean="0"/>
              <a:pPr/>
              <a:t>11/10/2016 4:16 PM</a:t>
            </a:fld>
            <a:endParaRPr lang="en-US" altLang="en-US" sz="1300" smtClean="0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9134615-49F6-4489-83C5-87D8E51EB0B5}" type="slidenum">
              <a:rPr lang="en-US" altLang="en-US" sz="1300" smtClean="0"/>
              <a:pPr/>
              <a:t>5</a:t>
            </a:fld>
            <a:endParaRPr lang="en-US" altLang="en-US" sz="1300" smtClean="0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5965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 smtClean="0"/>
              <a:t>Quick-Sort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FA8A8F8-F3CC-4692-A062-A29CDF0170D3}" type="datetime8">
              <a:rPr lang="en-US" altLang="en-US" sz="1300" smtClean="0"/>
              <a:pPr/>
              <a:t>11/10/2016 4:16 PM</a:t>
            </a:fld>
            <a:endParaRPr lang="en-US" altLang="en-US" sz="1300" smtClean="0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9134615-49F6-4489-83C5-87D8E51EB0B5}" type="slidenum">
              <a:rPr lang="en-US" altLang="en-US" sz="1300" smtClean="0"/>
              <a:pPr/>
              <a:t>6</a:t>
            </a:fld>
            <a:endParaRPr lang="en-US" altLang="en-US" sz="1300" smtClean="0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950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 smtClean="0"/>
              <a:t>Quick-Sort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FA8A8F8-F3CC-4692-A062-A29CDF0170D3}" type="datetime8">
              <a:rPr lang="en-US" altLang="en-US" sz="1300" smtClean="0"/>
              <a:pPr/>
              <a:t>11/10/2016 4:16 PM</a:t>
            </a:fld>
            <a:endParaRPr lang="en-US" altLang="en-US" sz="1300" smtClean="0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9134615-49F6-4489-83C5-87D8E51EB0B5}" type="slidenum">
              <a:rPr lang="en-US" altLang="en-US" sz="1300" smtClean="0"/>
              <a:pPr/>
              <a:t>7</a:t>
            </a:fld>
            <a:endParaRPr lang="en-US" altLang="en-US" sz="1300" smtClean="0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92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 smtClean="0"/>
              <a:t>Quick-Sort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FA8A8F8-F3CC-4692-A062-A29CDF0170D3}" type="datetime8">
              <a:rPr lang="en-US" altLang="en-US" sz="1300" smtClean="0"/>
              <a:pPr/>
              <a:t>11/10/2016 4:23 PM</a:t>
            </a:fld>
            <a:endParaRPr lang="en-US" altLang="en-US" sz="1300" smtClean="0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9134615-49F6-4489-83C5-87D8E51EB0B5}" type="slidenum">
              <a:rPr lang="en-US" altLang="en-US" sz="1300" smtClean="0"/>
              <a:pPr/>
              <a:t>8</a:t>
            </a:fld>
            <a:endParaRPr lang="en-US" altLang="en-US" sz="1300" smtClean="0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81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6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1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5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2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0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5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0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0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59EBE-58EE-4E65-9014-CFDBDC82420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ekhan@mum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TsaES--OTzM" TargetMode="External"/><Relationship Id="rId4" Type="http://schemas.openxmlformats.org/officeDocument/2006/relationships/hyperlink" Target="http://news.walmart.com/news-archive/2012/08/30/walmart-announces-new-search-engine-to-power-walmart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9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7494E3-F2A2-4437-B4B7-9959104E8E4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914400"/>
            <a:ext cx="7772400" cy="1447800"/>
          </a:xfrm>
          <a:extLst>
            <a:ext uri="{FAA26D3D-D897-4be2-8F04-BA451C77F1D7}"/>
          </a:extLst>
        </p:spPr>
        <p:txBody>
          <a:bodyPr/>
          <a:lstStyle/>
          <a:p>
            <a:pPr>
              <a:lnSpc>
                <a:spcPts val="3240"/>
              </a:lnSpc>
              <a:defRPr/>
            </a:pPr>
            <a:r>
              <a:rPr lang="en-US" dirty="0" smtClean="0">
                <a:ea typeface="+mj-ea"/>
                <a:cs typeface="Times New Roman" charset="0"/>
              </a:rPr>
              <a:t/>
            </a:r>
            <a:br>
              <a:rPr lang="en-US" dirty="0" smtClean="0">
                <a:ea typeface="+mj-ea"/>
                <a:cs typeface="Times New Roman" charset="0"/>
              </a:rPr>
            </a:br>
            <a:r>
              <a:rPr lang="en-US" sz="3200" b="1" i="1" dirty="0" smtClean="0">
                <a:solidFill>
                  <a:srgbClr val="C00000"/>
                </a:solidFill>
                <a:cs typeface="Times New Roman" charset="0"/>
              </a:rPr>
              <a:t>CS </a:t>
            </a:r>
            <a:r>
              <a:rPr lang="en-US" sz="3200" b="1" i="1" dirty="0">
                <a:solidFill>
                  <a:srgbClr val="C00000"/>
                </a:solidFill>
                <a:cs typeface="Times New Roman" charset="0"/>
              </a:rPr>
              <a:t>582</a:t>
            </a:r>
            <a:endParaRPr lang="en-US" sz="3200" b="1" dirty="0">
              <a:solidFill>
                <a:srgbClr val="C00000"/>
              </a:solidFill>
              <a:cs typeface="Times New Roman" charset="0"/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438400" y="2362200"/>
            <a:ext cx="75438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Emdad Khan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hlinkClick r:id="rId4"/>
              </a:rPr>
              <a:t>ekhan@mum.edu</a:t>
            </a:r>
            <a:r>
              <a:rPr lang="en-US" altLang="en-US" sz="2000"/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Dept. of Computer Science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Maharishi University of Management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Nov. , 2016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242604" y="2438400"/>
            <a:ext cx="8122736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Machine Learning</a:t>
            </a:r>
            <a:r>
              <a:rPr lang="en-US" altLang="en-US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: Getting Computers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to Program Themselves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cs typeface="Times New Roman" panose="02020603050405020304" pitchFamily="18" charset="0"/>
              </a:rPr>
              <a:t>“Discovering the Learning Dynamics of the Laws of Nature”</a:t>
            </a:r>
            <a:endParaRPr lang="en-US" altLang="en-US" sz="2400" b="1" dirty="0"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i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9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DF619C-68C4-49B5-81F7-A9855DFE147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685800"/>
            <a:ext cx="7772400" cy="990600"/>
          </a:xfrm>
          <a:extLst>
            <a:ext uri="{FAA26D3D-D897-4be2-8F04-BA451C77F1D7}"/>
          </a:extLst>
        </p:spPr>
        <p:txBody>
          <a:bodyPr/>
          <a:lstStyle/>
          <a:p>
            <a:pPr>
              <a:lnSpc>
                <a:spcPts val="3240"/>
              </a:lnSpc>
              <a:defRPr/>
            </a:pPr>
            <a:r>
              <a:rPr lang="en-US" sz="3000" b="1" dirty="0">
                <a:solidFill>
                  <a:srgbClr val="2C61F6"/>
                </a:solidFill>
                <a:cs typeface="Times New Roman" charset="0"/>
              </a:rPr>
              <a:t>Overview: Machine Learning</a:t>
            </a:r>
            <a:r>
              <a:rPr lang="en-US" sz="2800" b="1" dirty="0">
                <a:solidFill>
                  <a:srgbClr val="2C61F6"/>
                </a:solidFill>
                <a:cs typeface="Times New Roman" charset="0"/>
              </a:rPr>
              <a:t> (</a:t>
            </a:r>
            <a:r>
              <a:rPr lang="en-US" sz="2800" b="1" i="1" dirty="0">
                <a:solidFill>
                  <a:srgbClr val="2C61F6"/>
                </a:solidFill>
                <a:cs typeface="Times New Roman" charset="0"/>
              </a:rPr>
              <a:t>CS 582)</a:t>
            </a:r>
            <a:endParaRPr lang="en-US" sz="2800" b="1" dirty="0">
              <a:solidFill>
                <a:srgbClr val="2C61F6"/>
              </a:solidFill>
              <a:cs typeface="Times New Roman" charset="0"/>
            </a:endParaRPr>
          </a:p>
        </p:txBody>
      </p:sp>
      <p:sp>
        <p:nvSpPr>
          <p:cNvPr id="7172" name="TextBox 1"/>
          <p:cNvSpPr txBox="1">
            <a:spLocks noChangeArrowheads="1"/>
          </p:cNvSpPr>
          <p:nvPr/>
        </p:nvSpPr>
        <p:spPr bwMode="auto">
          <a:xfrm>
            <a:off x="2286000" y="1571686"/>
            <a:ext cx="75438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200" dirty="0"/>
              <a:t> A </a:t>
            </a:r>
            <a:r>
              <a:rPr lang="en-US" altLang="en-US" sz="2200" b="1" dirty="0">
                <a:solidFill>
                  <a:srgbClr val="00B050"/>
                </a:solidFill>
              </a:rPr>
              <a:t>Core</a:t>
            </a:r>
            <a:r>
              <a:rPr lang="en-US" altLang="en-US" sz="2200" dirty="0"/>
              <a:t> Course for Data Science and Big Data</a:t>
            </a:r>
          </a:p>
          <a:p>
            <a:pPr algn="just" eaLnBrk="1" hangingPunct="1">
              <a:spcBef>
                <a:spcPct val="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C00000"/>
                </a:solidFill>
              </a:rPr>
              <a:t>Connects  Parts to the Wholeness of the Data Science / Big Data Program: Big Data, Data Analytics, Natural Language Processing; ALSO connected to Algorithms, FPP, MPP, SWE, WAP, WAA,….. 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C00000"/>
                </a:solidFill>
              </a:rPr>
              <a:t> Direct use of Learning from SCI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200" dirty="0"/>
              <a:t> Strong Connection to the Industry: Design, Implement, Test, Manage S/W,…</a:t>
            </a:r>
          </a:p>
          <a:p>
            <a:pPr algn="just" eaLnBrk="1" hangingPunct="1">
              <a:spcBef>
                <a:spcPct val="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C00000"/>
                </a:solidFill>
              </a:rPr>
              <a:t>Essential for Growth: Solving Future Problems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200" dirty="0"/>
              <a:t> Helping the Society and Leading to Prosperity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C00000"/>
                </a:solidFill>
              </a:rPr>
              <a:t> Knowledge, Action, Achievement and Fulfillment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42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9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EB16FD-720E-42FB-A5E2-9A5C9BF3474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"/>
            <a:ext cx="7772400" cy="990600"/>
          </a:xfrm>
          <a:extLst>
            <a:ext uri="{FAA26D3D-D897-4be2-8F04-BA451C77F1D7}"/>
          </a:extLst>
        </p:spPr>
        <p:txBody>
          <a:bodyPr/>
          <a:lstStyle/>
          <a:p>
            <a:pPr>
              <a:lnSpc>
                <a:spcPts val="3240"/>
              </a:lnSpc>
              <a:defRPr/>
            </a:pPr>
            <a:r>
              <a:rPr lang="en-US" sz="3000" b="1" dirty="0">
                <a:solidFill>
                  <a:srgbClr val="2C61F6"/>
                </a:solidFill>
                <a:cs typeface="Times New Roman" charset="0"/>
              </a:rPr>
              <a:t>What is Machine Learning</a:t>
            </a:r>
            <a:endParaRPr lang="en-US" sz="2800" b="1" dirty="0">
              <a:solidFill>
                <a:srgbClr val="2C61F6"/>
              </a:solidFill>
              <a:cs typeface="Times New Roman" charset="0"/>
            </a:endParaRPr>
          </a:p>
        </p:txBody>
      </p:sp>
      <p:sp>
        <p:nvSpPr>
          <p:cNvPr id="11268" name="TextBox 1"/>
          <p:cNvSpPr txBox="1">
            <a:spLocks noChangeArrowheads="1"/>
          </p:cNvSpPr>
          <p:nvPr/>
        </p:nvSpPr>
        <p:spPr bwMode="auto">
          <a:xfrm>
            <a:off x="2285999" y="1409700"/>
            <a:ext cx="796695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 smtClean="0"/>
              <a:t> Gives </a:t>
            </a:r>
            <a:r>
              <a:rPr lang="en-US" sz="1800" dirty="0"/>
              <a:t>computers </a:t>
            </a:r>
            <a:r>
              <a:rPr lang="en-US" sz="1800" dirty="0" smtClean="0"/>
              <a:t> </a:t>
            </a:r>
            <a:r>
              <a:rPr lang="en-US" sz="1800" dirty="0"/>
              <a:t>ability to learn  from data </a:t>
            </a:r>
            <a:r>
              <a:rPr lang="en-US" sz="1800" dirty="0" smtClean="0"/>
              <a:t>&amp; program themselves.</a:t>
            </a:r>
          </a:p>
          <a:p>
            <a:pPr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Programs can </a:t>
            </a:r>
            <a:r>
              <a:rPr lang="en-US" sz="1800" dirty="0" smtClean="0"/>
              <a:t>grow</a:t>
            </a:r>
            <a:r>
              <a:rPr lang="en-US" sz="1800" dirty="0"/>
              <a:t>, reconfigure </a:t>
            </a:r>
            <a:r>
              <a:rPr lang="en-US" sz="1800" dirty="0"/>
              <a:t>&amp;</a:t>
            </a:r>
            <a:r>
              <a:rPr lang="en-US" sz="1800" dirty="0" smtClean="0"/>
              <a:t> </a:t>
            </a:r>
            <a:r>
              <a:rPr lang="en-US" sz="1800" dirty="0"/>
              <a:t>change when exposed to new data.  </a:t>
            </a: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572000" y="3124200"/>
            <a:ext cx="2743200" cy="7620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ahoma" charset="0"/>
              <a:ea typeface="ＭＳ Ｐゴシック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276600" y="3274367"/>
            <a:ext cx="12954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7315200" y="3521242"/>
            <a:ext cx="12954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163167" y="3274367"/>
            <a:ext cx="11279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Computer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3276600" y="3702169"/>
            <a:ext cx="12954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2948048" y="289395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Program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81017" y="33528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981017" y="4358154"/>
            <a:ext cx="5604112" cy="1398706"/>
            <a:chOff x="1482488" y="4083287"/>
            <a:chExt cx="5604112" cy="1288692"/>
          </a:xfrm>
        </p:grpSpPr>
        <p:sp>
          <p:nvSpPr>
            <p:cNvPr id="4" name="Rectangle 3"/>
            <p:cNvSpPr/>
            <p:nvPr/>
          </p:nvSpPr>
          <p:spPr bwMode="auto">
            <a:xfrm>
              <a:off x="3048000" y="4343399"/>
              <a:ext cx="2743200" cy="6609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charset="0"/>
                <a:ea typeface="ＭＳ Ｐゴシック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5791200" y="4648200"/>
              <a:ext cx="12954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1752600" y="4413356"/>
              <a:ext cx="12954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Box 14"/>
            <p:cNvSpPr txBox="1"/>
            <p:nvPr/>
          </p:nvSpPr>
          <p:spPr>
            <a:xfrm>
              <a:off x="3588225" y="4413356"/>
              <a:ext cx="1127937" cy="340283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1752600" y="4861211"/>
              <a:ext cx="12954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19"/>
            <p:cNvSpPr txBox="1"/>
            <p:nvPr/>
          </p:nvSpPr>
          <p:spPr>
            <a:xfrm>
              <a:off x="1482488" y="4083287"/>
              <a:ext cx="1295400" cy="340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Data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91246" y="4521273"/>
              <a:ext cx="2108129" cy="850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Output</a:t>
              </a:r>
            </a:p>
            <a:p>
              <a:endParaRPr lang="en-US" b="1" dirty="0"/>
            </a:p>
            <a:p>
              <a:r>
                <a:rPr lang="en-US" b="1" dirty="0"/>
                <a:t>(desired)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513123" y="306860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66174" y="457592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Program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38400" y="2465470"/>
            <a:ext cx="423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Traditional Programming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28971" y="3952941"/>
            <a:ext cx="423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6277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9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EB16FD-720E-42FB-A5E2-9A5C9BF3474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"/>
            <a:ext cx="7772400" cy="990600"/>
          </a:xfrm>
          <a:extLst>
            <a:ext uri="{FAA26D3D-D897-4be2-8F04-BA451C77F1D7}"/>
          </a:extLst>
        </p:spPr>
        <p:txBody>
          <a:bodyPr/>
          <a:lstStyle/>
          <a:p>
            <a:pPr>
              <a:lnSpc>
                <a:spcPts val="3240"/>
              </a:lnSpc>
              <a:defRPr/>
            </a:pPr>
            <a:r>
              <a:rPr lang="en-US" sz="3000" b="1" dirty="0">
                <a:solidFill>
                  <a:srgbClr val="2C61F6"/>
                </a:solidFill>
                <a:cs typeface="Times New Roman" charset="0"/>
              </a:rPr>
              <a:t>Why Machine Learning?</a:t>
            </a:r>
            <a:endParaRPr lang="en-US" sz="2800" b="1" dirty="0">
              <a:solidFill>
                <a:srgbClr val="2C61F6"/>
              </a:solidFill>
              <a:cs typeface="Times New Roman" charset="0"/>
            </a:endParaRPr>
          </a:p>
        </p:txBody>
      </p:sp>
      <p:sp>
        <p:nvSpPr>
          <p:cNvPr id="11268" name="TextBox 1"/>
          <p:cNvSpPr txBox="1">
            <a:spLocks noChangeArrowheads="1"/>
          </p:cNvSpPr>
          <p:nvPr/>
        </p:nvSpPr>
        <p:spPr bwMode="auto">
          <a:xfrm>
            <a:off x="2286000" y="1409701"/>
            <a:ext cx="75438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/>
              <a:t> Computers &amp; Internet have significantly changed our lives &amp; society.</a:t>
            </a:r>
          </a:p>
          <a:p>
            <a:pPr algn="just" eaLnBrk="1" hangingPunct="1">
              <a:spcBef>
                <a:spcPct val="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1800" dirty="0">
                <a:solidFill>
                  <a:srgbClr val="C00000"/>
                </a:solidFill>
              </a:rPr>
              <a:t>Programming is the KEY for this.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</a:rPr>
              <a:t> Hence </a:t>
            </a:r>
            <a:r>
              <a:rPr lang="en-US" altLang="en-US" sz="1800" dirty="0"/>
              <a:t>I</a:t>
            </a:r>
            <a:r>
              <a:rPr lang="en-US" sz="1800" dirty="0"/>
              <a:t>mproving &amp; automating “How to program”  is VERY important.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</a:rPr>
              <a:t> ML addresses this VERY important part.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/>
              <a:t> We do NOT have good algorithms to solve Data Driven problems, for example, Regression and Classification: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400" dirty="0"/>
              <a:t>Spam filtering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C00000"/>
                </a:solidFill>
              </a:rPr>
              <a:t>Detecting fraud transactions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400" dirty="0"/>
              <a:t>Reliable Speech Recognition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C00000"/>
                </a:solidFill>
              </a:rPr>
              <a:t>Auto-driving of vehicles, …..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sz="1800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</a:rPr>
              <a:t>ML can  successfully address  all these problems.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/>
              <a:t> ML is also the key for Big Data as the data size and complexity is very large; automation is a MUST for this.</a:t>
            </a:r>
          </a:p>
          <a:p>
            <a:pPr marL="457200" lvl="1" indent="0" algn="just">
              <a:spcBef>
                <a:spcPct val="0"/>
              </a:spcBef>
              <a:buClrTx/>
              <a:buSzTx/>
              <a:buNone/>
            </a:pPr>
            <a:endParaRPr lang="en-US" sz="1400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0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9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EB16FD-720E-42FB-A5E2-9A5C9BF3474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"/>
            <a:ext cx="7772400" cy="990600"/>
          </a:xfrm>
          <a:extLst>
            <a:ext uri="{FAA26D3D-D897-4be2-8F04-BA451C77F1D7}"/>
          </a:extLst>
        </p:spPr>
        <p:txBody>
          <a:bodyPr/>
          <a:lstStyle/>
          <a:p>
            <a:pPr>
              <a:lnSpc>
                <a:spcPts val="3240"/>
              </a:lnSpc>
              <a:defRPr/>
            </a:pPr>
            <a:r>
              <a:rPr lang="en-US" sz="3000" b="1" dirty="0">
                <a:solidFill>
                  <a:srgbClr val="2C61F6"/>
                </a:solidFill>
                <a:cs typeface="Times New Roman" charset="0"/>
              </a:rPr>
              <a:t>Applications  - 1</a:t>
            </a:r>
            <a:endParaRPr lang="en-US" sz="2800" b="1" dirty="0">
              <a:solidFill>
                <a:srgbClr val="2C61F6"/>
              </a:solidFill>
              <a:cs typeface="Times New Roman" charset="0"/>
            </a:endParaRPr>
          </a:p>
        </p:txBody>
      </p:sp>
      <p:sp>
        <p:nvSpPr>
          <p:cNvPr id="11268" name="TextBox 1"/>
          <p:cNvSpPr txBox="1">
            <a:spLocks noChangeArrowheads="1"/>
          </p:cNvSpPr>
          <p:nvPr/>
        </p:nvSpPr>
        <p:spPr bwMode="auto">
          <a:xfrm>
            <a:off x="2286000" y="1409701"/>
            <a:ext cx="7543800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285750" indent="-285750"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000" b="1" dirty="0"/>
              <a:t>Many application areas - Software Engineering, Internet, Healthcare, Financing, Engineering, Automotive Industry, Physics, Biology, Bioinformatics, Meteorology, Economics, Education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,……</a:t>
            </a:r>
            <a:endParaRPr lang="en-US" alt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sz="1800" dirty="0"/>
          </a:p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r>
              <a:rPr lang="en-US" sz="1800" dirty="0"/>
              <a:t> </a:t>
            </a:r>
            <a:endParaRPr lang="en-US" sz="1400" dirty="0"/>
          </a:p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r>
              <a:rPr lang="en-US" sz="1800" dirty="0"/>
              <a:t>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sz="1800" dirty="0"/>
          </a:p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r>
              <a:rPr lang="en-US" sz="1800" dirty="0"/>
              <a:t> </a:t>
            </a: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38400" y="3147269"/>
            <a:ext cx="7239000" cy="2493236"/>
          </a:xfrm>
        </p:spPr>
        <p:txBody>
          <a:bodyPr/>
          <a:lstStyle/>
          <a:p>
            <a:pPr algn="just"/>
            <a:r>
              <a:rPr lang="en-US" sz="2800" i="1" dirty="0">
                <a:solidFill>
                  <a:srgbClr val="002060"/>
                </a:solidFill>
              </a:rPr>
              <a:t>Macy's Inc. and real-time pricing</a:t>
            </a:r>
            <a:r>
              <a:rPr lang="en-US" sz="2800" dirty="0">
                <a:solidFill>
                  <a:srgbClr val="002060"/>
                </a:solidFill>
              </a:rPr>
              <a:t>. The retailer adjusts pricing in near-real time for 73 million (!) items, based on demand and inventory, using technology from SAS Institute.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4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9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EB16FD-720E-42FB-A5E2-9A5C9BF3474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"/>
            <a:ext cx="7772400" cy="990600"/>
          </a:xfrm>
          <a:extLst>
            <a:ext uri="{FAA26D3D-D897-4be2-8F04-BA451C77F1D7}"/>
          </a:extLst>
        </p:spPr>
        <p:txBody>
          <a:bodyPr/>
          <a:lstStyle/>
          <a:p>
            <a:pPr>
              <a:lnSpc>
                <a:spcPts val="3240"/>
              </a:lnSpc>
              <a:defRPr/>
            </a:pPr>
            <a:r>
              <a:rPr lang="en-US" sz="3000" b="1" dirty="0">
                <a:solidFill>
                  <a:srgbClr val="2C61F6"/>
                </a:solidFill>
                <a:cs typeface="Times New Roman" charset="0"/>
              </a:rPr>
              <a:t>Applications  - 2</a:t>
            </a:r>
            <a:endParaRPr lang="en-US" sz="2800" b="1" dirty="0">
              <a:solidFill>
                <a:srgbClr val="2C61F6"/>
              </a:solidFill>
              <a:cs typeface="Times New Roman" charset="0"/>
            </a:endParaRPr>
          </a:p>
        </p:txBody>
      </p:sp>
      <p:sp>
        <p:nvSpPr>
          <p:cNvPr id="11268" name="TextBox 1"/>
          <p:cNvSpPr txBox="1">
            <a:spLocks noChangeArrowheads="1"/>
          </p:cNvSpPr>
          <p:nvPr/>
        </p:nvSpPr>
        <p:spPr bwMode="auto">
          <a:xfrm>
            <a:off x="2286000" y="1409700"/>
            <a:ext cx="7543800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457200" lvl="1" indent="0" algn="just">
              <a:spcBef>
                <a:spcPct val="0"/>
              </a:spcBef>
              <a:buClrTx/>
              <a:buSzTx/>
              <a:buNone/>
            </a:pPr>
            <a:endParaRPr lang="en-US" sz="1800" dirty="0"/>
          </a:p>
          <a:p>
            <a:pPr marL="457200" lvl="1" indent="0" algn="just">
              <a:spcBef>
                <a:spcPct val="0"/>
              </a:spcBef>
              <a:buClrTx/>
              <a:buSzTx/>
              <a:buNone/>
            </a:pPr>
            <a:endParaRPr lang="en-US" sz="1800" dirty="0"/>
          </a:p>
          <a:p>
            <a:pPr marL="457200" lvl="1" indent="0" algn="just">
              <a:spcBef>
                <a:spcPct val="0"/>
              </a:spcBef>
              <a:buClrTx/>
              <a:buSzTx/>
              <a:buNone/>
            </a:pPr>
            <a:r>
              <a:rPr lang="en-US" sz="1800" b="1" i="1" dirty="0">
                <a:solidFill>
                  <a:srgbClr val="002060"/>
                </a:solidFill>
              </a:rPr>
              <a:t>Wal-Mart Stores Inc. </a:t>
            </a:r>
            <a:r>
              <a:rPr lang="en-US" sz="1800" i="1" dirty="0">
                <a:solidFill>
                  <a:srgbClr val="002060"/>
                </a:solidFill>
              </a:rPr>
              <a:t>and search</a:t>
            </a:r>
            <a:r>
              <a:rPr lang="en-US" sz="1800" dirty="0">
                <a:solidFill>
                  <a:srgbClr val="002060"/>
                </a:solidFill>
              </a:rPr>
              <a:t>. </a:t>
            </a:r>
            <a:r>
              <a:rPr lang="en-US" sz="1800" b="1" dirty="0">
                <a:solidFill>
                  <a:srgbClr val="002060"/>
                </a:solidFill>
              </a:rPr>
              <a:t>The mega-retailer's latest search engine for Walmart.com includes semantic data. Polaris, </a:t>
            </a:r>
            <a:r>
              <a:rPr lang="en-US" sz="1800" b="1" dirty="0">
                <a:solidFill>
                  <a:srgbClr val="002060"/>
                </a:solidFill>
                <a:hlinkClick r:id="rId4"/>
              </a:rPr>
              <a:t>a platform that was designed</a:t>
            </a:r>
            <a:r>
              <a:rPr lang="en-US" sz="1800" b="1" dirty="0">
                <a:solidFill>
                  <a:srgbClr val="002060"/>
                </a:solidFill>
              </a:rPr>
              <a:t> in-house, relies on text analysis, machine learning and even synonym mining to produce relevant search results. Wal-Mart says adding semantic search has improved online shoppers completing a purchase by 10% to 15%. "In Wal-Mart terms, that is billions of dollars," Laney said.</a:t>
            </a:r>
          </a:p>
          <a:p>
            <a:pPr marL="457200" lvl="1" indent="0" algn="just">
              <a:spcBef>
                <a:spcPct val="0"/>
              </a:spcBef>
              <a:buClrTx/>
              <a:buSzTx/>
              <a:buNone/>
            </a:pPr>
            <a:endParaRPr lang="en-US" sz="1800" dirty="0"/>
          </a:p>
          <a:p>
            <a:pPr marL="457200" lvl="1" indent="0" algn="just">
              <a:spcBef>
                <a:spcPct val="0"/>
              </a:spcBef>
              <a:buClrTx/>
              <a:buSzTx/>
              <a:buNone/>
            </a:pPr>
            <a:endParaRPr lang="en-US" sz="1800" dirty="0"/>
          </a:p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endParaRPr lang="en-US" sz="1800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/>
              <a:t> </a:t>
            </a:r>
            <a:r>
              <a:rPr lang="en-US" sz="2400" b="1" dirty="0" smtClean="0">
                <a:solidFill>
                  <a:srgbClr val="4C3F81"/>
                </a:solidFill>
                <a:hlinkClick r:id="rId5"/>
              </a:rPr>
              <a:t>Google </a:t>
            </a:r>
            <a:r>
              <a:rPr lang="en-US" sz="2400" b="1" dirty="0">
                <a:solidFill>
                  <a:srgbClr val="4C3F81"/>
                </a:solidFill>
                <a:hlinkClick r:id="rId5"/>
              </a:rPr>
              <a:t>Self Driving Car  -</a:t>
            </a:r>
            <a:endParaRPr lang="en-US" sz="2400" b="1" dirty="0">
              <a:solidFill>
                <a:srgbClr val="4C3F81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sz="1800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sz="1800" dirty="0"/>
          </a:p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endParaRPr lang="en-US" sz="1400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9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9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EB16FD-720E-42FB-A5E2-9A5C9BF3474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"/>
            <a:ext cx="7772400" cy="990600"/>
          </a:xfrm>
          <a:extLst>
            <a:ext uri="{FAA26D3D-D897-4be2-8F04-BA451C77F1D7}"/>
          </a:extLst>
        </p:spPr>
        <p:txBody>
          <a:bodyPr/>
          <a:lstStyle/>
          <a:p>
            <a:pPr lvl="0"/>
            <a:r>
              <a:rPr lang="en-US" sz="3200" b="1" dirty="0">
                <a:solidFill>
                  <a:srgbClr val="2C61F6"/>
                </a:solidFill>
                <a:cs typeface="Times New Roman" charset="0"/>
              </a:rPr>
              <a:t>How ML Relates to Your Future?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11268" name="TextBox 1"/>
          <p:cNvSpPr txBox="1">
            <a:spLocks noChangeArrowheads="1"/>
          </p:cNvSpPr>
          <p:nvPr/>
        </p:nvSpPr>
        <p:spPr bwMode="auto">
          <a:xfrm>
            <a:off x="2286000" y="1409701"/>
            <a:ext cx="7543800" cy="60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b="1" dirty="0"/>
              <a:t> You will be working on Software and Programming.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rgbClr val="C00000"/>
                </a:solidFill>
              </a:rPr>
              <a:t> Many data driven applications need ML today.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1800" b="1" dirty="0"/>
              <a:t>With the rapid growth of Big Data / Data Science, applications needing ML is growing very rapidly!</a:t>
            </a:r>
            <a:endParaRPr lang="en-US" sz="1800" b="1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C00000"/>
                </a:solidFill>
              </a:rPr>
              <a:t>  Thus, ML will help you in the following ways: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b="1" dirty="0"/>
              <a:t>Higher chance to get jobs more quickly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C00000"/>
                </a:solidFill>
              </a:rPr>
              <a:t>Higher salary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b="1" dirty="0"/>
              <a:t>Broader range of industries and companies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C00000"/>
                </a:solidFill>
              </a:rPr>
              <a:t>Rapid Future growth, especially when you also take  S/W </a:t>
            </a:r>
            <a:r>
              <a:rPr lang="en-US" sz="1800" b="1" dirty="0" err="1">
                <a:solidFill>
                  <a:srgbClr val="C00000"/>
                </a:solidFill>
              </a:rPr>
              <a:t>Engg</a:t>
            </a:r>
            <a:r>
              <a:rPr lang="en-US" sz="1800" b="1" dirty="0">
                <a:solidFill>
                  <a:srgbClr val="C00000"/>
                </a:solidFill>
              </a:rPr>
              <a:t>., WAP, WAA, EA,..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b="1" dirty="0"/>
              <a:t>Enable yourself to become an entrepreneur &amp; innovator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b="1" i="1" dirty="0"/>
              <a:t>ML, Big Data, AI &amp; Natural Language Processing are hot areas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sz="1800" dirty="0"/>
          </a:p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r>
              <a:rPr lang="en-US" sz="2400" i="1" dirty="0">
                <a:solidFill>
                  <a:srgbClr val="0070C0"/>
                </a:solidFill>
              </a:rPr>
              <a:t>  </a:t>
            </a:r>
            <a:r>
              <a:rPr lang="en-US" sz="2400" b="1" i="1" dirty="0">
                <a:solidFill>
                  <a:srgbClr val="0070C0"/>
                </a:solidFill>
              </a:rPr>
              <a:t>“A breakthrough in machine learning would be worth ten </a:t>
            </a:r>
            <a:r>
              <a:rPr lang="en-US" sz="2400" b="1" i="1" dirty="0" err="1">
                <a:solidFill>
                  <a:srgbClr val="0070C0"/>
                </a:solidFill>
              </a:rPr>
              <a:t>Microsofts</a:t>
            </a:r>
            <a:r>
              <a:rPr lang="en-US" sz="2400" b="1" i="1" dirty="0">
                <a:solidFill>
                  <a:srgbClr val="0070C0"/>
                </a:solidFill>
              </a:rPr>
              <a:t>” (Bill Gates, Microsoft)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sz="1400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5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9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EB16FD-720E-42FB-A5E2-9A5C9BF3474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"/>
            <a:ext cx="7772400" cy="990600"/>
          </a:xfrm>
          <a:extLst>
            <a:ext uri="{FAA26D3D-D897-4be2-8F04-BA451C77F1D7}"/>
          </a:extLst>
        </p:spPr>
        <p:txBody>
          <a:bodyPr/>
          <a:lstStyle/>
          <a:p>
            <a:pPr lvl="0"/>
            <a:r>
              <a:rPr lang="en-US" sz="3200" b="1" dirty="0" smtClean="0">
                <a:solidFill>
                  <a:srgbClr val="2C61F6"/>
                </a:solidFill>
                <a:cs typeface="Times New Roman" charset="0"/>
              </a:rPr>
              <a:t>Course Schedule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11268" name="TextBox 1"/>
          <p:cNvSpPr txBox="1">
            <a:spLocks noChangeArrowheads="1"/>
          </p:cNvSpPr>
          <p:nvPr/>
        </p:nvSpPr>
        <p:spPr bwMode="auto">
          <a:xfrm>
            <a:off x="2286000" y="1409701"/>
            <a:ext cx="754380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dirty="0">
              <a:solidFill>
                <a:srgbClr val="C00000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First offering in March (Feb 28), 2017.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Other offerings will be announced soon.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400" b="1" dirty="0">
              <a:solidFill>
                <a:srgbClr val="C00000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 Prerequisite: CS 435 (algorithms) or consent of the instructor.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C00000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4 Units.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C00000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C00000"/>
                </a:solidFill>
              </a:rPr>
              <a:t> Group Project.</a:t>
            </a:r>
            <a:endParaRPr lang="en-US" sz="2400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0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657</Words>
  <Application>Microsoft Office PowerPoint</Application>
  <PresentationFormat>Widescreen</PresentationFormat>
  <Paragraphs>145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MS PGothic</vt:lpstr>
      <vt:lpstr>MS PGothic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 CS 582</vt:lpstr>
      <vt:lpstr>Overview: Machine Learning (CS 582)</vt:lpstr>
      <vt:lpstr>What is Machine Learning</vt:lpstr>
      <vt:lpstr>Why Machine Learning?</vt:lpstr>
      <vt:lpstr>Applications  - 1</vt:lpstr>
      <vt:lpstr>Applications  - 2</vt:lpstr>
      <vt:lpstr>How ML Relates to Your Future?</vt:lpstr>
      <vt:lpstr>Course Schedule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and Algorithms</dc:title>
  <dc:creator>Emdad Khan</dc:creator>
  <cp:lastModifiedBy>Emdad Khan</cp:lastModifiedBy>
  <cp:revision>43</cp:revision>
  <dcterms:created xsi:type="dcterms:W3CDTF">2015-11-10T15:03:12Z</dcterms:created>
  <dcterms:modified xsi:type="dcterms:W3CDTF">2016-11-11T00:38:48Z</dcterms:modified>
</cp:coreProperties>
</file>