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60" r:id="rId2"/>
    <p:sldId id="444" r:id="rId3"/>
    <p:sldId id="365" r:id="rId4"/>
    <p:sldId id="351" r:id="rId5"/>
    <p:sldId id="455" r:id="rId6"/>
    <p:sldId id="410" r:id="rId7"/>
    <p:sldId id="484" r:id="rId8"/>
    <p:sldId id="457" r:id="rId9"/>
    <p:sldId id="415" r:id="rId10"/>
    <p:sldId id="446" r:id="rId11"/>
    <p:sldId id="482" r:id="rId12"/>
    <p:sldId id="480" r:id="rId13"/>
    <p:sldId id="485" r:id="rId14"/>
    <p:sldId id="486" r:id="rId15"/>
    <p:sldId id="487" r:id="rId16"/>
    <p:sldId id="474" r:id="rId17"/>
    <p:sldId id="481" r:id="rId18"/>
    <p:sldId id="470" r:id="rId19"/>
    <p:sldId id="468" r:id="rId20"/>
    <p:sldId id="469" r:id="rId21"/>
    <p:sldId id="477" r:id="rId22"/>
    <p:sldId id="483" r:id="rId23"/>
    <p:sldId id="489" r:id="rId24"/>
    <p:sldId id="466" r:id="rId25"/>
    <p:sldId id="459" r:id="rId26"/>
    <p:sldId id="440" r:id="rId27"/>
    <p:sldId id="417" r:id="rId28"/>
    <p:sldId id="441" r:id="rId29"/>
    <p:sldId id="488" r:id="rId30"/>
    <p:sldId id="442" r:id="rId31"/>
    <p:sldId id="443" r:id="rId32"/>
    <p:sldId id="420" r:id="rId33"/>
    <p:sldId id="421" r:id="rId34"/>
    <p:sldId id="422" r:id="rId35"/>
    <p:sldId id="423" r:id="rId36"/>
    <p:sldId id="424" r:id="rId37"/>
    <p:sldId id="426" r:id="rId38"/>
    <p:sldId id="447" r:id="rId39"/>
    <p:sldId id="460" r:id="rId40"/>
    <p:sldId id="461" r:id="rId41"/>
    <p:sldId id="413" r:id="rId42"/>
    <p:sldId id="355" r:id="rId43"/>
    <p:sldId id="464"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CD"/>
    <a:srgbClr val="FFFFC5"/>
    <a:srgbClr val="FFF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51" autoAdjust="0"/>
    <p:restoredTop sz="88029" autoAdjust="0"/>
  </p:normalViewPr>
  <p:slideViewPr>
    <p:cSldViewPr>
      <p:cViewPr varScale="1">
        <p:scale>
          <a:sx n="64" d="100"/>
          <a:sy n="64" d="100"/>
        </p:scale>
        <p:origin x="12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3A70AFF-AE3F-4AAC-AF68-919CF5088386}" type="datetimeFigureOut">
              <a:rPr lang="en-US" smtClean="0"/>
              <a:pPr/>
              <a:t>5/30/2019</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Business_rule"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en.wikipedia.org/wiki/Create,_read,_update_and_delet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12</a:t>
            </a:fld>
            <a:endParaRPr lang="en-US"/>
          </a:p>
        </p:txBody>
      </p:sp>
    </p:spTree>
    <p:extLst>
      <p:ext uri="{BB962C8B-B14F-4D97-AF65-F5344CB8AC3E}">
        <p14:creationId xmlns:p14="http://schemas.microsoft.com/office/powerpoint/2010/main" val="390933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16</a:t>
            </a:fld>
            <a:endParaRPr lang="en-US"/>
          </a:p>
        </p:txBody>
      </p:sp>
    </p:spTree>
    <p:extLst>
      <p:ext uri="{BB962C8B-B14F-4D97-AF65-F5344CB8AC3E}">
        <p14:creationId xmlns:p14="http://schemas.microsoft.com/office/powerpoint/2010/main" val="1344720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17</a:t>
            </a:fld>
            <a:endParaRPr lang="en-US"/>
          </a:p>
        </p:txBody>
      </p:sp>
    </p:spTree>
    <p:extLst>
      <p:ext uri="{BB962C8B-B14F-4D97-AF65-F5344CB8AC3E}">
        <p14:creationId xmlns:p14="http://schemas.microsoft.com/office/powerpoint/2010/main" val="4274384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18</a:t>
            </a:fld>
            <a:endParaRPr lang="en-US"/>
          </a:p>
        </p:txBody>
      </p:sp>
    </p:spTree>
    <p:extLst>
      <p:ext uri="{BB962C8B-B14F-4D97-AF65-F5344CB8AC3E}">
        <p14:creationId xmlns:p14="http://schemas.microsoft.com/office/powerpoint/2010/main" val="71810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2"/>
                </a:solidFill>
              </a:rPr>
              <a:t>// This is not allowed, produce compilation error</a:t>
            </a:r>
          </a:p>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19</a:t>
            </a:fld>
            <a:endParaRPr lang="en-US"/>
          </a:p>
        </p:txBody>
      </p:sp>
    </p:spTree>
    <p:extLst>
      <p:ext uri="{BB962C8B-B14F-4D97-AF65-F5344CB8AC3E}">
        <p14:creationId xmlns:p14="http://schemas.microsoft.com/office/powerpoint/2010/main" val="2138440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20</a:t>
            </a:fld>
            <a:endParaRPr lang="en-US"/>
          </a:p>
        </p:txBody>
      </p:sp>
    </p:spTree>
    <p:extLst>
      <p:ext uri="{BB962C8B-B14F-4D97-AF65-F5344CB8AC3E}">
        <p14:creationId xmlns:p14="http://schemas.microsoft.com/office/powerpoint/2010/main" val="210529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21</a:t>
            </a:fld>
            <a:endParaRPr lang="en-US"/>
          </a:p>
        </p:txBody>
      </p:sp>
    </p:spTree>
    <p:extLst>
      <p:ext uri="{BB962C8B-B14F-4D97-AF65-F5344CB8AC3E}">
        <p14:creationId xmlns:p14="http://schemas.microsoft.com/office/powerpoint/2010/main" val="15413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business logic</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domain logic</a:t>
            </a:r>
            <a:r>
              <a:rPr lang="en-US" sz="1200" b="0" i="0" kern="1200" dirty="0">
                <a:solidFill>
                  <a:schemeClr val="tx1"/>
                </a:solidFill>
                <a:effectLst/>
                <a:latin typeface="+mn-lt"/>
                <a:ea typeface="+mn-ea"/>
                <a:cs typeface="+mn-cs"/>
              </a:rPr>
              <a:t> is the part of the program that encodes the real-world </a:t>
            </a:r>
            <a:r>
              <a:rPr lang="en-US" sz="1200" b="0" i="0" u="none" strike="noStrike" kern="1200" dirty="0">
                <a:solidFill>
                  <a:schemeClr val="tx1"/>
                </a:solidFill>
                <a:effectLst/>
                <a:latin typeface="+mn-lt"/>
                <a:ea typeface="+mn-ea"/>
                <a:cs typeface="+mn-cs"/>
                <a:hlinkClick r:id="rId3" tooltip="Business rule"/>
              </a:rPr>
              <a:t>business rules</a:t>
            </a:r>
            <a:r>
              <a:rPr lang="en-US" sz="1200" b="0" i="0" kern="1200" dirty="0">
                <a:solidFill>
                  <a:schemeClr val="tx1"/>
                </a:solidFill>
                <a:effectLst/>
                <a:latin typeface="+mn-lt"/>
                <a:ea typeface="+mn-ea"/>
                <a:cs typeface="+mn-cs"/>
              </a:rPr>
              <a:t> that determine how data can be </a:t>
            </a:r>
            <a:r>
              <a:rPr lang="en-US" sz="1200" b="0" i="0" u="none" strike="noStrike" kern="1200" dirty="0">
                <a:solidFill>
                  <a:schemeClr val="tx1"/>
                </a:solidFill>
                <a:effectLst/>
                <a:latin typeface="+mn-lt"/>
                <a:ea typeface="+mn-ea"/>
                <a:cs typeface="+mn-cs"/>
                <a:hlinkClick r:id="rId4" tooltip="Create, read, update and delete"/>
              </a:rPr>
              <a:t>created, stored, and changed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a:t>
            </a:r>
            <a:r>
              <a:rPr lang="en-US" sz="1200" b="0" i="0" kern="120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ordinary </a:t>
            </a:r>
            <a:r>
              <a:rPr lang="en-US" sz="1200" b="1" i="0" kern="1200" dirty="0">
                <a:solidFill>
                  <a:schemeClr val="tx1"/>
                </a:solidFill>
                <a:effectLst/>
                <a:latin typeface="+mn-lt"/>
                <a:ea typeface="+mn-ea"/>
                <a:cs typeface="+mn-cs"/>
              </a:rPr>
              <a:t>Java class</a:t>
            </a:r>
            <a:r>
              <a:rPr lang="en-US" sz="1200" b="0" i="0" kern="1200" dirty="0">
                <a:solidFill>
                  <a:schemeClr val="tx1"/>
                </a:solidFill>
                <a:effectLst/>
                <a:latin typeface="+mn-lt"/>
                <a:ea typeface="+mn-ea"/>
                <a:cs typeface="+mn-cs"/>
              </a:rPr>
              <a:t> that is marked (annotated) as having the ability to represent objects in the database. Conceptually this is similar to serializable </a:t>
            </a:r>
            <a:r>
              <a:rPr lang="en-US" sz="1200" b="1" i="0"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which are marked as having the ability to be serialized.</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22</a:t>
            </a:fld>
            <a:endParaRPr lang="en-US"/>
          </a:p>
        </p:txBody>
      </p:sp>
    </p:spTree>
    <p:extLst>
      <p:ext uri="{BB962C8B-B14F-4D97-AF65-F5344CB8AC3E}">
        <p14:creationId xmlns:p14="http://schemas.microsoft.com/office/powerpoint/2010/main" val="239272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How the </a:t>
            </a:r>
            <a:r>
              <a:rPr lang="en-US" baseline="0" dirty="0" err="1"/>
              <a:t>rulesets</a:t>
            </a:r>
            <a:r>
              <a:rPr lang="en-US" baseline="0" dirty="0"/>
              <a:t> go with the window.</a:t>
            </a:r>
            <a:endParaRPr lang="en-US" dirty="0"/>
          </a:p>
          <a:p>
            <a:r>
              <a:rPr lang="en-US" dirty="0"/>
              <a:t>Framework</a:t>
            </a:r>
            <a:r>
              <a:rPr lang="en-US" baseline="0" dirty="0"/>
              <a:t> decide what </a:t>
            </a:r>
            <a:r>
              <a:rPr lang="en-US" baseline="0" dirty="0" err="1"/>
              <a:t>Ruleset</a:t>
            </a:r>
            <a:r>
              <a:rPr lang="en-US" baseline="0" dirty="0"/>
              <a:t> have to use.</a:t>
            </a:r>
          </a:p>
        </p:txBody>
      </p:sp>
      <p:sp>
        <p:nvSpPr>
          <p:cNvPr id="4" name="Slide Number Placeholder 3"/>
          <p:cNvSpPr>
            <a:spLocks noGrp="1"/>
          </p:cNvSpPr>
          <p:nvPr>
            <p:ph type="sldNum" sz="quarter" idx="10"/>
          </p:nvPr>
        </p:nvSpPr>
        <p:spPr/>
        <p:txBody>
          <a:bodyPr/>
          <a:lstStyle/>
          <a:p>
            <a:fld id="{F078A934-4A9F-429C-9C87-18DB206E4E6F}" type="slidenum">
              <a:rPr lang="en-US" smtClean="0"/>
              <a:pPr/>
              <a:t>24</a:t>
            </a:fld>
            <a:endParaRPr lang="en-US"/>
          </a:p>
        </p:txBody>
      </p:sp>
    </p:spTree>
    <p:extLst>
      <p:ext uri="{BB962C8B-B14F-4D97-AF65-F5344CB8AC3E}">
        <p14:creationId xmlns:p14="http://schemas.microsoft.com/office/powerpoint/2010/main" val="320341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25</a:t>
            </a:fld>
            <a:endParaRPr lang="en-US"/>
          </a:p>
        </p:txBody>
      </p:sp>
    </p:spTree>
    <p:extLst>
      <p:ext uri="{BB962C8B-B14F-4D97-AF65-F5344CB8AC3E}">
        <p14:creationId xmlns:p14="http://schemas.microsoft.com/office/powerpoint/2010/main" val="489690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a:t>
            </a:fld>
            <a:endParaRPr lang="en-US"/>
          </a:p>
        </p:txBody>
      </p:sp>
    </p:spTree>
    <p:extLst>
      <p:ext uri="{BB962C8B-B14F-4D97-AF65-F5344CB8AC3E}">
        <p14:creationId xmlns:p14="http://schemas.microsoft.com/office/powerpoint/2010/main" val="1594311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26</a:t>
            </a:fld>
            <a:endParaRPr lang="en-US"/>
          </a:p>
        </p:txBody>
      </p:sp>
    </p:spTree>
    <p:extLst>
      <p:ext uri="{BB962C8B-B14F-4D97-AF65-F5344CB8AC3E}">
        <p14:creationId xmlns:p14="http://schemas.microsoft.com/office/powerpoint/2010/main" val="3559086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27</a:t>
            </a:fld>
            <a:endParaRPr lang="en-US"/>
          </a:p>
        </p:txBody>
      </p:sp>
    </p:spTree>
    <p:extLst>
      <p:ext uri="{BB962C8B-B14F-4D97-AF65-F5344CB8AC3E}">
        <p14:creationId xmlns:p14="http://schemas.microsoft.com/office/powerpoint/2010/main" val="50026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28</a:t>
            </a:fld>
            <a:endParaRPr lang="en-US"/>
          </a:p>
        </p:txBody>
      </p:sp>
    </p:spTree>
    <p:extLst>
      <p:ext uri="{BB962C8B-B14F-4D97-AF65-F5344CB8AC3E}">
        <p14:creationId xmlns:p14="http://schemas.microsoft.com/office/powerpoint/2010/main" val="3935611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is : Yes. Interface</a:t>
            </a:r>
            <a:r>
              <a:rPr lang="en-US" baseline="0" dirty="0"/>
              <a:t> methods are by default abstract and unimplemented in Pre-Java-8. So no collision.</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29</a:t>
            </a:fld>
            <a:endParaRPr lang="en-US"/>
          </a:p>
        </p:txBody>
      </p:sp>
    </p:spTree>
    <p:extLst>
      <p:ext uri="{BB962C8B-B14F-4D97-AF65-F5344CB8AC3E}">
        <p14:creationId xmlns:p14="http://schemas.microsoft.com/office/powerpoint/2010/main" val="1096793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30</a:t>
            </a:fld>
            <a:endParaRPr lang="en-US"/>
          </a:p>
        </p:txBody>
      </p:sp>
    </p:spTree>
    <p:extLst>
      <p:ext uri="{BB962C8B-B14F-4D97-AF65-F5344CB8AC3E}">
        <p14:creationId xmlns:p14="http://schemas.microsoft.com/office/powerpoint/2010/main" val="2486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31</a:t>
            </a:fld>
            <a:endParaRPr lang="en-US"/>
          </a:p>
        </p:txBody>
      </p:sp>
    </p:spTree>
    <p:extLst>
      <p:ext uri="{BB962C8B-B14F-4D97-AF65-F5344CB8AC3E}">
        <p14:creationId xmlns:p14="http://schemas.microsoft.com/office/powerpoint/2010/main" val="1871482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Interface type name that can be used to declare objects of the type. </a:t>
            </a:r>
            <a:br>
              <a:rPr lang="en-US" dirty="0"/>
            </a:br>
            <a:r>
              <a:rPr lang="en-US" sz="1200" b="0" i="0" kern="1200" dirty="0">
                <a:solidFill>
                  <a:schemeClr val="tx1"/>
                </a:solidFill>
                <a:effectLst/>
                <a:latin typeface="+mn-lt"/>
                <a:ea typeface="+mn-ea"/>
                <a:cs typeface="+mn-cs"/>
              </a:rPr>
              <a:t>The type determines allowable operations on the type. </a:t>
            </a:r>
            <a:br>
              <a:rPr lang="en-US" dirty="0"/>
            </a:br>
            <a:r>
              <a:rPr lang="en-US" sz="1200" b="0" i="0" kern="1200" dirty="0">
                <a:solidFill>
                  <a:schemeClr val="tx1"/>
                </a:solidFill>
                <a:effectLst/>
                <a:latin typeface="+mn-lt"/>
                <a:ea typeface="+mn-ea"/>
                <a:cs typeface="+mn-cs"/>
              </a:rPr>
              <a:t>Hidden implementation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The implementation operations is hidden from users of the type.</a:t>
            </a:r>
          </a:p>
          <a:p>
            <a:r>
              <a:rPr lang="en-US" sz="1200" b="0" i="0" kern="1200" dirty="0">
                <a:solidFill>
                  <a:schemeClr val="tx1"/>
                </a:solidFill>
                <a:effectLst/>
                <a:latin typeface="+mn-lt"/>
                <a:ea typeface="+mn-ea"/>
                <a:cs typeface="+mn-cs"/>
              </a:rPr>
              <a:t>Program is more portable. It can be compiled and </a:t>
            </a:r>
            <a:r>
              <a:rPr lang="en-US" sz="1200" b="0" i="0" kern="1200">
                <a:solidFill>
                  <a:schemeClr val="tx1"/>
                </a:solidFill>
                <a:effectLst/>
                <a:latin typeface="+mn-lt"/>
                <a:ea typeface="+mn-ea"/>
                <a:cs typeface="+mn-cs"/>
              </a:rPr>
              <a:t>executed based on the </a:t>
            </a:r>
            <a:r>
              <a:rPr lang="en-US" sz="1200" b="0" i="0" kern="1200" dirty="0">
                <a:solidFill>
                  <a:schemeClr val="tx1"/>
                </a:solidFill>
                <a:effectLst/>
                <a:latin typeface="+mn-lt"/>
                <a:ea typeface="+mn-ea"/>
                <a:cs typeface="+mn-cs"/>
              </a:rPr>
              <a:t>implementations.</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32</a:t>
            </a:fld>
            <a:endParaRPr lang="en-US"/>
          </a:p>
        </p:txBody>
      </p:sp>
    </p:spTree>
    <p:extLst>
      <p:ext uri="{BB962C8B-B14F-4D97-AF65-F5344CB8AC3E}">
        <p14:creationId xmlns:p14="http://schemas.microsoft.com/office/powerpoint/2010/main" val="3623982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33</a:t>
            </a:fld>
            <a:endParaRPr lang="en-US"/>
          </a:p>
        </p:txBody>
      </p:sp>
    </p:spTree>
    <p:extLst>
      <p:ext uri="{BB962C8B-B14F-4D97-AF65-F5344CB8AC3E}">
        <p14:creationId xmlns:p14="http://schemas.microsoft.com/office/powerpoint/2010/main" val="3179249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34</a:t>
            </a:fld>
            <a:endParaRPr lang="en-US"/>
          </a:p>
        </p:txBody>
      </p:sp>
    </p:spTree>
    <p:extLst>
      <p:ext uri="{BB962C8B-B14F-4D97-AF65-F5344CB8AC3E}">
        <p14:creationId xmlns:p14="http://schemas.microsoft.com/office/powerpoint/2010/main" val="1612684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35</a:t>
            </a:fld>
            <a:endParaRPr lang="en-US"/>
          </a:p>
        </p:txBody>
      </p:sp>
    </p:spTree>
    <p:extLst>
      <p:ext uri="{BB962C8B-B14F-4D97-AF65-F5344CB8AC3E}">
        <p14:creationId xmlns:p14="http://schemas.microsoft.com/office/powerpoint/2010/main" val="192213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a:t>
            </a:fld>
            <a:endParaRPr lang="en-US"/>
          </a:p>
        </p:txBody>
      </p:sp>
    </p:spTree>
    <p:extLst>
      <p:ext uri="{BB962C8B-B14F-4D97-AF65-F5344CB8AC3E}">
        <p14:creationId xmlns:p14="http://schemas.microsoft.com/office/powerpoint/2010/main" val="1474606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36</a:t>
            </a:fld>
            <a:endParaRPr lang="en-US"/>
          </a:p>
        </p:txBody>
      </p:sp>
    </p:spTree>
    <p:extLst>
      <p:ext uri="{BB962C8B-B14F-4D97-AF65-F5344CB8AC3E}">
        <p14:creationId xmlns:p14="http://schemas.microsoft.com/office/powerpoint/2010/main" val="2094005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37</a:t>
            </a:fld>
            <a:endParaRPr lang="en-US"/>
          </a:p>
        </p:txBody>
      </p:sp>
    </p:spTree>
    <p:extLst>
      <p:ext uri="{BB962C8B-B14F-4D97-AF65-F5344CB8AC3E}">
        <p14:creationId xmlns:p14="http://schemas.microsoft.com/office/powerpoint/2010/main" val="1072266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38</a:t>
            </a:fld>
            <a:endParaRPr lang="en-US"/>
          </a:p>
        </p:txBody>
      </p:sp>
    </p:spTree>
    <p:extLst>
      <p:ext uri="{BB962C8B-B14F-4D97-AF65-F5344CB8AC3E}">
        <p14:creationId xmlns:p14="http://schemas.microsoft.com/office/powerpoint/2010/main" val="2750044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39</a:t>
            </a:fld>
            <a:endParaRPr lang="en-US"/>
          </a:p>
        </p:txBody>
      </p:sp>
    </p:spTree>
    <p:extLst>
      <p:ext uri="{BB962C8B-B14F-4D97-AF65-F5344CB8AC3E}">
        <p14:creationId xmlns:p14="http://schemas.microsoft.com/office/powerpoint/2010/main" val="1107606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40</a:t>
            </a:fld>
            <a:endParaRPr lang="en-US"/>
          </a:p>
        </p:txBody>
      </p:sp>
    </p:spTree>
    <p:extLst>
      <p:ext uri="{BB962C8B-B14F-4D97-AF65-F5344CB8AC3E}">
        <p14:creationId xmlns:p14="http://schemas.microsoft.com/office/powerpoint/2010/main" val="3560621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41</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42</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43</a:t>
            </a:fld>
            <a:endParaRPr lang="en-US"/>
          </a:p>
        </p:txBody>
      </p:sp>
    </p:spTree>
    <p:extLst>
      <p:ext uri="{BB962C8B-B14F-4D97-AF65-F5344CB8AC3E}">
        <p14:creationId xmlns:p14="http://schemas.microsoft.com/office/powerpoint/2010/main" val="298593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018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5</a:t>
            </a:fld>
            <a:endParaRPr lang="en-US"/>
          </a:p>
        </p:txBody>
      </p:sp>
    </p:spTree>
    <p:extLst>
      <p:ext uri="{BB962C8B-B14F-4D97-AF65-F5344CB8AC3E}">
        <p14:creationId xmlns:p14="http://schemas.microsoft.com/office/powerpoint/2010/main" val="411621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6</a:t>
            </a:fld>
            <a:endParaRPr lang="en-US"/>
          </a:p>
        </p:txBody>
      </p:sp>
    </p:spTree>
    <p:extLst>
      <p:ext uri="{BB962C8B-B14F-4D97-AF65-F5344CB8AC3E}">
        <p14:creationId xmlns:p14="http://schemas.microsoft.com/office/powerpoint/2010/main" val="67405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Font typeface="Wingdings 2" pitchFamily="18" charset="2"/>
              <a:buNone/>
              <a:defRPr/>
            </a:pPr>
            <a:r>
              <a:rPr lang="en-US" sz="1800" i="1" dirty="0"/>
              <a:t>Example</a:t>
            </a:r>
            <a:r>
              <a:rPr lang="en-US" sz="1800" dirty="0"/>
              <a:t>: In Java, </a:t>
            </a:r>
            <a:r>
              <a:rPr lang="en-US" sz="1600" dirty="0" err="1">
                <a:latin typeface="Courier New" panose="02070309020205020404" pitchFamily="49" charset="0"/>
                <a:cs typeface="Courier New" panose="02070309020205020404" pitchFamily="49" charset="0"/>
              </a:rPr>
              <a:t>ArrayList</a:t>
            </a:r>
            <a:r>
              <a:rPr lang="en-US" sz="1800" dirty="0"/>
              <a:t> implements 6 interfaces and extends one class. </a:t>
            </a:r>
            <a:r>
              <a:rPr lang="en-US" sz="1600" dirty="0"/>
              <a:t>(What are they?)</a:t>
            </a:r>
          </a:p>
          <a:p>
            <a:pPr marL="64008" indent="0">
              <a:buNone/>
            </a:pPr>
            <a:r>
              <a:rPr lang="en-US" sz="1200" b="1" dirty="0">
                <a:solidFill>
                  <a:schemeClr val="bg2">
                    <a:lumMod val="90000"/>
                    <a:lumOff val="10000"/>
                  </a:schemeClr>
                </a:solidFill>
              </a:rPr>
              <a:t>public class </a:t>
            </a:r>
            <a:r>
              <a:rPr lang="en-US" sz="1200" b="1" dirty="0" err="1">
                <a:solidFill>
                  <a:schemeClr val="bg2">
                    <a:lumMod val="90000"/>
                    <a:lumOff val="10000"/>
                  </a:schemeClr>
                </a:solidFill>
              </a:rPr>
              <a:t>ArrayList</a:t>
            </a:r>
            <a:r>
              <a:rPr lang="en-US" sz="1200" b="1" dirty="0">
                <a:solidFill>
                  <a:schemeClr val="bg2">
                    <a:lumMod val="90000"/>
                    <a:lumOff val="10000"/>
                  </a:schemeClr>
                </a:solidFill>
              </a:rPr>
              <a:t>&lt;E&gt; extends </a:t>
            </a:r>
            <a:r>
              <a:rPr lang="en-US" sz="1200" b="1" dirty="0" err="1">
                <a:solidFill>
                  <a:schemeClr val="bg2">
                    <a:lumMod val="90000"/>
                    <a:lumOff val="10000"/>
                  </a:schemeClr>
                </a:solidFill>
              </a:rPr>
              <a:t>AbstractList</a:t>
            </a:r>
            <a:r>
              <a:rPr lang="en-US" sz="1200" b="1" dirty="0">
                <a:solidFill>
                  <a:schemeClr val="bg2">
                    <a:lumMod val="90000"/>
                    <a:lumOff val="10000"/>
                  </a:schemeClr>
                </a:solidFill>
              </a:rPr>
              <a:t>&lt;E&gt;</a:t>
            </a:r>
          </a:p>
          <a:p>
            <a:pPr marL="64008" indent="0">
              <a:buNone/>
            </a:pPr>
            <a:r>
              <a:rPr lang="en-US" sz="1200" dirty="0">
                <a:solidFill>
                  <a:schemeClr val="bg2">
                    <a:lumMod val="90000"/>
                    <a:lumOff val="10000"/>
                  </a:schemeClr>
                </a:solidFill>
              </a:rPr>
              <a:t>        </a:t>
            </a:r>
            <a:r>
              <a:rPr lang="en-US" sz="1200" b="1" dirty="0">
                <a:solidFill>
                  <a:schemeClr val="bg2">
                    <a:lumMod val="90000"/>
                    <a:lumOff val="10000"/>
                  </a:schemeClr>
                </a:solidFill>
              </a:rPr>
              <a:t>implements List&lt;E&gt;, </a:t>
            </a:r>
            <a:r>
              <a:rPr lang="en-US" sz="1200" b="1" dirty="0" err="1">
                <a:solidFill>
                  <a:schemeClr val="bg2">
                    <a:lumMod val="90000"/>
                    <a:lumOff val="10000"/>
                  </a:schemeClr>
                </a:solidFill>
              </a:rPr>
              <a:t>RandomAccess</a:t>
            </a:r>
            <a:r>
              <a:rPr lang="en-US" sz="1200" b="1" dirty="0">
                <a:solidFill>
                  <a:schemeClr val="bg2">
                    <a:lumMod val="90000"/>
                    <a:lumOff val="10000"/>
                  </a:schemeClr>
                </a:solidFill>
              </a:rPr>
              <a:t>, </a:t>
            </a:r>
            <a:r>
              <a:rPr lang="en-US" sz="1200" b="1" dirty="0" err="1">
                <a:solidFill>
                  <a:schemeClr val="bg2">
                    <a:lumMod val="90000"/>
                    <a:lumOff val="10000"/>
                  </a:schemeClr>
                </a:solidFill>
              </a:rPr>
              <a:t>Cloneable</a:t>
            </a:r>
            <a:r>
              <a:rPr lang="en-US" sz="1200" b="1" dirty="0">
                <a:solidFill>
                  <a:schemeClr val="bg2">
                    <a:lumMod val="90000"/>
                    <a:lumOff val="10000"/>
                  </a:schemeClr>
                </a:solidFill>
              </a:rPr>
              <a:t>, </a:t>
            </a:r>
            <a:r>
              <a:rPr lang="en-US" sz="1200" b="1" dirty="0" err="1">
                <a:solidFill>
                  <a:schemeClr val="bg2">
                    <a:lumMod val="90000"/>
                    <a:lumOff val="10000"/>
                  </a:schemeClr>
                </a:solidFill>
              </a:rPr>
              <a:t>java.io.Serializable</a:t>
            </a:r>
            <a:endParaRPr lang="en-US" sz="1200" b="1" dirty="0">
              <a:solidFill>
                <a:schemeClr val="bg2">
                  <a:lumMod val="90000"/>
                  <a:lumOff val="10000"/>
                </a:schemeClr>
              </a:solidFill>
            </a:endParaRPr>
          </a:p>
          <a:p>
            <a:pPr marL="64008" indent="0">
              <a:buNone/>
            </a:pPr>
            <a:endParaRPr lang="en-US" sz="1200" b="1" u="sng" dirty="0">
              <a:solidFill>
                <a:schemeClr val="bg2">
                  <a:lumMod val="90000"/>
                  <a:lumOff val="10000"/>
                </a:schemeClr>
              </a:solidFill>
            </a:endParaRPr>
          </a:p>
          <a:p>
            <a:pPr marL="64008" indent="0">
              <a:buNone/>
            </a:pPr>
            <a:r>
              <a:rPr lang="en-US" sz="1200" kern="1200" dirty="0">
                <a:solidFill>
                  <a:schemeClr val="tx1"/>
                </a:solidFill>
                <a:latin typeface="+mn-lt"/>
                <a:ea typeface="+mn-ea"/>
                <a:cs typeface="+mn-cs"/>
              </a:rPr>
              <a:t>List&lt;E&gt; </a:t>
            </a:r>
            <a:r>
              <a:rPr lang="en-US" sz="1200" b="1" kern="1200" dirty="0">
                <a:solidFill>
                  <a:schemeClr val="tx1"/>
                </a:solidFill>
                <a:latin typeface="+mn-lt"/>
                <a:ea typeface="+mn-ea"/>
                <a:cs typeface="+mn-cs"/>
              </a:rPr>
              <a:t>extends Collection&lt;E&gt;</a:t>
            </a:r>
          </a:p>
          <a:p>
            <a:pPr marL="64008" indent="0">
              <a:buNone/>
            </a:pPr>
            <a:r>
              <a:rPr lang="en-US" sz="1200" kern="1200" dirty="0">
                <a:solidFill>
                  <a:schemeClr val="tx1"/>
                </a:solidFill>
                <a:latin typeface="+mn-lt"/>
                <a:ea typeface="+mn-ea"/>
                <a:cs typeface="+mn-cs"/>
              </a:rPr>
              <a:t>Collection&lt;E&gt; </a:t>
            </a:r>
            <a:r>
              <a:rPr lang="en-US" sz="1200" b="1" kern="1200" dirty="0">
                <a:solidFill>
                  <a:schemeClr val="tx1"/>
                </a:solidFill>
                <a:latin typeface="+mn-lt"/>
                <a:ea typeface="+mn-ea"/>
                <a:cs typeface="+mn-cs"/>
              </a:rPr>
              <a:t>extends </a:t>
            </a:r>
            <a:r>
              <a:rPr lang="en-US" sz="1200" b="1" kern="1200" dirty="0" err="1">
                <a:solidFill>
                  <a:schemeClr val="tx1"/>
                </a:solidFill>
                <a:latin typeface="+mn-lt"/>
                <a:ea typeface="+mn-ea"/>
                <a:cs typeface="+mn-cs"/>
              </a:rPr>
              <a:t>Iterable</a:t>
            </a:r>
            <a:r>
              <a:rPr lang="en-US" sz="1200" b="1" kern="1200" dirty="0">
                <a:solidFill>
                  <a:schemeClr val="tx1"/>
                </a:solidFill>
                <a:latin typeface="+mn-lt"/>
                <a:ea typeface="+mn-ea"/>
                <a:cs typeface="+mn-cs"/>
              </a:rPr>
              <a:t>&lt;E&gt;</a:t>
            </a:r>
            <a:br>
              <a:rPr lang="en-US" sz="1800" u="sng" dirty="0"/>
            </a:b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8</a:t>
            </a:fld>
            <a:endParaRPr lang="en-US"/>
          </a:p>
        </p:txBody>
      </p:sp>
    </p:spTree>
    <p:extLst>
      <p:ext uri="{BB962C8B-B14F-4D97-AF65-F5344CB8AC3E}">
        <p14:creationId xmlns:p14="http://schemas.microsoft.com/office/powerpoint/2010/main" val="113419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9</a:t>
            </a:fld>
            <a:endParaRPr lang="en-US"/>
          </a:p>
        </p:txBody>
      </p:sp>
    </p:spTree>
    <p:extLst>
      <p:ext uri="{BB962C8B-B14F-4D97-AF65-F5344CB8AC3E}">
        <p14:creationId xmlns:p14="http://schemas.microsoft.com/office/powerpoint/2010/main" val="411529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10</a:t>
            </a:fld>
            <a:endParaRPr lang="en-US"/>
          </a:p>
        </p:txBody>
      </p:sp>
    </p:spTree>
    <p:extLst>
      <p:ext uri="{BB962C8B-B14F-4D97-AF65-F5344CB8AC3E}">
        <p14:creationId xmlns:p14="http://schemas.microsoft.com/office/powerpoint/2010/main" val="33811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998DDF1-8E31-4CC4-BB86-3CCB03260790}" type="datetime1">
              <a:rPr lang="en-US" smtClean="0"/>
              <a:pPr/>
              <a:t>5/30/2019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1A21CF-73B2-4021-801D-1BFB77F2D6CC}" type="datetime1">
              <a:rPr lang="en-US" smtClean="0"/>
              <a:pPr/>
              <a:t>5/30/2019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075042-8DA7-4F66-BD08-4E9D2D3A046E}" type="datetime1">
              <a:rPr lang="en-US" smtClean="0"/>
              <a:pPr/>
              <a:t>5/30/2019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CCA22E7-9B74-4408-80FC-1E2FDA8A8113}" type="datetime1">
              <a:rPr lang="en-US" smtClean="0"/>
              <a:pPr/>
              <a:t>5/30/2019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8071D3D-7081-4F93-8002-31BAACEF2E73}" type="datetime1">
              <a:rPr lang="en-US" smtClean="0"/>
              <a:pPr/>
              <a:t>5/30/2019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042AED99-7FB4-404E-8A97-64753DCE42EC}"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898983A-868E-4455-B5E7-5EC9439210E1}" type="datetime1">
              <a:rPr lang="en-US" smtClean="0"/>
              <a:pPr/>
              <a:t>5/30/2019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05E1117-3C7D-4431-B6AE-08F4DF226DAA}" type="datetime1">
              <a:rPr lang="en-US" smtClean="0"/>
              <a:pPr/>
              <a:t>5/30/2019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FAC42F5A-FB0C-46CC-BB3D-AD6E388232DC}" type="datetime1">
              <a:rPr lang="en-US" smtClean="0"/>
              <a:pPr/>
              <a:t>5/30/2019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C2129D2-3FBA-49E2-B1D4-5AE17D9E678C}" type="datetime1">
              <a:rPr lang="en-US" smtClean="0"/>
              <a:pPr/>
              <a:t>5/30/2019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901FA2C-D59E-4F28-9B1C-12935590396E}" type="datetime1">
              <a:rPr lang="en-US" smtClean="0"/>
              <a:pPr/>
              <a:t>5/30/2019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9AA3AF4-D5DF-4CE5-B17E-B47D92BDC4AF}" type="datetime1">
              <a:rPr lang="en-US" smtClean="0"/>
              <a:pPr/>
              <a:t>5/30/2019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4E35D74-3011-475D-BE9B-E64ADD1A9D98}" type="datetime1">
              <a:rPr lang="en-US" smtClean="0"/>
              <a:pPr/>
              <a:t>5/30/2019</a:t>
            </a:fld>
            <a:endParaRPr lang="en-US" dirty="0">
              <a:solidFill>
                <a:schemeClr val="tx2">
                  <a:shade val="90000"/>
                </a:schemeClr>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lgn="l" eaLnBrk="1" latinLnBrk="0" hangingPunct="1"/>
            <a:endParaRPr kumimoji="0" lang="en-US" dirty="0">
              <a:solidFill>
                <a:schemeClr val="tx2">
                  <a:shade val="90000"/>
                </a:schemeClr>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Professor </a:t>
            </a:r>
            <a:r>
              <a:rPr lang="en-US" sz="3600" dirty="0" err="1">
                <a:solidFill>
                  <a:schemeClr val="tx1"/>
                </a:solidFill>
                <a:effectLst/>
                <a:latin typeface="Arial" pitchFamily="34" charset="0"/>
                <a:cs typeface="Arial" pitchFamily="34" charset="0"/>
              </a:rPr>
              <a:t>Renuka</a:t>
            </a:r>
            <a:r>
              <a:rPr lang="en-US" sz="3600" dirty="0">
                <a:solidFill>
                  <a:schemeClr val="tx1"/>
                </a:solidFill>
                <a:effectLst/>
                <a:latin typeface="Arial" pitchFamily="34" charset="0"/>
                <a:cs typeface="Arial" pitchFamily="34" charset="0"/>
              </a:rPr>
              <a:t> </a:t>
            </a:r>
            <a:r>
              <a:rPr lang="en-US" sz="3600" dirty="0" err="1">
                <a:solidFill>
                  <a:schemeClr val="tx1"/>
                </a:solidFill>
                <a:effectLst/>
                <a:latin typeface="Arial" pitchFamily="34" charset="0"/>
                <a:cs typeface="Arial" pitchFamily="34" charset="0"/>
              </a:rPr>
              <a:t>Mohanraj</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03212" y="14514"/>
            <a:ext cx="8229600" cy="1143000"/>
          </a:xfrm>
        </p:spPr>
        <p:txBody>
          <a:bodyPr>
            <a:noAutofit/>
          </a:bodyPr>
          <a:lstStyle/>
          <a:p>
            <a:r>
              <a:rPr lang="en-US" dirty="0"/>
              <a:t>Interface Example</a:t>
            </a:r>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4" name="Text Box 15"/>
          <p:cNvSpPr txBox="1">
            <a:spLocks noChangeArrowheads="1"/>
          </p:cNvSpPr>
          <p:nvPr/>
        </p:nvSpPr>
        <p:spPr bwMode="auto">
          <a:xfrm>
            <a:off x="21772" y="1447800"/>
            <a:ext cx="6705600" cy="830997"/>
          </a:xfrm>
          <a:prstGeom prst="rect">
            <a:avLst/>
          </a:prstGeom>
          <a:noFill/>
          <a:ln w="9525">
            <a:noFill/>
            <a:miter lim="800000"/>
            <a:headEnd/>
            <a:tailEnd/>
          </a:ln>
          <a:effectLst/>
        </p:spPr>
        <p:txBody>
          <a:bodyPr wrap="square">
            <a:spAutoFit/>
          </a:bodyPr>
          <a:lstStyle/>
          <a:p>
            <a:r>
              <a:rPr lang="en-US" sz="1600" b="1" dirty="0">
                <a:solidFill>
                  <a:srgbClr val="FFFF00"/>
                </a:solidFill>
                <a:latin typeface="Consolas"/>
              </a:rPr>
              <a:t>public interface </a:t>
            </a:r>
            <a:r>
              <a:rPr lang="en-US" sz="1600" b="1" dirty="0" err="1">
                <a:solidFill>
                  <a:srgbClr val="FFFF00"/>
                </a:solidFill>
                <a:latin typeface="Consolas"/>
              </a:rPr>
              <a:t>I</a:t>
            </a:r>
            <a:r>
              <a:rPr lang="en-US" sz="1600" dirty="0" err="1">
                <a:solidFill>
                  <a:srgbClr val="FFFF00"/>
                </a:solidFill>
                <a:latin typeface="Consolas"/>
              </a:rPr>
              <a:t>Product</a:t>
            </a:r>
            <a:r>
              <a:rPr lang="en-US" sz="1600" dirty="0">
                <a:solidFill>
                  <a:srgbClr val="FFFF00"/>
                </a:solidFill>
                <a:latin typeface="Consolas"/>
              </a:rPr>
              <a:t> {</a:t>
            </a:r>
          </a:p>
          <a:p>
            <a:r>
              <a:rPr lang="en-US" sz="1600" b="1" dirty="0">
                <a:solidFill>
                  <a:srgbClr val="FFFF00"/>
                </a:solidFill>
                <a:latin typeface="Consolas"/>
              </a:rPr>
              <a:t>    public abstract double </a:t>
            </a:r>
            <a:r>
              <a:rPr lang="en-US" sz="1600" dirty="0" err="1">
                <a:solidFill>
                  <a:srgbClr val="FFFF00"/>
                </a:solidFill>
                <a:latin typeface="Consolas"/>
              </a:rPr>
              <a:t>getPrice</a:t>
            </a:r>
            <a:r>
              <a:rPr lang="en-US" sz="1600" dirty="0">
                <a:solidFill>
                  <a:srgbClr val="FFFF00"/>
                </a:solidFill>
                <a:latin typeface="Consolas"/>
              </a:rPr>
              <a:t>();</a:t>
            </a:r>
          </a:p>
          <a:p>
            <a:r>
              <a:rPr lang="en-US" sz="1600" dirty="0">
                <a:solidFill>
                  <a:srgbClr val="FFFF00"/>
                </a:solidFill>
                <a:latin typeface="Consolas"/>
              </a:rPr>
              <a:t>}</a:t>
            </a:r>
          </a:p>
        </p:txBody>
      </p:sp>
      <p:sp>
        <p:nvSpPr>
          <p:cNvPr id="5" name="Text Box 15"/>
          <p:cNvSpPr txBox="1">
            <a:spLocks noChangeArrowheads="1"/>
          </p:cNvSpPr>
          <p:nvPr/>
        </p:nvSpPr>
        <p:spPr bwMode="auto">
          <a:xfrm>
            <a:off x="21772" y="2653010"/>
            <a:ext cx="4960911" cy="3416320"/>
          </a:xfrm>
          <a:prstGeom prst="rect">
            <a:avLst/>
          </a:prstGeom>
          <a:noFill/>
          <a:ln w="9525">
            <a:noFill/>
            <a:miter lim="800000"/>
            <a:headEnd/>
            <a:tailEnd/>
          </a:ln>
          <a:effectLst/>
        </p:spPr>
        <p:txBody>
          <a:bodyPr wrap="square">
            <a:spAutoFit/>
          </a:bodyPr>
          <a:lstStyle/>
          <a:p>
            <a:r>
              <a:rPr lang="en-US" sz="1600" b="1" dirty="0">
                <a:solidFill>
                  <a:srgbClr val="92D050"/>
                </a:solidFill>
                <a:latin typeface="Consolas"/>
              </a:rPr>
              <a:t>public class </a:t>
            </a:r>
            <a:r>
              <a:rPr lang="en-US" sz="1600" dirty="0">
                <a:solidFill>
                  <a:srgbClr val="92D050"/>
                </a:solidFill>
                <a:latin typeface="Consolas"/>
              </a:rPr>
              <a:t>Bicycle extends Vehicle  </a:t>
            </a:r>
          </a:p>
          <a:p>
            <a:r>
              <a:rPr lang="en-US" sz="1600" dirty="0">
                <a:solidFill>
                  <a:srgbClr val="92D050"/>
                </a:solidFill>
                <a:latin typeface="Consolas"/>
              </a:rPr>
              <a:t>       </a:t>
            </a:r>
            <a:r>
              <a:rPr lang="en-US" sz="1600" b="1" dirty="0">
                <a:solidFill>
                  <a:srgbClr val="92D050"/>
                </a:solidFill>
                <a:latin typeface="Consolas"/>
              </a:rPr>
              <a:t>implements </a:t>
            </a:r>
            <a:r>
              <a:rPr lang="en-US" sz="1600" b="1" dirty="0" err="1">
                <a:solidFill>
                  <a:srgbClr val="92D050"/>
                </a:solidFill>
                <a:latin typeface="Consolas"/>
              </a:rPr>
              <a:t>I</a:t>
            </a:r>
            <a:r>
              <a:rPr lang="en-US" sz="1600" dirty="0" err="1">
                <a:solidFill>
                  <a:srgbClr val="92D050"/>
                </a:solidFill>
                <a:latin typeface="Consolas"/>
              </a:rPr>
              <a:t>Product</a:t>
            </a:r>
            <a:r>
              <a:rPr lang="en-US" sz="1600" dirty="0">
                <a:solidFill>
                  <a:srgbClr val="92D050"/>
                </a:solidFill>
                <a:latin typeface="Consolas"/>
              </a:rPr>
              <a:t> {</a:t>
            </a:r>
          </a:p>
          <a:p>
            <a:r>
              <a:rPr lang="en-US" sz="1600" dirty="0">
                <a:solidFill>
                  <a:srgbClr val="92D050"/>
                </a:solidFill>
                <a:latin typeface="Consolas"/>
              </a:rPr>
              <a:t>    @Override</a:t>
            </a:r>
          </a:p>
          <a:p>
            <a:r>
              <a:rPr lang="en-US" sz="1600" b="1" dirty="0">
                <a:solidFill>
                  <a:srgbClr val="92D050"/>
                </a:solidFill>
                <a:latin typeface="Consolas"/>
              </a:rPr>
              <a:t>    public double </a:t>
            </a:r>
            <a:r>
              <a:rPr lang="en-US" sz="1600" dirty="0" err="1">
                <a:solidFill>
                  <a:srgbClr val="92D050"/>
                </a:solidFill>
                <a:latin typeface="Consolas"/>
              </a:rPr>
              <a:t>getPrice</a:t>
            </a:r>
            <a:r>
              <a:rPr lang="en-US" sz="1600" dirty="0">
                <a:solidFill>
                  <a:srgbClr val="92D050"/>
                </a:solidFill>
                <a:latin typeface="Consolas"/>
              </a:rPr>
              <a:t>() {</a:t>
            </a:r>
          </a:p>
          <a:p>
            <a:r>
              <a:rPr lang="en-US" sz="1600" b="1" dirty="0">
                <a:solidFill>
                  <a:srgbClr val="92D050"/>
                </a:solidFill>
                <a:latin typeface="Consolas"/>
              </a:rPr>
              <a:t>        return </a:t>
            </a:r>
            <a:r>
              <a:rPr lang="en-US" sz="1600" dirty="0">
                <a:solidFill>
                  <a:srgbClr val="92D050"/>
                </a:solidFill>
                <a:latin typeface="Consolas"/>
              </a:rPr>
              <a:t>230.45;</a:t>
            </a:r>
          </a:p>
          <a:p>
            <a:r>
              <a:rPr lang="en-US" sz="1600" dirty="0">
                <a:solidFill>
                  <a:srgbClr val="92D050"/>
                </a:solidFill>
                <a:latin typeface="Consolas"/>
              </a:rPr>
              <a:t>    }</a:t>
            </a:r>
          </a:p>
          <a:p>
            <a:r>
              <a:rPr lang="en-US" sz="1600" dirty="0">
                <a:solidFill>
                  <a:srgbClr val="92D050"/>
                </a:solidFill>
                <a:latin typeface="Consolas"/>
              </a:rPr>
              <a:t>}</a:t>
            </a:r>
          </a:p>
          <a:p>
            <a:endParaRPr lang="en-US" sz="1600" dirty="0">
              <a:solidFill>
                <a:srgbClr val="000000"/>
              </a:solidFill>
              <a:latin typeface="Consolas"/>
            </a:endParaRPr>
          </a:p>
          <a:p>
            <a:endParaRPr lang="en-US" sz="1600" dirty="0">
              <a:solidFill>
                <a:srgbClr val="000000"/>
              </a:solidFill>
              <a:latin typeface="Consolas"/>
            </a:endParaRPr>
          </a:p>
          <a:p>
            <a:r>
              <a:rPr lang="en-US" b="1" u="sng" dirty="0">
                <a:latin typeface="Calibri" panose="020F0502020204030204" pitchFamily="34" charset="0"/>
              </a:rPr>
              <a:t>One benefit</a:t>
            </a:r>
            <a:r>
              <a:rPr lang="en-US" b="1" dirty="0">
                <a:latin typeface="Calibri" panose="020F0502020204030204" pitchFamily="34" charset="0"/>
              </a:rPr>
              <a:t>: Bicycle can be treated as</a:t>
            </a:r>
          </a:p>
          <a:p>
            <a:r>
              <a:rPr lang="en-US" b="1" dirty="0">
                <a:latin typeface="Calibri" panose="020F0502020204030204" pitchFamily="34" charset="0"/>
              </a:rPr>
              <a:t>a subclass of Vehicle at the same time as</a:t>
            </a:r>
          </a:p>
          <a:p>
            <a:r>
              <a:rPr lang="en-US" b="1" dirty="0">
                <a:latin typeface="Calibri" panose="020F0502020204030204" pitchFamily="34" charset="0"/>
              </a:rPr>
              <a:t>it </a:t>
            </a:r>
            <a:r>
              <a:rPr lang="en-US" b="1" i="1" dirty="0">
                <a:latin typeface="Calibri" panose="020F0502020204030204" pitchFamily="34" charset="0"/>
              </a:rPr>
              <a:t>implements</a:t>
            </a:r>
            <a:r>
              <a:rPr lang="en-US" b="1" dirty="0">
                <a:latin typeface="Calibri" panose="020F0502020204030204" pitchFamily="34" charset="0"/>
              </a:rPr>
              <a:t> </a:t>
            </a:r>
            <a:r>
              <a:rPr lang="en-US" b="1" dirty="0" err="1">
                <a:latin typeface="Calibri" panose="020F0502020204030204" pitchFamily="34" charset="0"/>
              </a:rPr>
              <a:t>IProduct</a:t>
            </a:r>
            <a:r>
              <a:rPr lang="en-US" b="1" dirty="0">
                <a:latin typeface="Calibri" panose="020F0502020204030204" pitchFamily="34" charset="0"/>
              </a:rPr>
              <a:t> (as does every product in our system).</a:t>
            </a:r>
          </a:p>
        </p:txBody>
      </p:sp>
      <p:grpSp>
        <p:nvGrpSpPr>
          <p:cNvPr id="7" name="Group 6"/>
          <p:cNvGrpSpPr>
            <a:grpSpLocks noChangeAspect="1"/>
          </p:cNvGrpSpPr>
          <p:nvPr/>
        </p:nvGrpSpPr>
        <p:grpSpPr bwMode="auto">
          <a:xfrm>
            <a:off x="5418111" y="4293848"/>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Tahoma" pitchFamily="34" charset="0"/>
                  <a:cs typeface="Arial" pitchFamily="34" charset="0"/>
                </a:rPr>
                <a:t>Bicycle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ahoma" pitchFamily="34" charset="0"/>
                  <a:cs typeface="Arial" pitchFamily="34" charset="0"/>
                </a:rPr>
                <a:t>+getPrice()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Tahoma" pitchFamily="34" charset="0"/>
                  <a:cs typeface="Arial" pitchFamily="34" charset="0"/>
                </a:rPr>
                <a:t>IProduct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ahoma" pitchFamily="34" charset="0"/>
                  <a:cs typeface="Arial" pitchFamily="34" charset="0"/>
                </a:rPr>
                <a:t>+getPrice()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Arrow Connector 2"/>
          <p:cNvCxnSpPr>
            <a:stCxn id="9" idx="0"/>
          </p:cNvCxnSpPr>
          <p:nvPr/>
        </p:nvCxnSpPr>
        <p:spPr>
          <a:xfrm flipH="1" flipV="1">
            <a:off x="6161855" y="3810000"/>
            <a:ext cx="1" cy="787061"/>
          </a:xfrm>
          <a:prstGeom prst="straightConnector1">
            <a:avLst/>
          </a:prstGeom>
          <a:ln w="254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a:off x="5922936" y="3581400"/>
            <a:ext cx="477864" cy="228600"/>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5704258" y="2362200"/>
            <a:ext cx="915193" cy="1211997"/>
            <a:chOff x="5687621" y="1981200"/>
            <a:chExt cx="915193" cy="1211997"/>
          </a:xfrm>
        </p:grpSpPr>
        <p:sp>
          <p:nvSpPr>
            <p:cNvPr id="26" name="Rectangle 25"/>
            <p:cNvSpPr/>
            <p:nvPr/>
          </p:nvSpPr>
          <p:spPr>
            <a:xfrm>
              <a:off x="5687621" y="1981200"/>
              <a:ext cx="914400" cy="533400"/>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Vehicle</a:t>
              </a:r>
            </a:p>
          </p:txBody>
        </p:sp>
        <p:sp>
          <p:nvSpPr>
            <p:cNvPr id="28" name="Rectangle 27"/>
            <p:cNvSpPr/>
            <p:nvPr/>
          </p:nvSpPr>
          <p:spPr>
            <a:xfrm>
              <a:off x="5688414" y="2510998"/>
              <a:ext cx="914400" cy="266700"/>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688414" y="2777752"/>
              <a:ext cx="914400" cy="415445"/>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069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533400"/>
            <a:ext cx="8229600" cy="1143000"/>
          </a:xfrm>
        </p:spPr>
        <p:txBody>
          <a:bodyPr>
            <a:normAutofit fontScale="90000"/>
          </a:bodyPr>
          <a:lstStyle/>
          <a:p>
            <a:pPr eaLnBrk="1" hangingPunct="1"/>
            <a:r>
              <a:rPr lang="en-US" altLang="en-US" sz="4000"/>
              <a:t>Application of Interfaces:</a:t>
            </a:r>
            <a:br>
              <a:rPr lang="en-US" altLang="en-US" sz="4000"/>
            </a:br>
            <a:r>
              <a:rPr lang="en-US" altLang="en-US" sz="4000"/>
              <a:t>Object Creation Factory</a:t>
            </a:r>
          </a:p>
        </p:txBody>
      </p:sp>
      <p:sp>
        <p:nvSpPr>
          <p:cNvPr id="19459" name="Content Placeholder 2"/>
          <p:cNvSpPr>
            <a:spLocks noGrp="1"/>
          </p:cNvSpPr>
          <p:nvPr>
            <p:ph idx="1"/>
          </p:nvPr>
        </p:nvSpPr>
        <p:spPr>
          <a:xfrm>
            <a:off x="609600" y="1595438"/>
            <a:ext cx="6019800" cy="3662362"/>
          </a:xfrm>
        </p:spPr>
        <p:txBody>
          <a:bodyPr/>
          <a:lstStyle/>
          <a:p>
            <a:pPr lvl="2" eaLnBrk="1" hangingPunct="1">
              <a:lnSpc>
                <a:spcPct val="90000"/>
              </a:lnSpc>
            </a:pPr>
            <a:endParaRPr lang="en-US" altLang="en-US"/>
          </a:p>
          <a:p>
            <a:pPr marL="0" indent="0" eaLnBrk="1" hangingPunct="1">
              <a:lnSpc>
                <a:spcPct val="90000"/>
              </a:lnSpc>
              <a:buFont typeface="Wingdings 2" pitchFamily="18" charset="2"/>
              <a:buNone/>
            </a:pPr>
            <a:endParaRPr lang="en-US" altLang="en-US"/>
          </a:p>
        </p:txBody>
      </p:sp>
      <p:sp>
        <p:nvSpPr>
          <p:cNvPr id="4" name="Slide Number Placeholder 3"/>
          <p:cNvSpPr>
            <a:spLocks noGrp="1"/>
          </p:cNvSpPr>
          <p:nvPr>
            <p:ph type="sldNum" sz="quarter" idx="12"/>
          </p:nvPr>
        </p:nvSpPr>
        <p:spPr/>
        <p:txBody>
          <a:bodyPr/>
          <a:lstStyle/>
          <a:p>
            <a:pPr>
              <a:defRPr/>
            </a:pPr>
            <a:fld id="{D777FFCD-ED69-4F7B-9B64-EC9D0D7A9C8F}" type="slidenum">
              <a:rPr lang="en-US"/>
              <a:pPr>
                <a:defRPr/>
              </a:pPr>
              <a:t>11</a:t>
            </a:fld>
            <a:endParaRPr lang="en-US"/>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705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51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25400"/>
            <a:ext cx="8229600" cy="889000"/>
          </a:xfrm>
        </p:spPr>
        <p:txBody>
          <a:bodyPr>
            <a:normAutofit/>
          </a:bodyPr>
          <a:lstStyle/>
          <a:p>
            <a:pPr eaLnBrk="1" hangingPunct="1"/>
            <a:r>
              <a:rPr lang="en-US" altLang="en-US" sz="2400" dirty="0"/>
              <a:t>Application of Interfaces: Object Creation Factory </a:t>
            </a:r>
          </a:p>
        </p:txBody>
      </p:sp>
      <p:sp>
        <p:nvSpPr>
          <p:cNvPr id="19459" name="Content Placeholder 2"/>
          <p:cNvSpPr>
            <a:spLocks noGrp="1"/>
          </p:cNvSpPr>
          <p:nvPr>
            <p:ph idx="1"/>
          </p:nvPr>
        </p:nvSpPr>
        <p:spPr>
          <a:xfrm>
            <a:off x="609600" y="1595438"/>
            <a:ext cx="6019800" cy="3662362"/>
          </a:xfrm>
        </p:spPr>
        <p:txBody>
          <a:bodyPr/>
          <a:lstStyle/>
          <a:p>
            <a:pPr lvl="2" eaLnBrk="1" hangingPunct="1">
              <a:lnSpc>
                <a:spcPct val="90000"/>
              </a:lnSpc>
            </a:pPr>
            <a:endParaRPr lang="en-US" altLang="en-US"/>
          </a:p>
          <a:p>
            <a:pPr marL="0" indent="0" eaLnBrk="1" hangingPunct="1">
              <a:lnSpc>
                <a:spcPct val="90000"/>
              </a:lnSpc>
              <a:buFont typeface="Wingdings 2" pitchFamily="18" charset="2"/>
              <a:buNone/>
            </a:pPr>
            <a:endParaRPr lang="en-US" altLang="en-US"/>
          </a:p>
        </p:txBody>
      </p:sp>
      <p:sp>
        <p:nvSpPr>
          <p:cNvPr id="4" name="Slide Number Placeholder 3"/>
          <p:cNvSpPr>
            <a:spLocks noGrp="1"/>
          </p:cNvSpPr>
          <p:nvPr>
            <p:ph type="sldNum" sz="quarter" idx="12"/>
          </p:nvPr>
        </p:nvSpPr>
        <p:spPr/>
        <p:txBody>
          <a:bodyPr/>
          <a:lstStyle/>
          <a:p>
            <a:pPr>
              <a:defRPr/>
            </a:pPr>
            <a:fld id="{D777FFCD-ED69-4F7B-9B64-EC9D0D7A9C8F}" type="slidenum">
              <a:rPr lang="en-US"/>
              <a:pPr>
                <a:defRPr/>
              </a:pPr>
              <a:t>12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 y="961571"/>
            <a:ext cx="9144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22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458200" cy="1143000"/>
          </a:xfrm>
        </p:spPr>
        <p:txBody>
          <a:bodyPr>
            <a:normAutofit fontScale="90000"/>
          </a:bodyPr>
          <a:lstStyle/>
          <a:p>
            <a:r>
              <a:rPr lang="en-US"/>
              <a:t>Examples of Object-Creation Pattern</a:t>
            </a:r>
          </a:p>
        </p:txBody>
      </p:sp>
      <p:sp>
        <p:nvSpPr>
          <p:cNvPr id="3" name="Content Placeholder 2"/>
          <p:cNvSpPr>
            <a:spLocks noGrp="1"/>
          </p:cNvSpPr>
          <p:nvPr>
            <p:ph idx="1"/>
          </p:nvPr>
        </p:nvSpPr>
        <p:spPr>
          <a:xfrm>
            <a:off x="381000" y="2133600"/>
            <a:ext cx="8229600" cy="960120"/>
          </a:xfrm>
        </p:spPr>
        <p:txBody>
          <a:bodyPr>
            <a:normAutofit fontScale="62500" lnSpcReduction="20000"/>
          </a:bodyPr>
          <a:lstStyle/>
          <a:p>
            <a:r>
              <a:rPr lang="en-US"/>
              <a:t>In Java’s </a:t>
            </a:r>
            <a:r>
              <a:rPr lang="en-US" sz="2400">
                <a:latin typeface="Courier New" panose="02070309020205020404" pitchFamily="49" charset="0"/>
                <a:cs typeface="Courier New" panose="02070309020205020404" pitchFamily="49" charset="0"/>
              </a:rPr>
              <a:t>Collections</a:t>
            </a:r>
            <a:r>
              <a:rPr lang="en-US"/>
              <a:t> class, there are 32 static factory methods.</a:t>
            </a:r>
            <a:br>
              <a:rPr lang="en-US"/>
            </a:b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TextBox 4"/>
          <p:cNvSpPr txBox="1"/>
          <p:nvPr/>
        </p:nvSpPr>
        <p:spPr>
          <a:xfrm>
            <a:off x="304800" y="3142343"/>
            <a:ext cx="8305800" cy="2031325"/>
          </a:xfrm>
          <a:prstGeom prst="rect">
            <a:avLst/>
          </a:prstGeom>
          <a:noFill/>
        </p:spPr>
        <p:txBody>
          <a:bodyPr wrap="square" rtlCol="0">
            <a:spAutoFit/>
          </a:bodyPr>
          <a:lstStyle/>
          <a:p>
            <a:r>
              <a:rPr lang="en-US" b="1" u="sng" dirty="0"/>
              <a:t>Examples</a:t>
            </a:r>
            <a:r>
              <a:rPr lang="en-US" dirty="0"/>
              <a:t>:</a:t>
            </a:r>
            <a:br>
              <a:rPr lang="en-US" dirty="0"/>
            </a:br>
            <a:r>
              <a:rPr lang="en-US" dirty="0"/>
              <a:t>    </a:t>
            </a:r>
          </a:p>
          <a:p>
            <a:r>
              <a:rPr lang="en-US" b="1" dirty="0"/>
              <a:t>    </a:t>
            </a:r>
            <a:r>
              <a:rPr lang="fr-FR" dirty="0">
                <a:latin typeface="Courier New" panose="02070309020205020404" pitchFamily="49" charset="0"/>
                <a:cs typeface="Courier New" panose="02070309020205020404" pitchFamily="49" charset="0"/>
              </a:rPr>
              <a:t>public </a:t>
            </a:r>
            <a:r>
              <a:rPr lang="fr-FR" dirty="0" err="1">
                <a:latin typeface="Courier New" panose="02070309020205020404" pitchFamily="49" charset="0"/>
                <a:cs typeface="Courier New" panose="02070309020205020404" pitchFamily="49" charset="0"/>
              </a:rPr>
              <a:t>static</a:t>
            </a:r>
            <a:r>
              <a:rPr lang="fr-FR" dirty="0">
                <a:latin typeface="Courier New" panose="02070309020205020404" pitchFamily="49" charset="0"/>
                <a:cs typeface="Courier New" panose="02070309020205020404" pitchFamily="49" charset="0"/>
              </a:rPr>
              <a:t> &lt;T&gt; List&lt;T&gt; </a:t>
            </a:r>
            <a:r>
              <a:rPr lang="fr-FR" dirty="0" err="1">
                <a:latin typeface="Courier New" panose="02070309020205020404" pitchFamily="49" charset="0"/>
                <a:cs typeface="Courier New" panose="02070309020205020404" pitchFamily="49" charset="0"/>
              </a:rPr>
              <a:t>unmodifiableList</a:t>
            </a:r>
            <a:r>
              <a:rPr lang="fr-FR" dirty="0">
                <a:latin typeface="Courier New" panose="02070309020205020404" pitchFamily="49" charset="0"/>
                <a:cs typeface="Courier New" panose="02070309020205020404" pitchFamily="49" charset="0"/>
              </a:rPr>
              <a:t>(List&lt;T&gt; </a:t>
            </a:r>
            <a:r>
              <a:rPr lang="fr-FR" dirty="0" err="1">
                <a:latin typeface="Courier New" panose="02070309020205020404" pitchFamily="49" charset="0"/>
                <a:cs typeface="Courier New" panose="02070309020205020404" pitchFamily="49" charset="0"/>
              </a:rPr>
              <a:t>list</a:t>
            </a:r>
            <a:r>
              <a:rPr lang="fr-FR" dirty="0">
                <a:latin typeface="Courier New" panose="02070309020205020404" pitchFamily="49" charset="0"/>
                <a:cs typeface="Courier New" panose="02070309020205020404" pitchFamily="49" charset="0"/>
              </a:rPr>
              <a:t>)</a:t>
            </a:r>
            <a:br>
              <a:rPr lang="fr-FR" dirty="0">
                <a:latin typeface="Courier New" panose="02070309020205020404" pitchFamily="49" charset="0"/>
                <a:cs typeface="Courier New" panose="02070309020205020404" pitchFamily="49" charset="0"/>
              </a:rPr>
            </a:br>
            <a:br>
              <a:rPr lang="fr-FR" dirty="0">
                <a:latin typeface="Courier New" panose="02070309020205020404" pitchFamily="49" charset="0"/>
                <a:cs typeface="Courier New" panose="02070309020205020404" pitchFamily="49" charset="0"/>
              </a:rPr>
            </a:br>
            <a:r>
              <a:rPr lang="fr-FR" sz="2000" b="1" dirty="0"/>
              <a:t>    </a:t>
            </a:r>
            <a:r>
              <a:rPr lang="fr-FR" dirty="0">
                <a:latin typeface="Courier New" panose="02070309020205020404" pitchFamily="49" charset="0"/>
                <a:cs typeface="Courier New" panose="02070309020205020404" pitchFamily="49" charset="0"/>
              </a:rPr>
              <a:t>public </a:t>
            </a:r>
            <a:r>
              <a:rPr lang="fr-FR" dirty="0" err="1">
                <a:latin typeface="Courier New" panose="02070309020205020404" pitchFamily="49" charset="0"/>
                <a:cs typeface="Courier New" panose="02070309020205020404" pitchFamily="49" charset="0"/>
              </a:rPr>
              <a:t>static</a:t>
            </a:r>
            <a:r>
              <a:rPr lang="fr-FR" dirty="0">
                <a:latin typeface="Courier New" panose="02070309020205020404" pitchFamily="49" charset="0"/>
                <a:cs typeface="Courier New" panose="02070309020205020404" pitchFamily="49" charset="0"/>
              </a:rPr>
              <a:t> &lt;T&gt; List&lt;T&gt; </a:t>
            </a:r>
            <a:r>
              <a:rPr lang="fr-FR" dirty="0" err="1">
                <a:latin typeface="Courier New" panose="02070309020205020404" pitchFamily="49" charset="0"/>
                <a:cs typeface="Courier New" panose="02070309020205020404" pitchFamily="49" charset="0"/>
              </a:rPr>
              <a:t>synchronizedList</a:t>
            </a:r>
            <a:r>
              <a:rPr lang="fr-FR" dirty="0">
                <a:latin typeface="Courier New" panose="02070309020205020404" pitchFamily="49" charset="0"/>
                <a:cs typeface="Courier New" panose="02070309020205020404" pitchFamily="49" charset="0"/>
              </a:rPr>
              <a:t>(List&lt;T&gt; </a:t>
            </a:r>
            <a:r>
              <a:rPr lang="fr-FR" dirty="0" err="1">
                <a:latin typeface="Courier New" panose="02070309020205020404" pitchFamily="49" charset="0"/>
                <a:cs typeface="Courier New" panose="02070309020205020404" pitchFamily="49" charset="0"/>
              </a:rPr>
              <a:t>list</a:t>
            </a:r>
            <a:r>
              <a:rPr lang="fr-FR" dirty="0">
                <a:latin typeface="Courier New" panose="02070309020205020404" pitchFamily="49" charset="0"/>
                <a:cs typeface="Courier New" panose="02070309020205020404" pitchFamily="49" charset="0"/>
              </a:rPr>
              <a:t>)</a:t>
            </a:r>
            <a:br>
              <a:rPr lang="fr-FR" b="1"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12112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r>
              <a:rPr lang="en-US" dirty="0"/>
              <a:t>Exercise 5.1</a:t>
            </a:r>
          </a:p>
        </p:txBody>
      </p:sp>
      <p:sp>
        <p:nvSpPr>
          <p:cNvPr id="3" name="Content Placeholder 2"/>
          <p:cNvSpPr>
            <a:spLocks noGrp="1"/>
          </p:cNvSpPr>
          <p:nvPr>
            <p:ph idx="1"/>
          </p:nvPr>
        </p:nvSpPr>
        <p:spPr>
          <a:xfrm>
            <a:off x="457200" y="1295400"/>
            <a:ext cx="8229600" cy="5159408"/>
          </a:xfrm>
        </p:spPr>
        <p:txBody>
          <a:bodyPr/>
          <a:lstStyle/>
          <a:p>
            <a:pPr marL="0" indent="0">
              <a:buNone/>
            </a:pPr>
            <a:r>
              <a:rPr lang="en-US" sz="2200" dirty="0"/>
              <a:t>The following lines of code make use of one of the factory methods in Collections. Compare these with the Object Creation Factory pattern diagram, and answer the following:</a:t>
            </a:r>
          </a:p>
          <a:p>
            <a:pPr marL="365760" lvl="1" indent="0">
              <a:buNone/>
            </a:pPr>
            <a:r>
              <a:rPr lang="en-US" sz="2000" dirty="0"/>
              <a:t>1. Which class plays the role of Factory?</a:t>
            </a:r>
          </a:p>
          <a:p>
            <a:pPr marL="365760" lvl="1" indent="0">
              <a:buNone/>
            </a:pPr>
            <a:r>
              <a:rPr lang="en-US" sz="2000" dirty="0"/>
              <a:t>2. Which class plays the role of Client?</a:t>
            </a:r>
          </a:p>
          <a:p>
            <a:pPr marL="365760" lvl="1" indent="0">
              <a:buNone/>
            </a:pPr>
            <a:r>
              <a:rPr lang="en-US" sz="2000" dirty="0"/>
              <a:t>3. Which interface plays the role of Product type?</a:t>
            </a:r>
          </a:p>
          <a:p>
            <a:pPr marL="365760" lvl="1" indent="0">
              <a:buNone/>
            </a:pPr>
            <a:r>
              <a:rPr lang="en-US" sz="2000" dirty="0"/>
              <a:t>4. Which class plays the role of Concrete Product?(Specific type)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95800"/>
            <a:ext cx="88392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47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a:xfrm>
            <a:off x="304800" y="1828800"/>
            <a:ext cx="8229600" cy="4389120"/>
          </a:xfrm>
        </p:spPr>
        <p:txBody>
          <a:bodyPr/>
          <a:lstStyle/>
          <a:p>
            <a:r>
              <a:rPr lang="en-US" dirty="0"/>
              <a:t>Factory – Collections, Arrays</a:t>
            </a:r>
          </a:p>
          <a:p>
            <a:r>
              <a:rPr lang="en-US" dirty="0"/>
              <a:t>Client – </a:t>
            </a:r>
            <a:r>
              <a:rPr lang="en-US" dirty="0" err="1"/>
              <a:t>MyClass</a:t>
            </a:r>
            <a:endParaRPr lang="en-US" dirty="0"/>
          </a:p>
          <a:p>
            <a:r>
              <a:rPr lang="en-US" dirty="0"/>
              <a:t>Product – List&lt;String&gt;</a:t>
            </a:r>
          </a:p>
          <a:p>
            <a:r>
              <a:rPr lang="en-US" dirty="0"/>
              <a:t>Concrete Product – Anonymous </a:t>
            </a:r>
            <a:r>
              <a:rPr lang="en-US" dirty="0" err="1"/>
              <a:t>implementors</a:t>
            </a:r>
            <a:r>
              <a:rPr lang="en-US" dirty="0"/>
              <a:t> of List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253593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5506"/>
          </a:xfrm>
        </p:spPr>
        <p:txBody>
          <a:bodyPr/>
          <a:lstStyle/>
          <a:p>
            <a:r>
              <a:rPr lang="en-US" dirty="0"/>
              <a:t>Factory Method Pattern</a:t>
            </a:r>
          </a:p>
        </p:txBody>
      </p:sp>
      <p:sp>
        <p:nvSpPr>
          <p:cNvPr id="3" name="Content Placeholder 2"/>
          <p:cNvSpPr>
            <a:spLocks noGrp="1"/>
          </p:cNvSpPr>
          <p:nvPr>
            <p:ph idx="1"/>
          </p:nvPr>
        </p:nvSpPr>
        <p:spPr>
          <a:xfrm>
            <a:off x="76200" y="838200"/>
            <a:ext cx="9067800" cy="6019800"/>
          </a:xfrm>
        </p:spPr>
        <p:txBody>
          <a:bodyPr>
            <a:normAutofit fontScale="77500" lnSpcReduction="20000"/>
          </a:bodyPr>
          <a:lstStyle/>
          <a:p>
            <a:pPr>
              <a:lnSpc>
                <a:spcPct val="120000"/>
              </a:lnSpc>
            </a:pPr>
            <a:r>
              <a:rPr lang="en-US" dirty="0"/>
              <a:t>The Factory Method Pattern gives us a way to encapsulate the instantiations of concrete types. </a:t>
            </a:r>
          </a:p>
          <a:p>
            <a:pPr>
              <a:lnSpc>
                <a:spcPct val="120000"/>
              </a:lnSpc>
            </a:pPr>
            <a:r>
              <a:rPr lang="en-US" dirty="0"/>
              <a:t>The Factory Method pattern encapsulates the functionality required to select and instantiate an appropriate class, inside a designated method referred to as a factory method. </a:t>
            </a:r>
          </a:p>
          <a:p>
            <a:pPr>
              <a:lnSpc>
                <a:spcPct val="120000"/>
              </a:lnSpc>
            </a:pPr>
            <a:r>
              <a:rPr lang="en-US" dirty="0"/>
              <a:t>The Factory Method selects an appropriate class from a class hierarchy based on the application context and other influencing factors. It then instantiates the selected class and returns it as an instance of the parent class type.</a:t>
            </a:r>
          </a:p>
          <a:p>
            <a:pPr>
              <a:lnSpc>
                <a:spcPct val="120000"/>
              </a:lnSpc>
            </a:pPr>
            <a:r>
              <a:rPr lang="en-US" dirty="0"/>
              <a:t>The advantage of this approach is that the application objects can make use of the factory method to get access to the appropriate class instance. </a:t>
            </a:r>
          </a:p>
          <a:p>
            <a:pPr>
              <a:lnSpc>
                <a:spcPct val="120000"/>
              </a:lnSpc>
            </a:pPr>
            <a:r>
              <a:rPr lang="en-US" dirty="0"/>
              <a:t>This eliminates the need for an application object to deal with the varying class selection criteria.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val="201724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219200"/>
          </a:xfrm>
        </p:spPr>
        <p:txBody>
          <a:bodyPr>
            <a:normAutofit/>
          </a:bodyPr>
          <a:lstStyle/>
          <a:p>
            <a:r>
              <a:rPr lang="en-US" sz="3200" dirty="0"/>
              <a:t>Advantages of Using Object-Creating Factory Methods</a:t>
            </a:r>
          </a:p>
        </p:txBody>
      </p:sp>
      <p:sp>
        <p:nvSpPr>
          <p:cNvPr id="3" name="Content Placeholder 2"/>
          <p:cNvSpPr>
            <a:spLocks noGrp="1"/>
          </p:cNvSpPr>
          <p:nvPr>
            <p:ph idx="1"/>
          </p:nvPr>
        </p:nvSpPr>
        <p:spPr>
          <a:xfrm>
            <a:off x="152400" y="1219200"/>
            <a:ext cx="8991600" cy="5410200"/>
          </a:xfrm>
        </p:spPr>
        <p:txBody>
          <a:bodyPr>
            <a:normAutofit fontScale="62500" lnSpcReduction="20000"/>
          </a:bodyPr>
          <a:lstStyle/>
          <a:p>
            <a:pPr>
              <a:lnSpc>
                <a:spcPct val="120000"/>
              </a:lnSpc>
            </a:pPr>
            <a:r>
              <a:rPr lang="en-US" dirty="0"/>
              <a:t>Factory methods have a name – easier to understand what is being requested, and to distinguish between different kinds of invocations on an object</a:t>
            </a:r>
            <a:r>
              <a:rPr lang="en-US" dirty="0">
                <a:solidFill>
                  <a:srgbClr val="FFFF00"/>
                </a:solidFill>
              </a:rPr>
              <a:t>. </a:t>
            </a:r>
            <a:r>
              <a:rPr lang="en-US" dirty="0">
                <a:solidFill>
                  <a:srgbClr val="00B0F0"/>
                </a:solidFill>
              </a:rPr>
              <a:t>(Imagine a class that has 5 different constructors – how can you tell what each one does?  A good example is the List creation methods in Collection.)</a:t>
            </a:r>
          </a:p>
          <a:p>
            <a:pPr>
              <a:lnSpc>
                <a:spcPct val="120000"/>
              </a:lnSpc>
            </a:pPr>
            <a:r>
              <a:rPr lang="en-US" dirty="0"/>
              <a:t>Can control access to instances. </a:t>
            </a:r>
            <a:r>
              <a:rPr lang="en-US" dirty="0">
                <a:solidFill>
                  <a:srgbClr val="00B0F0"/>
                </a:solidFill>
              </a:rPr>
              <a:t>(See the Student/</a:t>
            </a:r>
            <a:r>
              <a:rPr lang="en-US" dirty="0" err="1">
                <a:solidFill>
                  <a:srgbClr val="00B0F0"/>
                </a:solidFill>
              </a:rPr>
              <a:t>GradeReport</a:t>
            </a:r>
            <a:r>
              <a:rPr lang="en-US" dirty="0">
                <a:solidFill>
                  <a:srgbClr val="00B0F0"/>
                </a:solidFill>
              </a:rPr>
              <a:t> and </a:t>
            </a:r>
            <a:r>
              <a:rPr lang="en-US" dirty="0" err="1">
                <a:solidFill>
                  <a:srgbClr val="00B0F0"/>
                </a:solidFill>
              </a:rPr>
              <a:t>DataAccess</a:t>
            </a:r>
            <a:r>
              <a:rPr lang="en-US" dirty="0">
                <a:solidFill>
                  <a:srgbClr val="00B0F0"/>
                </a:solidFill>
              </a:rPr>
              <a:t> examples, upcoming)</a:t>
            </a:r>
          </a:p>
          <a:p>
            <a:pPr>
              <a:lnSpc>
                <a:spcPct val="120000"/>
              </a:lnSpc>
            </a:pPr>
            <a:r>
              <a:rPr lang="en-US" dirty="0"/>
              <a:t>Solves the problem that a class can have only one constructor with a given signature. </a:t>
            </a:r>
            <a:r>
              <a:rPr lang="en-US" dirty="0">
                <a:solidFill>
                  <a:srgbClr val="00B0F0"/>
                </a:solidFill>
              </a:rPr>
              <a:t>(See Triangle example ,upcoming</a:t>
            </a:r>
            <a:r>
              <a:rPr lang="en-US" dirty="0">
                <a:solidFill>
                  <a:schemeClr val="accent1">
                    <a:lumMod val="75000"/>
                  </a:schemeClr>
                </a:solidFill>
              </a:rPr>
              <a:t>)</a:t>
            </a:r>
          </a:p>
          <a:p>
            <a:pPr>
              <a:lnSpc>
                <a:spcPct val="120000"/>
              </a:lnSpc>
            </a:pPr>
            <a:r>
              <a:rPr lang="en-US" dirty="0"/>
              <a:t>Unlike constructors, factory methods are not required to create a new instance every time they are invoked</a:t>
            </a:r>
            <a:r>
              <a:rPr lang="en-US" dirty="0">
                <a:solidFill>
                  <a:srgbClr val="FFFF00"/>
                </a:solidFill>
              </a:rPr>
              <a:t>. </a:t>
            </a:r>
            <a:r>
              <a:rPr lang="en-US" dirty="0">
                <a:solidFill>
                  <a:srgbClr val="00B0F0"/>
                </a:solidFill>
              </a:rPr>
              <a:t>(See Singleton creation example.)</a:t>
            </a:r>
          </a:p>
          <a:p>
            <a:pPr>
              <a:lnSpc>
                <a:spcPct val="120000"/>
              </a:lnSpc>
            </a:pPr>
            <a:r>
              <a:rPr lang="en-US" dirty="0"/>
              <a:t>Unlike constructors, factory methods can return a subtype of the requested type. </a:t>
            </a:r>
            <a:r>
              <a:rPr lang="en-US" dirty="0">
                <a:solidFill>
                  <a:srgbClr val="00B0F0"/>
                </a:solidFill>
              </a:rPr>
              <a:t>(See </a:t>
            </a:r>
            <a:r>
              <a:rPr lang="en-US" dirty="0" err="1">
                <a:solidFill>
                  <a:srgbClr val="00B0F0"/>
                </a:solidFill>
              </a:rPr>
              <a:t>RuleSet</a:t>
            </a:r>
            <a:r>
              <a:rPr lang="en-US" dirty="0">
                <a:solidFill>
                  <a:srgbClr val="00B0F0"/>
                </a:solidFill>
              </a:rPr>
              <a:t> </a:t>
            </a:r>
            <a:r>
              <a:rPr lang="en-US" dirty="0" err="1">
                <a:solidFill>
                  <a:srgbClr val="00B0F0"/>
                </a:solidFill>
              </a:rPr>
              <a:t>getRuleSet</a:t>
            </a:r>
            <a:r>
              <a:rPr lang="en-US" dirty="0">
                <a:solidFill>
                  <a:srgbClr val="00B0F0"/>
                </a:solidFill>
              </a:rPr>
              <a:t>() in Rules Framework example – a subclass of </a:t>
            </a:r>
            <a:r>
              <a:rPr lang="en-US" dirty="0" err="1">
                <a:solidFill>
                  <a:srgbClr val="00B0F0"/>
                </a:solidFill>
              </a:rPr>
              <a:t>RuleSet</a:t>
            </a:r>
            <a:r>
              <a:rPr lang="en-US" dirty="0">
                <a:solidFill>
                  <a:srgbClr val="00B0F0"/>
                </a:solidFill>
              </a:rPr>
              <a:t> is returned)</a:t>
            </a:r>
          </a:p>
          <a:p>
            <a:pPr>
              <a:lnSpc>
                <a:spcPct val="120000"/>
              </a:lnSpc>
            </a:pPr>
            <a:r>
              <a:rPr lang="en-US" dirty="0">
                <a:solidFill>
                  <a:srgbClr val="00B0F0"/>
                </a:solidFill>
              </a:rPr>
              <a:t>Simple example of Factory Pattern :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Rectangle 4"/>
          <p:cNvSpPr/>
          <p:nvPr/>
        </p:nvSpPr>
        <p:spPr>
          <a:xfrm>
            <a:off x="838200" y="6248400"/>
            <a:ext cx="6781800" cy="369332"/>
          </a:xfrm>
          <a:prstGeom prst="rect">
            <a:avLst/>
          </a:prstGeom>
        </p:spPr>
        <p:txBody>
          <a:bodyPr wrap="square">
            <a:spAutoFit/>
          </a:bodyPr>
          <a:lstStyle/>
          <a:p>
            <a:r>
              <a:rPr lang="en-US" dirty="0"/>
              <a:t>lesson5.lecture.factorypattern.myexample.pizzas;</a:t>
            </a:r>
          </a:p>
        </p:txBody>
      </p:sp>
    </p:spTree>
    <p:extLst>
      <p:ext uri="{BB962C8B-B14F-4D97-AF65-F5344CB8AC3E}">
        <p14:creationId xmlns:p14="http://schemas.microsoft.com/office/powerpoint/2010/main" val="11427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97" y="-7257"/>
            <a:ext cx="8229600" cy="1074057"/>
          </a:xfrm>
        </p:spPr>
        <p:txBody>
          <a:bodyPr/>
          <a:lstStyle/>
          <a:p>
            <a:r>
              <a:rPr lang="en-US" dirty="0"/>
              <a:t>Simple Factory Methods</a:t>
            </a:r>
          </a:p>
        </p:txBody>
      </p:sp>
      <p:sp>
        <p:nvSpPr>
          <p:cNvPr id="3" name="Content Placeholder 2"/>
          <p:cNvSpPr>
            <a:spLocks noGrp="1"/>
          </p:cNvSpPr>
          <p:nvPr>
            <p:ph idx="1"/>
          </p:nvPr>
        </p:nvSpPr>
        <p:spPr>
          <a:xfrm>
            <a:off x="304800" y="990600"/>
            <a:ext cx="8458200" cy="5464208"/>
          </a:xfrm>
        </p:spPr>
        <p:txBody>
          <a:bodyPr/>
          <a:lstStyle/>
          <a:p>
            <a:r>
              <a:rPr lang="en-US" sz="2400" dirty="0"/>
              <a:t>Much of the benefit of having a separate factory to create instances of objects (like the Collections class to produce different kinds of Lists) can be realized by just having a special “create” function inside a class to provide instances of the class – also called a </a:t>
            </a:r>
            <a:r>
              <a:rPr lang="en-US" sz="2400" i="1" dirty="0"/>
              <a:t>factory method</a:t>
            </a:r>
            <a:endParaRPr lang="en-US" sz="2400" dirty="0"/>
          </a:p>
          <a:p>
            <a:r>
              <a:rPr lang="en-US" sz="2000" u="sng" dirty="0"/>
              <a:t>Example</a:t>
            </a:r>
            <a:r>
              <a:rPr lang="en-US" sz="2000" dirty="0"/>
              <a:t>: In this Singleton implementation, you control how many instances are created by using a factory  method to provide the instance </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655457"/>
            <a:ext cx="684959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8686800" cy="1027906"/>
          </a:xfrm>
        </p:spPr>
        <p:txBody>
          <a:bodyPr>
            <a:normAutofit fontScale="90000"/>
          </a:bodyPr>
          <a:lstStyle/>
          <a:p>
            <a:r>
              <a:rPr lang="en-US" dirty="0"/>
              <a:t>Application: Problem of Multiple Constructors with Same Signature</a:t>
            </a:r>
          </a:p>
        </p:txBody>
      </p:sp>
      <p:sp>
        <p:nvSpPr>
          <p:cNvPr id="3" name="Content Placeholder 2"/>
          <p:cNvSpPr>
            <a:spLocks noGrp="1"/>
          </p:cNvSpPr>
          <p:nvPr>
            <p:ph idx="1"/>
          </p:nvPr>
        </p:nvSpPr>
        <p:spPr>
          <a:xfrm>
            <a:off x="457200" y="1371600"/>
            <a:ext cx="8229600" cy="3347720"/>
          </a:xfrm>
        </p:spPr>
        <p:txBody>
          <a:bodyPr/>
          <a:lstStyle/>
          <a:p>
            <a:pPr marL="0" indent="0">
              <a:buNone/>
            </a:pPr>
            <a:r>
              <a:rPr lang="en-US" sz="2000" dirty="0"/>
              <a:t>Sometimes you may have a class that should provide two (or more) constructors that do different things, accept different input arguments, but the arguments are all of the same type. Java does not allow you to overload constructors with identical signatures.  Using factory methods solves this problem</a:t>
            </a:r>
          </a:p>
          <a:p>
            <a:pPr marL="0" indent="0">
              <a:buNone/>
            </a:pPr>
            <a:r>
              <a:rPr lang="en-US" sz="2000" u="sng" dirty="0"/>
              <a:t>Triangle Example.</a:t>
            </a:r>
            <a:r>
              <a:rPr lang="en-US" sz="2000" dirty="0"/>
              <a:t>  By the laws of geometry, we can specify a triangle by specifying three of its sides, or by specifying two sides and the included angle. See demo:  lesson5.lecture.factorymethods5.triangle</a:t>
            </a:r>
          </a:p>
          <a:p>
            <a:pPr marL="0" indent="0">
              <a:buNone/>
            </a:pPr>
            <a:endParaRPr lang="en-US" sz="2000" u="sng"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978400"/>
            <a:ext cx="3106964" cy="1676400"/>
          </a:xfrm>
          <a:prstGeom prst="rect">
            <a:avLst/>
          </a:prstGeom>
        </p:spPr>
      </p:pic>
      <p:sp>
        <p:nvSpPr>
          <p:cNvPr id="6" name="TextBox 5"/>
          <p:cNvSpPr txBox="1"/>
          <p:nvPr/>
        </p:nvSpPr>
        <p:spPr>
          <a:xfrm>
            <a:off x="3505200" y="4488120"/>
            <a:ext cx="5562600" cy="2031325"/>
          </a:xfrm>
          <a:prstGeom prst="rect">
            <a:avLst/>
          </a:prstGeom>
          <a:solidFill>
            <a:srgbClr val="FFF3CD"/>
          </a:solidFill>
          <a:ln>
            <a:solidFill>
              <a:schemeClr val="tx1"/>
            </a:solidFill>
          </a:ln>
        </p:spPr>
        <p:txBody>
          <a:bodyPr wrap="square" rtlCol="0">
            <a:spAutoFit/>
          </a:bodyPr>
          <a:lstStyle/>
          <a:p>
            <a:r>
              <a:rPr lang="en-US" sz="1400" b="1" dirty="0">
                <a:solidFill>
                  <a:schemeClr val="accent1">
                    <a:lumMod val="75000"/>
                  </a:schemeClr>
                </a:solidFill>
              </a:rPr>
              <a:t>class Triangle {</a:t>
            </a:r>
            <a:br>
              <a:rPr lang="en-US" sz="1400" b="1" dirty="0">
                <a:solidFill>
                  <a:schemeClr val="accent1">
                    <a:lumMod val="75000"/>
                  </a:schemeClr>
                </a:solidFill>
              </a:rPr>
            </a:br>
            <a:r>
              <a:rPr lang="en-US" sz="1400" b="1" dirty="0">
                <a:solidFill>
                  <a:schemeClr val="accent1">
                    <a:lumMod val="75000"/>
                  </a:schemeClr>
                </a:solidFill>
              </a:rPr>
              <a:t>          Triangle(double s1, double s2, double s3) {</a:t>
            </a:r>
            <a:br>
              <a:rPr lang="en-US" sz="1400" b="1" dirty="0">
                <a:solidFill>
                  <a:schemeClr val="accent1">
                    <a:lumMod val="75000"/>
                  </a:schemeClr>
                </a:solidFill>
              </a:rPr>
            </a:br>
            <a:r>
              <a:rPr lang="en-US" sz="1400" b="1" dirty="0">
                <a:solidFill>
                  <a:schemeClr val="accent1">
                    <a:lumMod val="75000"/>
                  </a:schemeClr>
                </a:solidFill>
              </a:rPr>
              <a:t>                 side1 = s1; side2 = s2; side3 =s3;</a:t>
            </a:r>
            <a:br>
              <a:rPr lang="en-US" sz="1400" b="1" dirty="0">
                <a:solidFill>
                  <a:schemeClr val="accent1">
                    <a:lumMod val="75000"/>
                  </a:schemeClr>
                </a:solidFill>
              </a:rPr>
            </a:br>
            <a:r>
              <a:rPr lang="en-US" sz="1400" b="1" dirty="0">
                <a:solidFill>
                  <a:schemeClr val="accent1">
                    <a:lumMod val="75000"/>
                  </a:schemeClr>
                </a:solidFill>
              </a:rPr>
              <a:t>           }</a:t>
            </a:r>
          </a:p>
          <a:p>
            <a:r>
              <a:rPr lang="en-US" sz="1400" b="1" dirty="0">
                <a:solidFill>
                  <a:schemeClr val="accent1">
                    <a:lumMod val="75000"/>
                  </a:schemeClr>
                </a:solidFill>
              </a:rPr>
              <a:t>           Triangle(double s1, double s2, double </a:t>
            </a:r>
            <a:r>
              <a:rPr lang="en-US" sz="1400" b="1" dirty="0" err="1">
                <a:solidFill>
                  <a:schemeClr val="accent1">
                    <a:lumMod val="75000"/>
                  </a:schemeClr>
                </a:solidFill>
              </a:rPr>
              <a:t>inclAngle</a:t>
            </a:r>
            <a:r>
              <a:rPr lang="en-US" sz="1400" b="1" dirty="0">
                <a:solidFill>
                  <a:schemeClr val="accent1">
                    <a:lumMod val="75000"/>
                  </a:schemeClr>
                </a:solidFill>
              </a:rPr>
              <a:t>){</a:t>
            </a:r>
            <a:br>
              <a:rPr lang="en-US" sz="1400" b="1" dirty="0">
                <a:solidFill>
                  <a:schemeClr val="accent1">
                    <a:lumMod val="75000"/>
                  </a:schemeClr>
                </a:solidFill>
              </a:rPr>
            </a:br>
            <a:r>
              <a:rPr lang="en-US" sz="1400" b="1" dirty="0">
                <a:solidFill>
                  <a:schemeClr val="accent1">
                    <a:lumMod val="75000"/>
                  </a:schemeClr>
                </a:solidFill>
              </a:rPr>
              <a:t>                 side1 = s1; side2 = s2; angle3 =</a:t>
            </a:r>
            <a:r>
              <a:rPr lang="en-US" sz="1400" b="1" dirty="0" err="1">
                <a:solidFill>
                  <a:schemeClr val="accent1">
                    <a:lumMod val="75000"/>
                  </a:schemeClr>
                </a:solidFill>
              </a:rPr>
              <a:t>inclAngle</a:t>
            </a:r>
            <a:r>
              <a:rPr lang="en-US" sz="1400" b="1" dirty="0">
                <a:solidFill>
                  <a:schemeClr val="accent1">
                    <a:lumMod val="75000"/>
                  </a:schemeClr>
                </a:solidFill>
              </a:rPr>
              <a:t>;</a:t>
            </a:r>
            <a:br>
              <a:rPr lang="en-US" sz="1400" b="1" dirty="0">
                <a:solidFill>
                  <a:schemeClr val="accent1">
                    <a:lumMod val="75000"/>
                  </a:schemeClr>
                </a:solidFill>
              </a:rPr>
            </a:br>
            <a:r>
              <a:rPr lang="en-US" sz="1400" b="1" dirty="0">
                <a:solidFill>
                  <a:schemeClr val="accent1">
                    <a:lumMod val="75000"/>
                  </a:schemeClr>
                </a:solidFill>
              </a:rPr>
              <a:t>           }</a:t>
            </a:r>
            <a:br>
              <a:rPr lang="en-US" sz="1400" b="1" dirty="0">
                <a:solidFill>
                  <a:schemeClr val="accent1">
                    <a:lumMod val="75000"/>
                  </a:schemeClr>
                </a:solidFill>
              </a:rPr>
            </a:br>
            <a:r>
              <a:rPr lang="en-US" sz="1400" b="1" dirty="0">
                <a:solidFill>
                  <a:schemeClr val="accent1">
                    <a:lumMod val="75000"/>
                  </a:schemeClr>
                </a:solidFill>
              </a:rPr>
              <a:t>     }</a:t>
            </a:r>
            <a:br>
              <a:rPr lang="en-US" sz="1400" b="1" dirty="0">
                <a:solidFill>
                  <a:schemeClr val="accent1">
                    <a:lumMod val="75000"/>
                  </a:schemeClr>
                </a:solidFill>
              </a:rPr>
            </a:br>
            <a:endParaRPr lang="en-US" sz="1400" b="1" dirty="0">
              <a:solidFill>
                <a:schemeClr val="accent1">
                  <a:lumMod val="75000"/>
                </a:schemeClr>
              </a:solidFill>
            </a:endParaRPr>
          </a:p>
        </p:txBody>
      </p:sp>
    </p:spTree>
    <p:extLst>
      <p:ext uri="{BB962C8B-B14F-4D97-AF65-F5344CB8AC3E}">
        <p14:creationId xmlns:p14="http://schemas.microsoft.com/office/powerpoint/2010/main" val="50706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FF0000"/>
                </a:solidFill>
              </a:rPr>
              <a:t>© 2015 Maharishi University of Management, Fairfield, Iowa</a:t>
            </a:r>
          </a:p>
          <a:p>
            <a:endParaRPr lang="en-US" sz="1800" dirty="0">
              <a:solidFill>
                <a:srgbClr val="FF0000"/>
              </a:solidFill>
            </a:endParaRPr>
          </a:p>
          <a:p>
            <a:r>
              <a:rPr lang="en-US" sz="1800" dirty="0">
                <a:solidFill>
                  <a:srgbClr val="FF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solidFill>
                <a:srgbClr val="FF0000"/>
              </a:solidFill>
            </a:endParaRPr>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180306"/>
          </a:xfrm>
        </p:spPr>
        <p:txBody>
          <a:bodyPr>
            <a:normAutofit fontScale="90000"/>
          </a:bodyPr>
          <a:lstStyle/>
          <a:p>
            <a:r>
              <a:rPr lang="en-US" dirty="0"/>
              <a:t>Application: Controlling Access to Instances</a:t>
            </a:r>
          </a:p>
        </p:txBody>
      </p:sp>
      <p:sp>
        <p:nvSpPr>
          <p:cNvPr id="3" name="Content Placeholder 2"/>
          <p:cNvSpPr>
            <a:spLocks noGrp="1"/>
          </p:cNvSpPr>
          <p:nvPr>
            <p:ph idx="1"/>
          </p:nvPr>
        </p:nvSpPr>
        <p:spPr>
          <a:xfrm>
            <a:off x="228600" y="1524000"/>
            <a:ext cx="8763000" cy="4953000"/>
          </a:xfrm>
        </p:spPr>
        <p:txBody>
          <a:bodyPr>
            <a:normAutofit fontScale="70000" lnSpcReduction="20000"/>
          </a:bodyPr>
          <a:lstStyle/>
          <a:p>
            <a:pPr marL="0" indent="0">
              <a:lnSpc>
                <a:spcPct val="120000"/>
              </a:lnSpc>
              <a:buNone/>
            </a:pPr>
            <a:r>
              <a:rPr lang="en-US" u="sng" dirty="0"/>
              <a:t>Student/</a:t>
            </a:r>
            <a:r>
              <a:rPr lang="en-US" u="sng" dirty="0" err="1"/>
              <a:t>GradeReport</a:t>
            </a:r>
            <a:r>
              <a:rPr lang="en-US" u="sng" dirty="0"/>
              <a:t> Example</a:t>
            </a:r>
            <a:r>
              <a:rPr lang="en-US" dirty="0"/>
              <a:t>. We wish to maintain a bidirectional 1:1 relationship between Student and </a:t>
            </a:r>
            <a:r>
              <a:rPr lang="en-US" dirty="0" err="1"/>
              <a:t>GradeReport</a:t>
            </a:r>
            <a:r>
              <a:rPr lang="en-US" dirty="0"/>
              <a:t> when data for these is read from a database. We wish to guarantee that instances of these classes are created in just the right way. After instances of each are created, we want to make sure that classes are read-only (i.e. immutable). To do this we:</a:t>
            </a:r>
          </a:p>
          <a:p>
            <a:pPr marL="514350" indent="-514350">
              <a:lnSpc>
                <a:spcPct val="120000"/>
              </a:lnSpc>
              <a:buAutoNum type="arabicPeriod"/>
            </a:pPr>
            <a:r>
              <a:rPr lang="en-US" dirty="0"/>
              <a:t>Create instances using a Factory</a:t>
            </a:r>
          </a:p>
          <a:p>
            <a:pPr marL="514350" indent="-514350">
              <a:lnSpc>
                <a:spcPct val="120000"/>
              </a:lnSpc>
              <a:buAutoNum type="arabicPeriod"/>
            </a:pPr>
            <a:r>
              <a:rPr lang="en-US" dirty="0"/>
              <a:t>Keep all classes related to </a:t>
            </a:r>
            <a:r>
              <a:rPr lang="en-US" dirty="0" err="1"/>
              <a:t>GradeReport</a:t>
            </a:r>
            <a:r>
              <a:rPr lang="en-US" dirty="0"/>
              <a:t> and Student in the same package</a:t>
            </a:r>
          </a:p>
          <a:p>
            <a:pPr marL="514350" indent="-514350">
              <a:lnSpc>
                <a:spcPct val="120000"/>
              </a:lnSpc>
              <a:buAutoNum type="arabicPeriod"/>
            </a:pPr>
            <a:r>
              <a:rPr lang="en-US" dirty="0"/>
              <a:t>Provide only package level access for all constructors and setters</a:t>
            </a:r>
          </a:p>
          <a:p>
            <a:pPr marL="514350" indent="-514350">
              <a:lnSpc>
                <a:spcPct val="120000"/>
              </a:lnSpc>
              <a:buAutoNum type="arabicPeriod"/>
            </a:pPr>
            <a:r>
              <a:rPr lang="en-US" dirty="0"/>
              <a:t>Declare all classes in the package final</a:t>
            </a:r>
          </a:p>
          <a:p>
            <a:pPr marL="0" indent="0">
              <a:lnSpc>
                <a:spcPct val="120000"/>
              </a:lnSpc>
              <a:buNone/>
            </a:pPr>
            <a:r>
              <a:rPr lang="en-US" dirty="0"/>
              <a:t>See lesson5.lecture.factorymethods6</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722" y="5257800"/>
            <a:ext cx="2971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69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8229599"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562600" y="1066800"/>
            <a:ext cx="23622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8000">
                  <a:solidFill>
                    <a:schemeClr val="accent2">
                      <a:satMod val="140000"/>
                    </a:schemeClr>
                  </a:solidFill>
                  <a:prstDash val="solid"/>
                  <a:miter lim="800000"/>
                </a:ln>
                <a:solidFill>
                  <a:schemeClr val="bg1"/>
                </a:solidFill>
                <a:effectLst>
                  <a:outerShdw blurRad="25500" dist="23000" dir="7020000" algn="tl">
                    <a:srgbClr val="000000">
                      <a:alpha val="50000"/>
                    </a:srgbClr>
                  </a:outerShdw>
                </a:effectLst>
              </a:rPr>
              <a:t>&lt;&lt;interface&gt;&gt;</a:t>
            </a:r>
            <a:endParaRPr lang="en-US" dirty="0">
              <a:solidFill>
                <a:schemeClr val="bg1"/>
              </a:solidFill>
            </a:endParaRPr>
          </a:p>
        </p:txBody>
      </p:sp>
      <p:pic>
        <p:nvPicPr>
          <p:cNvPr id="3" name="Picture 2">
            <a:extLst>
              <a:ext uri="{FF2B5EF4-FFF2-40B4-BE49-F238E27FC236}">
                <a16:creationId xmlns:a16="http://schemas.microsoft.com/office/drawing/2014/main" id="{BA2E5358-4927-4609-BF8C-6DF01C2651D6}"/>
              </a:ext>
            </a:extLst>
          </p:cNvPr>
          <p:cNvPicPr>
            <a:picLocks noChangeAspect="1"/>
          </p:cNvPicPr>
          <p:nvPr/>
        </p:nvPicPr>
        <p:blipFill>
          <a:blip r:embed="rId4"/>
          <a:stretch>
            <a:fillRect/>
          </a:stretch>
        </p:blipFill>
        <p:spPr>
          <a:xfrm>
            <a:off x="228600" y="228600"/>
            <a:ext cx="8763000" cy="6553199"/>
          </a:xfrm>
          <a:prstGeom prst="rect">
            <a:avLst/>
          </a:prstGeom>
        </p:spPr>
      </p:pic>
    </p:spTree>
    <p:extLst>
      <p:ext uri="{BB962C8B-B14F-4D97-AF65-F5344CB8AC3E}">
        <p14:creationId xmlns:p14="http://schemas.microsoft.com/office/powerpoint/2010/main" val="3763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6" y="76200"/>
            <a:ext cx="8610600" cy="1143000"/>
          </a:xfrm>
        </p:spPr>
        <p:txBody>
          <a:bodyPr>
            <a:noAutofit/>
          </a:bodyPr>
          <a:lstStyle/>
          <a:p>
            <a:r>
              <a:rPr lang="en-US" sz="2800" dirty="0"/>
              <a:t>Application: Controlling Access to Instances - continued</a:t>
            </a:r>
          </a:p>
        </p:txBody>
      </p:sp>
      <p:sp>
        <p:nvSpPr>
          <p:cNvPr id="3" name="Content Placeholder 2"/>
          <p:cNvSpPr>
            <a:spLocks noGrp="1"/>
          </p:cNvSpPr>
          <p:nvPr>
            <p:ph idx="1"/>
          </p:nvPr>
        </p:nvSpPr>
        <p:spPr>
          <a:xfrm>
            <a:off x="228600" y="1295400"/>
            <a:ext cx="8686800" cy="5334000"/>
          </a:xfrm>
        </p:spPr>
        <p:txBody>
          <a:bodyPr>
            <a:normAutofit fontScale="70000" lnSpcReduction="20000"/>
          </a:bodyPr>
          <a:lstStyle/>
          <a:p>
            <a:pPr marL="0" indent="0">
              <a:lnSpc>
                <a:spcPct val="120000"/>
              </a:lnSpc>
              <a:buNone/>
            </a:pPr>
            <a:r>
              <a:rPr lang="en-US" dirty="0"/>
              <a:t>Data Access Example. We wish to provide restricted access to the database. Data access requests must come through a designated package. Special classes (called </a:t>
            </a:r>
            <a:r>
              <a:rPr lang="en-US" dirty="0" err="1"/>
              <a:t>Daos</a:t>
            </a:r>
            <a:r>
              <a:rPr lang="en-US" dirty="0"/>
              <a:t>) will be allowed to send in data to be saved and to make requests for data. To accomplish this we</a:t>
            </a:r>
          </a:p>
          <a:p>
            <a:pPr marL="514350" indent="-514350">
              <a:lnSpc>
                <a:spcPct val="120000"/>
              </a:lnSpc>
              <a:buAutoNum type="arabicPeriod"/>
            </a:pPr>
            <a:r>
              <a:rPr lang="en-US" dirty="0"/>
              <a:t>Designate a </a:t>
            </a:r>
            <a:r>
              <a:rPr lang="en-US" dirty="0" err="1"/>
              <a:t>dataaccess</a:t>
            </a:r>
            <a:r>
              <a:rPr lang="en-US" dirty="0"/>
              <a:t> package</a:t>
            </a:r>
          </a:p>
          <a:p>
            <a:pPr marL="514350" indent="-514350">
              <a:lnSpc>
                <a:spcPct val="120000"/>
              </a:lnSpc>
              <a:buAutoNum type="arabicPeriod"/>
            </a:pPr>
            <a:r>
              <a:rPr lang="en-US" dirty="0"/>
              <a:t>Provide a factory to produce instances of the </a:t>
            </a:r>
            <a:r>
              <a:rPr lang="en-US" dirty="0" err="1"/>
              <a:t>DataAccessSystem</a:t>
            </a:r>
            <a:r>
              <a:rPr lang="en-US" dirty="0"/>
              <a:t>, typed as an interface </a:t>
            </a:r>
            <a:r>
              <a:rPr lang="en-US" dirty="0" err="1"/>
              <a:t>DataAccess</a:t>
            </a:r>
            <a:endParaRPr lang="en-US" dirty="0"/>
          </a:p>
          <a:p>
            <a:pPr marL="514350" indent="-514350">
              <a:lnSpc>
                <a:spcPct val="120000"/>
              </a:lnSpc>
              <a:buAutoNum type="arabicPeriod"/>
            </a:pPr>
            <a:r>
              <a:rPr lang="en-US" dirty="0"/>
              <a:t>Make all setters and constructors of classes in the package have package level access </a:t>
            </a:r>
          </a:p>
          <a:p>
            <a:pPr marL="514350" indent="-514350">
              <a:lnSpc>
                <a:spcPct val="120000"/>
              </a:lnSpc>
              <a:buAutoNum type="arabicPeriod"/>
            </a:pPr>
            <a:r>
              <a:rPr lang="en-US" dirty="0"/>
              <a:t>Require entity classes like Address or Person to make use of corresponding Dao classes, like </a:t>
            </a:r>
            <a:r>
              <a:rPr lang="en-US" dirty="0" err="1"/>
              <a:t>AddressDao</a:t>
            </a:r>
            <a:r>
              <a:rPr lang="en-US" dirty="0"/>
              <a:t>, </a:t>
            </a:r>
            <a:r>
              <a:rPr lang="en-US" dirty="0" err="1"/>
              <a:t>PersonDao</a:t>
            </a:r>
            <a:r>
              <a:rPr lang="en-US" dirty="0"/>
              <a:t> to communicate with the data access layer</a:t>
            </a:r>
          </a:p>
          <a:p>
            <a:pPr marL="0" indent="0">
              <a:lnSpc>
                <a:spcPct val="120000"/>
              </a:lnSpc>
              <a:buNone/>
            </a:pPr>
            <a:r>
              <a:rPr lang="en-US" dirty="0"/>
              <a:t>See lesson5.lecture.factorymethods3.dataaccess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833300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F2A33F-0C62-4B0E-8D38-262FD9A2A98F}"/>
              </a:ext>
            </a:extLst>
          </p:cNvPr>
          <p:cNvSpPr>
            <a:spLocks noGrp="1"/>
          </p:cNvSpPr>
          <p:nvPr>
            <p:ph type="sldNum" sz="quarter" idx="12"/>
          </p:nvPr>
        </p:nvSpPr>
        <p:spPr/>
        <p:txBody>
          <a:bodyPr/>
          <a:lstStyle/>
          <a:p>
            <a:fld id="{042AED99-7FB4-404E-8A97-64753DCE42EC}" type="slidenum">
              <a:rPr kumimoji="0" lang="en-US" smtClean="0"/>
              <a:pPr/>
              <a:t>23</a:t>
            </a:fld>
            <a:endParaRPr kumimoji="0" lang="en-US"/>
          </a:p>
        </p:txBody>
      </p:sp>
      <p:pic>
        <p:nvPicPr>
          <p:cNvPr id="5" name="Picture 4">
            <a:extLst>
              <a:ext uri="{FF2B5EF4-FFF2-40B4-BE49-F238E27FC236}">
                <a16:creationId xmlns:a16="http://schemas.microsoft.com/office/drawing/2014/main" id="{AD2BD7D1-683B-42B7-8DBD-E3091CCB41E9}"/>
              </a:ext>
            </a:extLst>
          </p:cNvPr>
          <p:cNvPicPr>
            <a:picLocks noChangeAspect="1"/>
          </p:cNvPicPr>
          <p:nvPr/>
        </p:nvPicPr>
        <p:blipFill>
          <a:blip r:embed="rId2"/>
          <a:stretch>
            <a:fillRect/>
          </a:stretch>
        </p:blipFill>
        <p:spPr>
          <a:xfrm>
            <a:off x="228600" y="304800"/>
            <a:ext cx="8610600" cy="6176169"/>
          </a:xfrm>
          <a:prstGeom prst="rect">
            <a:avLst/>
          </a:prstGeom>
        </p:spPr>
      </p:pic>
    </p:spTree>
    <p:extLst>
      <p:ext uri="{BB962C8B-B14F-4D97-AF65-F5344CB8AC3E}">
        <p14:creationId xmlns:p14="http://schemas.microsoft.com/office/powerpoint/2010/main" val="44231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err="1"/>
              <a:t>Parametrized</a:t>
            </a:r>
            <a:r>
              <a:rPr lang="en-US" dirty="0"/>
              <a:t> Factory Methods</a:t>
            </a:r>
          </a:p>
        </p:txBody>
      </p:sp>
      <p:sp>
        <p:nvSpPr>
          <p:cNvPr id="3" name="Content Placeholder 2"/>
          <p:cNvSpPr>
            <a:spLocks noGrp="1"/>
          </p:cNvSpPr>
          <p:nvPr>
            <p:ph idx="1"/>
          </p:nvPr>
        </p:nvSpPr>
        <p:spPr>
          <a:xfrm>
            <a:off x="228600" y="762000"/>
            <a:ext cx="8763000" cy="6096000"/>
          </a:xfrm>
        </p:spPr>
        <p:txBody>
          <a:bodyPr/>
          <a:lstStyle/>
          <a:p>
            <a:r>
              <a:rPr lang="en-US" sz="1800" dirty="0"/>
              <a:t>Factory can produce different implementations of an interface based on input parameter.   </a:t>
            </a:r>
            <a:r>
              <a:rPr lang="en-US" sz="1800" u="sng" dirty="0"/>
              <a:t>Example</a:t>
            </a:r>
            <a:r>
              <a:rPr lang="en-US" sz="1800" dirty="0"/>
              <a:t>: Rules Framework see</a:t>
            </a:r>
            <a:r>
              <a:rPr lang="en-US" dirty="0"/>
              <a:t>  </a:t>
            </a:r>
            <a:r>
              <a:rPr lang="en-US" sz="1800" dirty="0"/>
              <a:t>lesson5.lecture.factorymethods2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44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56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6286"/>
            <a:ext cx="9144000" cy="1143000"/>
          </a:xfrm>
        </p:spPr>
        <p:txBody>
          <a:bodyPr>
            <a:normAutofit fontScale="90000"/>
          </a:bodyPr>
          <a:lstStyle/>
          <a:p>
            <a:r>
              <a:rPr lang="en-US" dirty="0"/>
              <a:t>Issues When Using Factory Methods</a:t>
            </a:r>
          </a:p>
        </p:txBody>
      </p:sp>
      <p:sp>
        <p:nvSpPr>
          <p:cNvPr id="20482" name="Content Placeholder 2"/>
          <p:cNvSpPr>
            <a:spLocks noGrp="1"/>
          </p:cNvSpPr>
          <p:nvPr>
            <p:ph idx="1"/>
          </p:nvPr>
        </p:nvSpPr>
        <p:spPr>
          <a:xfrm>
            <a:off x="152400" y="1295400"/>
            <a:ext cx="8763000" cy="5544457"/>
          </a:xfrm>
        </p:spPr>
        <p:txBody>
          <a:bodyPr>
            <a:normAutofit/>
          </a:bodyPr>
          <a:lstStyle/>
          <a:p>
            <a:pPr>
              <a:lnSpc>
                <a:spcPct val="90000"/>
              </a:lnSpc>
            </a:pPr>
            <a:r>
              <a:rPr lang="en-US" altLang="en-US" sz="2800" dirty="0"/>
              <a:t>Classes without public, protected, or package-level constructors cannot be </a:t>
            </a:r>
            <a:r>
              <a:rPr lang="en-US" altLang="en-US" sz="2800" dirty="0" err="1"/>
              <a:t>subclassed</a:t>
            </a:r>
            <a:r>
              <a:rPr lang="en-US" altLang="en-US" sz="2800" dirty="0"/>
              <a:t> (when factory methods are used, usually the constructor is private)</a:t>
            </a:r>
          </a:p>
          <a:p>
            <a:pPr>
              <a:lnSpc>
                <a:spcPct val="90000"/>
              </a:lnSpc>
            </a:pPr>
            <a:r>
              <a:rPr lang="en-US" altLang="en-US" sz="2800" dirty="0"/>
              <a:t>The factory method name must be distinguished from other static methods.</a:t>
            </a:r>
          </a:p>
          <a:p>
            <a:pPr lvl="2" eaLnBrk="1" hangingPunct="1">
              <a:lnSpc>
                <a:spcPct val="90000"/>
              </a:lnSpc>
            </a:pPr>
            <a:r>
              <a:rPr lang="en-US" altLang="en-US" dirty="0"/>
              <a:t>Use conventional naming</a:t>
            </a:r>
          </a:p>
          <a:p>
            <a:pPr lvl="3" eaLnBrk="1" hangingPunct="1">
              <a:lnSpc>
                <a:spcPct val="90000"/>
              </a:lnSpc>
            </a:pPr>
            <a:r>
              <a:rPr lang="en-US" altLang="en-US" dirty="0" err="1"/>
              <a:t>getInstance</a:t>
            </a:r>
            <a:r>
              <a:rPr lang="en-US" altLang="en-US" dirty="0"/>
              <a:t>    [often used to invoke a Singleton]</a:t>
            </a:r>
          </a:p>
          <a:p>
            <a:pPr lvl="3" eaLnBrk="1" hangingPunct="1">
              <a:lnSpc>
                <a:spcPct val="90000"/>
              </a:lnSpc>
            </a:pPr>
            <a:r>
              <a:rPr lang="en-US" altLang="en-US" dirty="0" err="1"/>
              <a:t>newInstance</a:t>
            </a:r>
            <a:r>
              <a:rPr lang="en-US" altLang="en-US" dirty="0"/>
              <a:t>  [used in Class to obtain an instance from a class]</a:t>
            </a:r>
          </a:p>
          <a:p>
            <a:pPr lvl="3" eaLnBrk="1" hangingPunct="1">
              <a:lnSpc>
                <a:spcPct val="90000"/>
              </a:lnSpc>
            </a:pPr>
            <a:r>
              <a:rPr lang="en-US" altLang="en-US" dirty="0" err="1"/>
              <a:t>getType</a:t>
            </a:r>
            <a:endParaRPr lang="en-US" altLang="en-US" dirty="0"/>
          </a:p>
          <a:p>
            <a:pPr lvl="3" eaLnBrk="1" hangingPunct="1">
              <a:lnSpc>
                <a:spcPct val="90000"/>
              </a:lnSpc>
            </a:pPr>
            <a:r>
              <a:rPr lang="en-US" altLang="en-US" dirty="0" err="1"/>
              <a:t>newType</a:t>
            </a:r>
            <a:endParaRPr lang="en-US" altLang="en-US" dirty="0"/>
          </a:p>
          <a:p>
            <a:pPr lvl="3" eaLnBrk="1" hangingPunct="1">
              <a:lnSpc>
                <a:spcPct val="90000"/>
              </a:lnSpc>
            </a:pPr>
            <a:r>
              <a:rPr lang="en-US" altLang="en-US" dirty="0" err="1"/>
              <a:t>openConnection</a:t>
            </a:r>
            <a:r>
              <a:rPr lang="en-US" altLang="en-US" dirty="0"/>
              <a:t>  [</a:t>
            </a:r>
            <a:r>
              <a:rPr lang="en-US" altLang="en-US" dirty="0" err="1"/>
              <a:t>URLConnection</a:t>
            </a:r>
            <a:r>
              <a:rPr lang="en-US" altLang="en-US" dirty="0"/>
              <a:t> example]3</a:t>
            </a:r>
          </a:p>
          <a:p>
            <a:pPr lvl="3" eaLnBrk="1" hangingPunct="1">
              <a:lnSpc>
                <a:spcPct val="90000"/>
              </a:lnSpc>
            </a:pPr>
            <a:r>
              <a:rPr lang="en-US" altLang="en-US" dirty="0" err="1"/>
              <a:t>valueOf</a:t>
            </a:r>
            <a:r>
              <a:rPr lang="en-US" altLang="en-US" dirty="0"/>
              <a:t>  [</a:t>
            </a:r>
            <a:r>
              <a:rPr lang="en-US" altLang="en-US" dirty="0" err="1"/>
              <a:t>BigInteger.valueOf</a:t>
            </a:r>
            <a:r>
              <a:rPr lang="en-US" altLang="en-US" dirty="0"/>
              <a:t>(long)]</a:t>
            </a:r>
          </a:p>
          <a:p>
            <a:pPr lvl="3" eaLnBrk="1" hangingPunct="1">
              <a:lnSpc>
                <a:spcPct val="90000"/>
              </a:lnSpc>
            </a:pPr>
            <a:r>
              <a:rPr lang="en-US" altLang="en-US" dirty="0"/>
              <a:t>of  [</a:t>
            </a:r>
            <a:r>
              <a:rPr lang="en-US" altLang="en-US" dirty="0" err="1"/>
              <a:t>LocalDate.of</a:t>
            </a:r>
            <a:r>
              <a:rPr lang="en-US" altLang="en-US" dirty="0"/>
              <a:t>(year, month, day)]</a:t>
            </a:r>
          </a:p>
          <a:p>
            <a:pPr lvl="3" eaLnBrk="1" hangingPunct="1">
              <a:lnSpc>
                <a:spcPct val="90000"/>
              </a:lnSpc>
            </a:pPr>
            <a:endParaRPr lang="en-US" altLang="en-US" dirty="0"/>
          </a:p>
          <a:p>
            <a:pPr lvl="2" eaLnBrk="1" hangingPunct="1">
              <a:lnSpc>
                <a:spcPct val="90000"/>
              </a:lnSpc>
            </a:pPr>
            <a:endParaRPr lang="en-US" altLang="en-US" dirty="0"/>
          </a:p>
          <a:p>
            <a:pPr marL="0" indent="0" eaLnBrk="1" hangingPunct="1">
              <a:lnSpc>
                <a:spcPct val="90000"/>
              </a:lnSpc>
              <a:buFont typeface="Wingdings 2" pitchFamily="18" charset="2"/>
              <a:buNone/>
            </a:pPr>
            <a:endParaRPr lang="en-US" altLang="en-US" dirty="0"/>
          </a:p>
        </p:txBody>
      </p:sp>
      <p:sp>
        <p:nvSpPr>
          <p:cNvPr id="4" name="Slide Number Placeholder 3"/>
          <p:cNvSpPr>
            <a:spLocks noGrp="1"/>
          </p:cNvSpPr>
          <p:nvPr>
            <p:ph type="sldNum" sz="quarter" idx="12"/>
          </p:nvPr>
        </p:nvSpPr>
        <p:spPr/>
        <p:txBody>
          <a:bodyPr/>
          <a:lstStyle/>
          <a:p>
            <a:pPr>
              <a:defRPr/>
            </a:pPr>
            <a:fld id="{98ADD5E7-DF8B-468C-9BBE-33DE8FBECDA9}" type="slidenum">
              <a:rPr lang="en-US"/>
              <a:pPr>
                <a:defRPr/>
              </a:pPr>
              <a:t>25</a:t>
            </a:fld>
            <a:endParaRPr lang="en-US"/>
          </a:p>
        </p:txBody>
      </p:sp>
    </p:spTree>
    <p:extLst>
      <p:ext uri="{BB962C8B-B14F-4D97-AF65-F5344CB8AC3E}">
        <p14:creationId xmlns:p14="http://schemas.microsoft.com/office/powerpoint/2010/main" val="1425359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399032"/>
          </a:xfrm>
        </p:spPr>
        <p:txBody>
          <a:bodyPr/>
          <a:lstStyle/>
          <a:p>
            <a:r>
              <a:rPr lang="en-US" dirty="0"/>
              <a:t>Interfaces as </a:t>
            </a:r>
            <a:r>
              <a:rPr lang="en-US" i="1" dirty="0"/>
              <a:t>Types</a:t>
            </a:r>
          </a:p>
        </p:txBody>
      </p:sp>
      <p:sp>
        <p:nvSpPr>
          <p:cNvPr id="3" name="Content Placeholder 2"/>
          <p:cNvSpPr>
            <a:spLocks noGrp="1"/>
          </p:cNvSpPr>
          <p:nvPr>
            <p:ph idx="1"/>
          </p:nvPr>
        </p:nvSpPr>
        <p:spPr>
          <a:xfrm>
            <a:off x="152400" y="1295400"/>
            <a:ext cx="8839200" cy="5029200"/>
          </a:xfrm>
        </p:spPr>
        <p:txBody>
          <a:bodyPr>
            <a:normAutofit fontScale="85000" lnSpcReduction="20000"/>
          </a:bodyPr>
          <a:lstStyle/>
          <a:p>
            <a:pPr>
              <a:lnSpc>
                <a:spcPct val="120000"/>
              </a:lnSpc>
            </a:pPr>
            <a:r>
              <a:rPr lang="en-US" dirty="0"/>
              <a:t>Primitives (</a:t>
            </a:r>
            <a:r>
              <a:rPr lang="en-US" dirty="0" err="1"/>
              <a:t>int</a:t>
            </a:r>
            <a:r>
              <a:rPr lang="en-US" dirty="0"/>
              <a:t>, float, etc) are examples of simple types</a:t>
            </a:r>
          </a:p>
          <a:p>
            <a:pPr>
              <a:lnSpc>
                <a:spcPct val="120000"/>
              </a:lnSpc>
            </a:pPr>
            <a:r>
              <a:rPr lang="en-US" dirty="0"/>
              <a:t>Classes provide an ‘interface’ and an implementation</a:t>
            </a:r>
          </a:p>
          <a:p>
            <a:pPr lvl="1">
              <a:lnSpc>
                <a:spcPct val="120000"/>
              </a:lnSpc>
            </a:pPr>
            <a:r>
              <a:rPr lang="en-US" dirty="0"/>
              <a:t>In this context the interface is ‘The publicly exposed methods’ – the services provided by the class.</a:t>
            </a:r>
          </a:p>
          <a:p>
            <a:pPr lvl="1">
              <a:lnSpc>
                <a:spcPct val="120000"/>
              </a:lnSpc>
            </a:pPr>
            <a:r>
              <a:rPr lang="en-US" dirty="0"/>
              <a:t>This ‘interface’ is therefore a way of specifying the type</a:t>
            </a:r>
          </a:p>
          <a:p>
            <a:pPr marL="393192" lvl="1" indent="0">
              <a:lnSpc>
                <a:spcPct val="120000"/>
              </a:lnSpc>
              <a:buNone/>
            </a:pPr>
            <a:endParaRPr lang="en-US" dirty="0"/>
          </a:p>
          <a:p>
            <a:pPr>
              <a:lnSpc>
                <a:spcPct val="120000"/>
              </a:lnSpc>
            </a:pPr>
            <a:r>
              <a:rPr lang="en-US" dirty="0"/>
              <a:t>A Java Interface provides a pure ‘type’ – an abstraction of a class. </a:t>
            </a:r>
          </a:p>
          <a:p>
            <a:pPr lvl="1">
              <a:lnSpc>
                <a:spcPct val="120000"/>
              </a:lnSpc>
            </a:pPr>
            <a:r>
              <a:rPr lang="en-US" dirty="0"/>
              <a:t>Just specifies what you can do with an implementer of the interface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0"/>
            <a:ext cx="8229600" cy="1143000"/>
          </a:xfrm>
        </p:spPr>
        <p:txBody>
          <a:bodyPr/>
          <a:lstStyle/>
          <a:p>
            <a:r>
              <a:rPr lang="en-US" dirty="0"/>
              <a:t>Interfaces and Polymorphism</a:t>
            </a:r>
          </a:p>
        </p:txBody>
      </p:sp>
      <p:sp>
        <p:nvSpPr>
          <p:cNvPr id="103427" name="Rectangle 3" descr="Rectangle: Click to edit Master text styles&#10;Second level&#10;Third level&#10;Fourth level&#10;Fifth level"/>
          <p:cNvSpPr>
            <a:spLocks noGrp="1" noChangeArrowheads="1"/>
          </p:cNvSpPr>
          <p:nvPr>
            <p:ph idx="1"/>
          </p:nvPr>
        </p:nvSpPr>
        <p:spPr>
          <a:xfrm>
            <a:off x="152400" y="1143000"/>
            <a:ext cx="8915400" cy="5311808"/>
          </a:xfrm>
        </p:spPr>
        <p:txBody>
          <a:bodyPr>
            <a:normAutofit/>
          </a:bodyPr>
          <a:lstStyle/>
          <a:p>
            <a:r>
              <a:rPr lang="en-US" sz="2800" dirty="0"/>
              <a:t> Since interfaces are types like classes, they can be used in the same polymorphic ways that classes can be used. [For these examples, recall that </a:t>
            </a:r>
            <a:r>
              <a:rPr lang="en-US" sz="2800" dirty="0">
                <a:solidFill>
                  <a:srgbClr val="FFC000"/>
                </a:solidFill>
                <a:latin typeface="Consolas"/>
              </a:rPr>
              <a:t>List</a:t>
            </a:r>
            <a:r>
              <a:rPr lang="en-US" sz="2800" dirty="0">
                <a:solidFill>
                  <a:srgbClr val="000000"/>
                </a:solidFill>
                <a:latin typeface="Consolas"/>
              </a:rPr>
              <a:t> </a:t>
            </a:r>
            <a:r>
              <a:rPr lang="en-US" sz="2800" dirty="0"/>
              <a:t>is an interface in the Java collections library]</a:t>
            </a:r>
          </a:p>
          <a:p>
            <a:pPr lvl="1"/>
            <a:r>
              <a:rPr lang="en-US" sz="2400" dirty="0">
                <a:solidFill>
                  <a:srgbClr val="FFC000"/>
                </a:solidFill>
              </a:rPr>
              <a:t>As variable type:</a:t>
            </a:r>
          </a:p>
          <a:p>
            <a:pPr marL="0" lvl="0" indent="0">
              <a:spcBef>
                <a:spcPts val="0"/>
              </a:spcBef>
              <a:buClrTx/>
              <a:buSzTx/>
              <a:buNone/>
            </a:pPr>
            <a:r>
              <a:rPr lang="en-US" sz="1600" dirty="0">
                <a:solidFill>
                  <a:srgbClr val="FFC000"/>
                </a:solidFill>
                <a:latin typeface="Consolas"/>
              </a:rPr>
              <a:t>	</a:t>
            </a:r>
            <a:r>
              <a:rPr lang="en-US" sz="1800" dirty="0">
                <a:solidFill>
                  <a:srgbClr val="FFC000"/>
                </a:solidFill>
                <a:latin typeface="Consolas"/>
              </a:rPr>
              <a:t>List&lt;Student&gt; students = </a:t>
            </a:r>
            <a:r>
              <a:rPr lang="en-US" sz="1800" b="1" dirty="0">
                <a:solidFill>
                  <a:srgbClr val="FFC000"/>
                </a:solidFill>
                <a:latin typeface="Consolas"/>
              </a:rPr>
              <a:t>new </a:t>
            </a:r>
            <a:r>
              <a:rPr lang="en-US" sz="1800" dirty="0" err="1">
                <a:solidFill>
                  <a:srgbClr val="FFC000"/>
                </a:solidFill>
                <a:latin typeface="Consolas"/>
              </a:rPr>
              <a:t>ArrayList</a:t>
            </a:r>
            <a:r>
              <a:rPr lang="en-US" sz="1800" dirty="0">
                <a:solidFill>
                  <a:srgbClr val="FFC000"/>
                </a:solidFill>
                <a:latin typeface="Consolas"/>
              </a:rPr>
              <a:t>&lt;Student&gt;();</a:t>
            </a:r>
            <a:endParaRPr lang="en-US" sz="2400" dirty="0">
              <a:solidFill>
                <a:srgbClr val="FFC000"/>
              </a:solidFill>
            </a:endParaRPr>
          </a:p>
          <a:p>
            <a:pPr lvl="1"/>
            <a:r>
              <a:rPr lang="en-US" sz="2400" dirty="0">
                <a:solidFill>
                  <a:srgbClr val="FFC000"/>
                </a:solidFill>
              </a:rPr>
              <a:t>As argument type:</a:t>
            </a:r>
            <a:endParaRPr lang="en-US" sz="1800" b="1" dirty="0">
              <a:solidFill>
                <a:srgbClr val="FFC000"/>
              </a:solidFill>
              <a:latin typeface="Courier New" pitchFamily="49" charset="0"/>
            </a:endParaRPr>
          </a:p>
          <a:p>
            <a:pPr>
              <a:buNone/>
            </a:pPr>
            <a:r>
              <a:rPr lang="en-US" sz="1800" b="1" dirty="0">
                <a:solidFill>
                  <a:srgbClr val="FFC000"/>
                </a:solidFill>
                <a:latin typeface="Consolas"/>
              </a:rPr>
              <a:t>		public void </a:t>
            </a:r>
            <a:r>
              <a:rPr lang="en-US" sz="1800" dirty="0" err="1">
                <a:solidFill>
                  <a:srgbClr val="FFC000"/>
                </a:solidFill>
                <a:latin typeface="Consolas"/>
              </a:rPr>
              <a:t>createTranscripts</a:t>
            </a:r>
            <a:r>
              <a:rPr lang="en-US" sz="1800" dirty="0">
                <a:solidFill>
                  <a:srgbClr val="FFC000"/>
                </a:solidFill>
                <a:latin typeface="Consolas"/>
              </a:rPr>
              <a:t>(List&lt;Student&gt; students)</a:t>
            </a:r>
            <a:r>
              <a:rPr lang="en-US" sz="1600" dirty="0">
                <a:solidFill>
                  <a:srgbClr val="FFC000"/>
                </a:solidFill>
                <a:latin typeface="Consolas"/>
              </a:rPr>
              <a:t> </a:t>
            </a:r>
          </a:p>
          <a:p>
            <a:pPr lvl="1"/>
            <a:r>
              <a:rPr lang="en-US" sz="2400" dirty="0">
                <a:solidFill>
                  <a:srgbClr val="FFC000"/>
                </a:solidFill>
              </a:rPr>
              <a:t>As return value type:</a:t>
            </a:r>
            <a:endParaRPr lang="en-US" sz="1800" b="1" dirty="0">
              <a:solidFill>
                <a:srgbClr val="FFC000"/>
              </a:solidFill>
              <a:latin typeface="Courier New" pitchFamily="49" charset="0"/>
            </a:endParaRPr>
          </a:p>
          <a:p>
            <a:pPr>
              <a:buNone/>
            </a:pPr>
            <a:r>
              <a:rPr lang="en-US" sz="1800" b="1" dirty="0">
                <a:solidFill>
                  <a:srgbClr val="FFC000"/>
                </a:solidFill>
                <a:latin typeface="Consolas"/>
              </a:rPr>
              <a:t>		public </a:t>
            </a:r>
            <a:r>
              <a:rPr lang="en-US" sz="1800" dirty="0">
                <a:solidFill>
                  <a:srgbClr val="FFC000"/>
                </a:solidFill>
                <a:latin typeface="Consolas"/>
              </a:rPr>
              <a:t>List&lt;Student&gt; </a:t>
            </a:r>
            <a:r>
              <a:rPr lang="en-US" sz="1800" dirty="0" err="1">
                <a:solidFill>
                  <a:srgbClr val="FFC000"/>
                </a:solidFill>
                <a:latin typeface="Consolas"/>
              </a:rPr>
              <a:t>findStudents</a:t>
            </a:r>
            <a:r>
              <a:rPr lang="en-US" sz="1800" dirty="0">
                <a:solidFill>
                  <a:srgbClr val="FFC000"/>
                </a:solidFill>
                <a:latin typeface="Consolas"/>
              </a:rPr>
              <a:t>(String country) </a:t>
            </a:r>
          </a:p>
          <a:p>
            <a:pPr>
              <a:buNone/>
            </a:pPr>
            <a:r>
              <a:rPr lang="en-US" sz="1800" dirty="0">
                <a:solidFill>
                  <a:srgbClr val="FFC000"/>
                </a:solidFill>
                <a:latin typeface="Consolas"/>
              </a:rPr>
              <a:t>  See Demos in </a:t>
            </a:r>
            <a:r>
              <a:rPr lang="en-US" sz="1600" dirty="0">
                <a:solidFill>
                  <a:srgbClr val="FFC000"/>
                </a:solidFill>
                <a:latin typeface="Consolas"/>
              </a:rPr>
              <a:t>lesson5.lecture.intfaces1, lesson5.lecture.intfaces2</a:t>
            </a:r>
          </a:p>
          <a:p>
            <a:pPr lvl="2">
              <a:buFont typeface="Wingdings" pitchFamily="2" charset="2"/>
              <a:buNone/>
            </a:pP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29029"/>
            <a:ext cx="9066941" cy="1399032"/>
          </a:xfrm>
        </p:spPr>
        <p:txBody>
          <a:bodyPr>
            <a:normAutofit/>
          </a:bodyPr>
          <a:lstStyle/>
          <a:p>
            <a:r>
              <a:rPr lang="en-US" sz="2800" dirty="0"/>
              <a:t>Multiple Inheritance in Other Languages (like C++)</a:t>
            </a:r>
          </a:p>
        </p:txBody>
      </p:sp>
      <p:sp>
        <p:nvSpPr>
          <p:cNvPr id="3" name="Content Placeholder 2"/>
          <p:cNvSpPr>
            <a:spLocks noGrp="1"/>
          </p:cNvSpPr>
          <p:nvPr>
            <p:ph idx="1"/>
          </p:nvPr>
        </p:nvSpPr>
        <p:spPr>
          <a:xfrm>
            <a:off x="457200" y="1066800"/>
            <a:ext cx="8229600" cy="5388008"/>
          </a:xfrm>
        </p:spPr>
        <p:txBody>
          <a:bodyPr>
            <a:normAutofit lnSpcReduction="10000"/>
          </a:bodyPr>
          <a:lstStyle/>
          <a:p>
            <a:r>
              <a:rPr lang="en-US" dirty="0"/>
              <a:t>Diamond Problem</a:t>
            </a:r>
          </a:p>
          <a:p>
            <a:pPr lvl="1"/>
            <a:r>
              <a:rPr lang="en-US" dirty="0"/>
              <a:t>Which (conflicting) implementation do we use?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Note there is no conflict among the types (interfaces) declared by the different classes</a:t>
            </a:r>
          </a:p>
        </p:txBody>
      </p:sp>
      <p:sp>
        <p:nvSpPr>
          <p:cNvPr id="14" name="Slide Number Placeholder 13"/>
          <p:cNvSpPr>
            <a:spLocks noGrp="1"/>
          </p:cNvSpPr>
          <p:nvPr>
            <p:ph type="sldNum" sz="quarter" idx="12"/>
          </p:nvPr>
        </p:nvSpPr>
        <p:spPr/>
        <p:txBody>
          <a:bodyPr/>
          <a:lstStyle/>
          <a:p>
            <a:fld id="{042AED99-7FB4-404E-8A97-64753DCE42EC}" type="slidenum">
              <a:rPr kumimoji="0" lang="en-US" smtClean="0"/>
              <a:pPr/>
              <a:t>28</a:t>
            </a:fld>
            <a:endParaRPr kumimoji="0" lang="en-US"/>
          </a:p>
        </p:txBody>
      </p:sp>
      <p:pic>
        <p:nvPicPr>
          <p:cNvPr id="1026" name="Picture 2"/>
          <p:cNvPicPr>
            <a:picLocks noChangeAspect="1" noChangeArrowheads="1"/>
          </p:cNvPicPr>
          <p:nvPr/>
        </p:nvPicPr>
        <p:blipFill>
          <a:blip r:embed="rId3" cstate="print"/>
          <a:srcRect/>
          <a:stretch>
            <a:fillRect/>
          </a:stretch>
        </p:blipFill>
        <p:spPr bwMode="auto">
          <a:xfrm>
            <a:off x="1905000" y="2438400"/>
            <a:ext cx="4572000" cy="3249827"/>
          </a:xfrm>
          <a:prstGeom prst="rect">
            <a:avLst/>
          </a:prstGeom>
          <a:noFill/>
          <a:ln w="9525">
            <a:noFill/>
            <a:miter lim="800000"/>
            <a:headEnd/>
            <a:tailEnd/>
          </a:ln>
          <a:effectLst/>
        </p:spPr>
      </p:pic>
      <p:sp>
        <p:nvSpPr>
          <p:cNvPr id="5" name="TextBox 4"/>
          <p:cNvSpPr txBox="1"/>
          <p:nvPr/>
        </p:nvSpPr>
        <p:spPr>
          <a:xfrm>
            <a:off x="6025659" y="4648200"/>
            <a:ext cx="3041282" cy="646331"/>
          </a:xfrm>
          <a:prstGeom prst="rect">
            <a:avLst/>
          </a:prstGeom>
          <a:noFill/>
        </p:spPr>
        <p:txBody>
          <a:bodyPr wrap="none" rtlCol="0">
            <a:spAutoFit/>
          </a:bodyPr>
          <a:lstStyle/>
          <a:p>
            <a:pPr algn="ctr"/>
            <a:r>
              <a:rPr lang="en-US" dirty="0"/>
              <a:t>Which version of </a:t>
            </a:r>
            <a:r>
              <a:rPr lang="en-US" dirty="0">
                <a:latin typeface="Courier New" panose="02070309020205020404" pitchFamily="49" charset="0"/>
                <a:cs typeface="Courier New" panose="02070309020205020404" pitchFamily="49" charset="0"/>
              </a:rPr>
              <a:t>method()</a:t>
            </a:r>
          </a:p>
          <a:p>
            <a:pPr algn="ctr"/>
            <a:r>
              <a:rPr lang="en-US"/>
              <a:t>does </a:t>
            </a:r>
            <a:r>
              <a:rPr lang="en-US" dirty="0"/>
              <a:t>D inherit?</a:t>
            </a:r>
          </a:p>
        </p:txBody>
      </p:sp>
      <p:cxnSp>
        <p:nvCxnSpPr>
          <p:cNvPr id="7" name="Straight Arrow Connector 6"/>
          <p:cNvCxnSpPr/>
          <p:nvPr/>
        </p:nvCxnSpPr>
        <p:spPr>
          <a:xfrm flipH="1">
            <a:off x="5103628" y="4810831"/>
            <a:ext cx="920259" cy="362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mzijlstra\AppData\Local\Microsoft\Windows\Temporary Internet Files\Content.IE5\AQ8I387B\MC900434403[1].wmf"/>
          <p:cNvPicPr>
            <a:picLocks noChangeAspect="1" noChangeArrowheads="1"/>
          </p:cNvPicPr>
          <p:nvPr/>
        </p:nvPicPr>
        <p:blipFill>
          <a:blip r:embed="rId4" cstate="print"/>
          <a:srcRect/>
          <a:stretch>
            <a:fillRect/>
          </a:stretch>
        </p:blipFill>
        <p:spPr bwMode="auto">
          <a:xfrm>
            <a:off x="7315200" y="3581400"/>
            <a:ext cx="757238" cy="106083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75506"/>
          </a:xfrm>
        </p:spPr>
        <p:txBody>
          <a:bodyPr/>
          <a:lstStyle/>
          <a:p>
            <a:r>
              <a:rPr lang="en-US" dirty="0"/>
              <a:t>Exercise 5.2</a:t>
            </a:r>
          </a:p>
        </p:txBody>
      </p:sp>
      <p:sp>
        <p:nvSpPr>
          <p:cNvPr id="3" name="Content Placeholder 2"/>
          <p:cNvSpPr>
            <a:spLocks noGrp="1"/>
          </p:cNvSpPr>
          <p:nvPr>
            <p:ph idx="1"/>
          </p:nvPr>
        </p:nvSpPr>
        <p:spPr>
          <a:xfrm>
            <a:off x="152400" y="990600"/>
            <a:ext cx="8839200" cy="5181600"/>
          </a:xfrm>
        </p:spPr>
        <p:txBody>
          <a:bodyPr/>
          <a:lstStyle/>
          <a:p>
            <a:pPr marL="0" indent="0">
              <a:buNone/>
            </a:pPr>
            <a:r>
              <a:rPr lang="en-US" dirty="0"/>
              <a:t>Does the following code compile and run? Explain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0"/>
            <a:ext cx="3815596" cy="977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55" y="3540867"/>
            <a:ext cx="3892741" cy="1052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5029200"/>
            <a:ext cx="608214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981200"/>
            <a:ext cx="42672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8062912" cy="1470025"/>
          </a:xfrm>
        </p:spPr>
        <p:txBody>
          <a:bodyPr>
            <a:normAutofit fontScale="90000"/>
          </a:bodyPr>
          <a:lstStyle/>
          <a:p>
            <a:r>
              <a:rPr lang="en-US" dirty="0"/>
              <a:t>Lecture 5: </a:t>
            </a:r>
            <a:br>
              <a:rPr lang="en-US" dirty="0"/>
            </a:br>
            <a:r>
              <a:rPr lang="en-US" sz="4900" dirty="0"/>
              <a:t>Abstract Classes and Interfaces</a:t>
            </a:r>
          </a:p>
        </p:txBody>
      </p:sp>
      <p:sp>
        <p:nvSpPr>
          <p:cNvPr id="5" name="Subtitle 4"/>
          <p:cNvSpPr>
            <a:spLocks noGrp="1"/>
          </p:cNvSpPr>
          <p:nvPr>
            <p:ph type="subTitle" idx="1"/>
          </p:nvPr>
        </p:nvSpPr>
        <p:spPr>
          <a:xfrm>
            <a:off x="685800" y="2667000"/>
            <a:ext cx="8062912" cy="1752600"/>
          </a:xfrm>
        </p:spPr>
        <p:txBody>
          <a:bodyPr>
            <a:normAutofit/>
          </a:bodyPr>
          <a:lstStyle/>
          <a:p>
            <a:r>
              <a:rPr lang="en-US" i="1" dirty="0"/>
              <a:t>Engaging Abstract Levels to Enrich Life</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p:cNvPicPr>
            <a:picLocks noChangeAspect="1" noChangeArrowheads="1"/>
          </p:cNvPicPr>
          <p:nvPr/>
        </p:nvPicPr>
        <p:blipFill>
          <a:blip r:embed="rId3" cstate="print"/>
          <a:srcRect/>
          <a:stretch>
            <a:fillRect/>
          </a:stretch>
        </p:blipFill>
        <p:spPr bwMode="auto">
          <a:xfrm>
            <a:off x="1066800" y="4171950"/>
            <a:ext cx="4352823" cy="2381250"/>
          </a:xfrm>
          <a:prstGeom prst="rect">
            <a:avLst/>
          </a:prstGeom>
          <a:noFill/>
          <a:ln w="9525">
            <a:noFill/>
            <a:miter lim="800000"/>
            <a:headEnd/>
            <a:tailEnd/>
          </a:ln>
          <a:effectLst/>
        </p:spPr>
      </p:pic>
      <p:sp>
        <p:nvSpPr>
          <p:cNvPr id="2" name="Title 1"/>
          <p:cNvSpPr>
            <a:spLocks noGrp="1"/>
          </p:cNvSpPr>
          <p:nvPr>
            <p:ph type="title"/>
          </p:nvPr>
        </p:nvSpPr>
        <p:spPr>
          <a:xfrm>
            <a:off x="3412" y="0"/>
            <a:ext cx="9067800" cy="1104106"/>
          </a:xfrm>
        </p:spPr>
        <p:txBody>
          <a:bodyPr/>
          <a:lstStyle/>
          <a:p>
            <a:r>
              <a:rPr lang="en-US" dirty="0"/>
              <a:t>Java’s Answer (pre - Java SE 8)</a:t>
            </a:r>
          </a:p>
        </p:txBody>
      </p:sp>
      <p:sp>
        <p:nvSpPr>
          <p:cNvPr id="3" name="Content Placeholder 2"/>
          <p:cNvSpPr>
            <a:spLocks noGrp="1"/>
          </p:cNvSpPr>
          <p:nvPr>
            <p:ph idx="1"/>
          </p:nvPr>
        </p:nvSpPr>
        <p:spPr>
          <a:xfrm>
            <a:off x="152400" y="914400"/>
            <a:ext cx="8915400" cy="5410200"/>
          </a:xfrm>
        </p:spPr>
        <p:txBody>
          <a:bodyPr>
            <a:normAutofit/>
          </a:bodyPr>
          <a:lstStyle/>
          <a:p>
            <a:r>
              <a:rPr lang="en-US" sz="2400" i="1" dirty="0"/>
              <a:t>Implementation</a:t>
            </a:r>
            <a:r>
              <a:rPr lang="en-US" sz="2400" dirty="0"/>
              <a:t> can be ‘inherited’ / extended  </a:t>
            </a:r>
            <a:r>
              <a:rPr lang="en-US" sz="2400" i="1" dirty="0"/>
              <a:t>only once</a:t>
            </a:r>
          </a:p>
          <a:p>
            <a:r>
              <a:rPr lang="en-US" sz="2400" i="1" dirty="0"/>
              <a:t>Types</a:t>
            </a:r>
            <a:r>
              <a:rPr lang="en-US" sz="2400" dirty="0"/>
              <a:t> can be ‘inherited’(one interface can extend another interface) / implemented </a:t>
            </a:r>
            <a:r>
              <a:rPr lang="en-US" sz="2400" i="1" dirty="0"/>
              <a:t>multiple interfaces in a class</a:t>
            </a:r>
          </a:p>
          <a:p>
            <a:pPr lvl="1"/>
            <a:r>
              <a:rPr lang="en-US" sz="2400" dirty="0"/>
              <a:t>No limit on the number of interfaces you can implement</a:t>
            </a:r>
          </a:p>
          <a:p>
            <a:pPr lvl="1"/>
            <a:r>
              <a:rPr lang="en-US" sz="2400" dirty="0"/>
              <a:t>A single interface can extend other interfaces</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23" name="TextBox 22"/>
          <p:cNvSpPr txBox="1"/>
          <p:nvPr/>
        </p:nvSpPr>
        <p:spPr>
          <a:xfrm>
            <a:off x="4419600" y="5638800"/>
            <a:ext cx="3072509" cy="646331"/>
          </a:xfrm>
          <a:prstGeom prst="rect">
            <a:avLst/>
          </a:prstGeom>
          <a:noFill/>
        </p:spPr>
        <p:txBody>
          <a:bodyPr wrap="none" rtlCol="0">
            <a:spAutoFit/>
          </a:bodyPr>
          <a:lstStyle/>
          <a:p>
            <a:pPr algn="ctr"/>
            <a:r>
              <a:rPr lang="en-US" dirty="0"/>
              <a:t>Dog ‘is a’: </a:t>
            </a:r>
          </a:p>
          <a:p>
            <a:pPr algn="ctr"/>
            <a:r>
              <a:rPr lang="en-US" dirty="0"/>
              <a:t>Animal, Pet, and Companion</a:t>
            </a:r>
          </a:p>
        </p:txBody>
      </p:sp>
      <p:cxnSp>
        <p:nvCxnSpPr>
          <p:cNvPr id="24" name="Straight Arrow Connector 23"/>
          <p:cNvCxnSpPr>
            <a:stCxn id="23" idx="1"/>
          </p:cNvCxnSpPr>
          <p:nvPr/>
        </p:nvCxnSpPr>
        <p:spPr>
          <a:xfrm flipH="1" flipV="1">
            <a:off x="3429000" y="5867400"/>
            <a:ext cx="990600" cy="94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5105400"/>
            <a:ext cx="990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796365" y="5257800"/>
            <a:ext cx="1524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90210" y="63117"/>
            <a:ext cx="8837676" cy="646331"/>
          </a:xfrm>
          <a:prstGeom prst="rect">
            <a:avLst/>
          </a:prstGeom>
          <a:noFill/>
          <a:ln w="9525">
            <a:noFill/>
            <a:miter lim="800000"/>
            <a:headEnd/>
            <a:tailEnd/>
          </a:ln>
          <a:effectLst/>
        </p:spPr>
        <p:txBody>
          <a:bodyPr wrap="none">
            <a:spAutoFit/>
          </a:bodyPr>
          <a:lstStyle/>
          <a:p>
            <a:pPr>
              <a:spcBef>
                <a:spcPct val="0"/>
              </a:spcBef>
            </a:pPr>
            <a:r>
              <a:rPr lang="en-US" sz="3600" dirty="0">
                <a:solidFill>
                  <a:schemeClr val="tx2"/>
                </a:solidFill>
                <a:latin typeface="+mj-lt"/>
                <a:ea typeface="+mj-ea"/>
                <a:cs typeface="+mj-cs"/>
              </a:rPr>
              <a:t>Interface vs. Abstract Class: Pre-Java 8</a:t>
            </a:r>
          </a:p>
        </p:txBody>
      </p:sp>
      <p:sp>
        <p:nvSpPr>
          <p:cNvPr id="77828" name="Text Box 4"/>
          <p:cNvSpPr txBox="1">
            <a:spLocks noChangeArrowheads="1"/>
          </p:cNvSpPr>
          <p:nvPr/>
        </p:nvSpPr>
        <p:spPr bwMode="auto">
          <a:xfrm>
            <a:off x="3962400" y="1066800"/>
            <a:ext cx="5029200" cy="5262979"/>
          </a:xfrm>
          <a:prstGeom prst="rect">
            <a:avLst/>
          </a:prstGeom>
          <a:noFill/>
          <a:ln w="9525">
            <a:noFill/>
            <a:miter lim="800000"/>
            <a:headEnd/>
            <a:tailEnd/>
          </a:ln>
          <a:effectLst/>
        </p:spPr>
        <p:txBody>
          <a:bodyPr wrap="square">
            <a:spAutoFit/>
          </a:bodyPr>
          <a:lstStyle/>
          <a:p>
            <a:pPr eaLnBrk="0" hangingPunct="0"/>
            <a:r>
              <a:rPr lang="en-US" sz="2400" b="1" dirty="0">
                <a:latin typeface="Times New Roman" charset="0"/>
              </a:rPr>
              <a:t>Interface has no implementation</a:t>
            </a:r>
          </a:p>
          <a:p>
            <a:pPr marL="342900" indent="-342900" eaLnBrk="0" hangingPunct="0">
              <a:buFont typeface="Arial" panose="020B0604020202020204" pitchFamily="34" charset="0"/>
              <a:buChar char="•"/>
            </a:pPr>
            <a:r>
              <a:rPr lang="en-US" sz="2400" dirty="0">
                <a:latin typeface="Times New Roman" charset="0"/>
              </a:rPr>
              <a:t>Important types should always be interfaces to allow for ‘multiple’ inheritance</a:t>
            </a:r>
          </a:p>
          <a:p>
            <a:pPr eaLnBrk="0" hangingPunct="0"/>
            <a:endParaRPr lang="en-US" sz="2400" dirty="0">
              <a:latin typeface="Times New Roman" charset="0"/>
            </a:endParaRPr>
          </a:p>
          <a:p>
            <a:pPr eaLnBrk="0" hangingPunct="0"/>
            <a:r>
              <a:rPr lang="en-US" sz="2400" b="1" dirty="0">
                <a:latin typeface="Times New Roman" charset="0"/>
              </a:rPr>
              <a:t>Interface takes abstraction one step further.</a:t>
            </a:r>
            <a:endParaRPr lang="en-US" sz="2400" dirty="0">
              <a:latin typeface="Times New Roman" charset="0"/>
            </a:endParaRPr>
          </a:p>
          <a:p>
            <a:pPr marL="342900" indent="-342900" eaLnBrk="0" hangingPunct="0">
              <a:buFont typeface="Arial" panose="020B0604020202020204" pitchFamily="34" charset="0"/>
              <a:buChar char="•"/>
            </a:pPr>
            <a:r>
              <a:rPr lang="en-US" sz="2400" dirty="0">
                <a:latin typeface="Times New Roman" charset="0"/>
              </a:rPr>
              <a:t>Abstract class is an abstraction of its subclasses – provide common implementation.</a:t>
            </a:r>
          </a:p>
          <a:p>
            <a:pPr marL="342900" indent="-342900" eaLnBrk="0" hangingPunct="0">
              <a:buFont typeface="Arial" panose="020B0604020202020204" pitchFamily="34" charset="0"/>
              <a:buChar char="•"/>
            </a:pPr>
            <a:r>
              <a:rPr lang="en-US" sz="2400" dirty="0">
                <a:latin typeface="Times New Roman" charset="0"/>
              </a:rPr>
              <a:t>Interface is an abstraction of its (abstract) subclasses – provides  common type.</a:t>
            </a:r>
          </a:p>
          <a:p>
            <a:pPr eaLnBrk="0" hangingPunct="0">
              <a:buFontTx/>
              <a:buChar char="•"/>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31</a:t>
            </a:fld>
            <a:endParaRPr kumimoji="0" lang="en-US"/>
          </a:p>
        </p:txBody>
      </p:sp>
      <p:pic>
        <p:nvPicPr>
          <p:cNvPr id="1027" name="Picture 3"/>
          <p:cNvPicPr>
            <a:picLocks noChangeAspect="1" noChangeArrowheads="1"/>
          </p:cNvPicPr>
          <p:nvPr/>
        </p:nvPicPr>
        <p:blipFill>
          <a:blip r:embed="rId3" cstate="print"/>
          <a:srcRect/>
          <a:stretch>
            <a:fillRect/>
          </a:stretch>
        </p:blipFill>
        <p:spPr bwMode="auto">
          <a:xfrm>
            <a:off x="0" y="1066799"/>
            <a:ext cx="3962400" cy="5206027"/>
          </a:xfrm>
          <a:prstGeom prst="rect">
            <a:avLst/>
          </a:prstGeom>
          <a:noFill/>
          <a:ln w="9525">
            <a:noFill/>
            <a:miter lim="800000"/>
            <a:headEnd/>
            <a:tailEnd/>
          </a:ln>
          <a:effectLst/>
        </p:spPr>
      </p:pic>
      <p:cxnSp>
        <p:nvCxnSpPr>
          <p:cNvPr id="3" name="Straight Connector 2"/>
          <p:cNvCxnSpPr/>
          <p:nvPr/>
        </p:nvCxnSpPr>
        <p:spPr>
          <a:xfrm>
            <a:off x="1931580" y="2819400"/>
            <a:ext cx="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04800" y="267494"/>
            <a:ext cx="8382000" cy="875506"/>
          </a:xfrm>
        </p:spPr>
        <p:txBody>
          <a:bodyPr>
            <a:normAutofit/>
          </a:bodyPr>
          <a:lstStyle/>
          <a:p>
            <a:r>
              <a:rPr lang="en-US" sz="3600" dirty="0"/>
              <a:t>Some Advantages of Interfaces</a:t>
            </a:r>
          </a:p>
        </p:txBody>
      </p:sp>
      <p:sp>
        <p:nvSpPr>
          <p:cNvPr id="1027" name="Rectangle 3" descr="Rectangle: Click to edit Master text styles&#10;Second level&#10;Third level&#10;Fourth level&#10;Fifth level"/>
          <p:cNvSpPr>
            <a:spLocks noGrp="1" noChangeArrowheads="1"/>
          </p:cNvSpPr>
          <p:nvPr>
            <p:ph idx="1"/>
          </p:nvPr>
        </p:nvSpPr>
        <p:spPr>
          <a:xfrm>
            <a:off x="0" y="1066800"/>
            <a:ext cx="9144000" cy="5388008"/>
          </a:xfrm>
        </p:spPr>
        <p:txBody>
          <a:bodyPr>
            <a:normAutofit/>
          </a:bodyPr>
          <a:lstStyle/>
          <a:p>
            <a:pPr>
              <a:lnSpc>
                <a:spcPct val="120000"/>
              </a:lnSpc>
            </a:pPr>
            <a:r>
              <a:rPr lang="en-US" sz="2400" dirty="0"/>
              <a:t>They support the safe part of multiple inheritance</a:t>
            </a:r>
          </a:p>
          <a:p>
            <a:pPr>
              <a:lnSpc>
                <a:spcPct val="120000"/>
              </a:lnSpc>
            </a:pPr>
            <a:r>
              <a:rPr lang="en-US" sz="2400" dirty="0"/>
              <a:t>They enforce information hiding and encapsulation.</a:t>
            </a:r>
          </a:p>
          <a:p>
            <a:pPr lvl="1">
              <a:lnSpc>
                <a:spcPct val="120000"/>
              </a:lnSpc>
            </a:pPr>
            <a:r>
              <a:rPr lang="en-US" sz="2000" dirty="0"/>
              <a:t>Remember encapsulation is about grouping data and methods together for ease of use.  Information hiding hides the implementation from the public ‘interface’.</a:t>
            </a:r>
          </a:p>
          <a:p>
            <a:pPr>
              <a:lnSpc>
                <a:spcPct val="120000"/>
              </a:lnSpc>
            </a:pPr>
            <a:r>
              <a:rPr lang="en-US" sz="2400" dirty="0"/>
              <a:t>They support change - Interfaces are declared independently of classes, they are unaffected by changes to specific classes or to the class hierarchy as a whole.</a:t>
            </a:r>
          </a:p>
          <a:p>
            <a:pPr>
              <a:lnSpc>
                <a:spcPct val="120000"/>
              </a:lnSpc>
            </a:pPr>
            <a:r>
              <a:rPr lang="en-US" sz="2400" dirty="0"/>
              <a:t>They support development of code in parallel – each team can rely on other teams interfaces even before they are implemented.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73062" y="152400"/>
            <a:ext cx="8397875" cy="461665"/>
          </a:xfrm>
          <a:prstGeom prst="rect">
            <a:avLst/>
          </a:prstGeom>
          <a:noFill/>
          <a:ln w="9525">
            <a:noFill/>
            <a:miter lim="800000"/>
            <a:headEnd/>
            <a:tailEnd/>
          </a:ln>
          <a:effectLst/>
        </p:spPr>
        <p:txBody>
          <a:bodyPr>
            <a:spAutoFit/>
          </a:bodyPr>
          <a:lstStyle/>
          <a:p>
            <a:pPr eaLnBrk="0" hangingPunct="0"/>
            <a:endParaRPr lang="en-US" sz="2400" dirty="0">
              <a:latin typeface="Times New Roman" charset="0"/>
            </a:endParaRPr>
          </a:p>
        </p:txBody>
      </p:sp>
      <p:sp>
        <p:nvSpPr>
          <p:cNvPr id="6" name="Title 5"/>
          <p:cNvSpPr>
            <a:spLocks noGrp="1"/>
          </p:cNvSpPr>
          <p:nvPr>
            <p:ph type="title"/>
          </p:nvPr>
        </p:nvSpPr>
        <p:spPr>
          <a:xfrm>
            <a:off x="457200" y="228600"/>
            <a:ext cx="8229600" cy="838200"/>
          </a:xfrm>
        </p:spPr>
        <p:txBody>
          <a:bodyPr>
            <a:normAutofit/>
          </a:bodyPr>
          <a:lstStyle/>
          <a:p>
            <a:r>
              <a:rPr lang="en-US" sz="3600" dirty="0"/>
              <a:t>Flexibility of Interfaces</a:t>
            </a:r>
          </a:p>
        </p:txBody>
      </p:sp>
      <p:sp>
        <p:nvSpPr>
          <p:cNvPr id="7" name="Content Placeholder 6"/>
          <p:cNvSpPr>
            <a:spLocks noGrp="1"/>
          </p:cNvSpPr>
          <p:nvPr>
            <p:ph idx="1"/>
          </p:nvPr>
        </p:nvSpPr>
        <p:spPr>
          <a:xfrm>
            <a:off x="76200" y="914400"/>
            <a:ext cx="8839200" cy="4693920"/>
          </a:xfrm>
        </p:spPr>
        <p:txBody>
          <a:bodyPr>
            <a:normAutofit/>
          </a:bodyPr>
          <a:lstStyle/>
          <a:p>
            <a:r>
              <a:rPr lang="en-US" sz="2400" dirty="0"/>
              <a:t>Interfaces let you take greater advantage of polymorphism in your designs, which in turn helps you make your software more flexible. </a:t>
            </a:r>
          </a:p>
          <a:p>
            <a:r>
              <a:rPr lang="en-US" sz="2400" dirty="0">
                <a:latin typeface="Times New Roman" charset="0"/>
              </a:rPr>
              <a:t>In your small groups modify this class hierarchy so it supports display of images (like bitmaps and </a:t>
            </a:r>
            <a:r>
              <a:rPr lang="en-US" sz="2400" dirty="0" err="1">
                <a:latin typeface="Times New Roman" charset="0"/>
              </a:rPr>
              <a:t>png’s</a:t>
            </a:r>
            <a:r>
              <a:rPr lang="en-US" sz="2400" dirty="0">
                <a:latin typeface="Times New Roman" charset="0"/>
              </a:rPr>
              <a:t>).</a:t>
            </a:r>
          </a:p>
          <a:p>
            <a:pPr marL="365760" lvl="1" indent="0">
              <a:buNone/>
            </a:pPr>
            <a:endParaRPr lang="en-US" dirty="0">
              <a:latin typeface="Times New Roman" charset="0"/>
            </a:endParaRPr>
          </a:p>
          <a:p>
            <a:pPr marL="365760" lvl="1" indent="0">
              <a:buNone/>
            </a:pPr>
            <a:r>
              <a:rPr lang="en-US" dirty="0">
                <a:latin typeface="Times New Roman" charset="0"/>
              </a:rPr>
              <a:t>[Use an interface to</a:t>
            </a:r>
          </a:p>
          <a:p>
            <a:pPr marL="365760" lvl="1" indent="0">
              <a:buNone/>
            </a:pPr>
            <a:r>
              <a:rPr lang="en-US" dirty="0">
                <a:latin typeface="Times New Roman" charset="0"/>
              </a:rPr>
              <a:t>create greater</a:t>
            </a:r>
          </a:p>
          <a:p>
            <a:pPr marL="365760" lvl="1" indent="0">
              <a:buNone/>
            </a:pPr>
            <a:r>
              <a:rPr lang="en-US" dirty="0">
                <a:latin typeface="Times New Roman" charset="0"/>
              </a:rPr>
              <a:t>abstraction.]</a:t>
            </a:r>
          </a:p>
          <a:p>
            <a:endParaRPr lang="en-US" sz="2800" dirty="0">
              <a:latin typeface="Times New Roman" charset="0"/>
            </a:endParaRPr>
          </a:p>
          <a:p>
            <a:endParaRPr lang="en-US" dirty="0"/>
          </a:p>
          <a:p>
            <a:pPr marL="0" indent="0">
              <a:buNone/>
            </a:pPr>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33</a:t>
            </a:fld>
            <a:endParaRPr kumimoji="0" lang="en-US"/>
          </a:p>
        </p:txBody>
      </p:sp>
      <p:pic>
        <p:nvPicPr>
          <p:cNvPr id="2052" name="Picture 4"/>
          <p:cNvPicPr>
            <a:picLocks noChangeAspect="1" noChangeArrowheads="1"/>
          </p:cNvPicPr>
          <p:nvPr/>
        </p:nvPicPr>
        <p:blipFill>
          <a:blip r:embed="rId3" cstate="print"/>
          <a:srcRect/>
          <a:stretch>
            <a:fillRect/>
          </a:stretch>
        </p:blipFill>
        <p:spPr bwMode="auto">
          <a:xfrm>
            <a:off x="3657598" y="2743200"/>
            <a:ext cx="5410200" cy="3886200"/>
          </a:xfrm>
          <a:prstGeom prst="rect">
            <a:avLst/>
          </a:prstGeom>
          <a:noFill/>
          <a:ln w="9525">
            <a:noFill/>
            <a:miter lim="800000"/>
            <a:headEnd/>
            <a:tailEnd/>
          </a:ln>
          <a:effectLst/>
        </p:spPr>
      </p:pic>
      <p:sp>
        <p:nvSpPr>
          <p:cNvPr id="10" name="Isosceles Triangle 9"/>
          <p:cNvSpPr/>
          <p:nvPr/>
        </p:nvSpPr>
        <p:spPr>
          <a:xfrm rot="5400000">
            <a:off x="6343648" y="4092470"/>
            <a:ext cx="114302" cy="762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38800" y="3244334"/>
            <a:ext cx="1066800" cy="369332"/>
          </a:xfrm>
          <a:prstGeom prst="rect">
            <a:avLst/>
          </a:prstGeom>
          <a:noFill/>
        </p:spPr>
        <p:txBody>
          <a:bodyPr wrap="square" rtlCol="0">
            <a:spAutoFit/>
          </a:bodyPr>
          <a:lstStyle/>
          <a:p>
            <a:r>
              <a:rPr lang="en-US" dirty="0"/>
              <a:t>draws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0"/>
            <a:ext cx="8229600" cy="1143000"/>
          </a:xfrm>
        </p:spPr>
        <p:txBody>
          <a:bodyPr/>
          <a:lstStyle/>
          <a:p>
            <a:r>
              <a:rPr lang="en-US" dirty="0"/>
              <a:t>A Solution</a:t>
            </a:r>
          </a:p>
        </p:txBody>
      </p:sp>
      <p:sp>
        <p:nvSpPr>
          <p:cNvPr id="7" name="Content Placeholder 6"/>
          <p:cNvSpPr>
            <a:spLocks noGrp="1"/>
          </p:cNvSpPr>
          <p:nvPr>
            <p:ph idx="1"/>
          </p:nvPr>
        </p:nvSpPr>
        <p:spPr>
          <a:xfrm>
            <a:off x="153988" y="970122"/>
            <a:ext cx="8686800" cy="4389120"/>
          </a:xfrm>
        </p:spPr>
        <p:txBody>
          <a:bodyPr/>
          <a:lstStyle/>
          <a:p>
            <a:r>
              <a:rPr lang="en-US" dirty="0"/>
              <a:t>With an interface, we can easily add a new class hierarchy</a:t>
            </a:r>
          </a:p>
          <a:p>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34</a:t>
            </a:fld>
            <a:endParaRPr kumimoji="0" lang="en-US"/>
          </a:p>
        </p:txBody>
      </p:sp>
      <p:grpSp>
        <p:nvGrpSpPr>
          <p:cNvPr id="59" name="Group 58"/>
          <p:cNvGrpSpPr/>
          <p:nvPr/>
        </p:nvGrpSpPr>
        <p:grpSpPr>
          <a:xfrm>
            <a:off x="533400" y="1864519"/>
            <a:ext cx="7239000" cy="4981575"/>
            <a:chOff x="838200" y="1876425"/>
            <a:chExt cx="4800600" cy="4981575"/>
          </a:xfrm>
        </p:grpSpPr>
        <p:sp>
          <p:nvSpPr>
            <p:cNvPr id="9" name="Isosceles Triangle 8"/>
            <p:cNvSpPr/>
            <p:nvPr/>
          </p:nvSpPr>
          <p:spPr>
            <a:xfrm rot="5400000">
              <a:off x="3276600" y="2362199"/>
              <a:ext cx="152401"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5"/>
            <p:cNvGrpSpPr>
              <a:grpSpLocks noChangeAspect="1"/>
            </p:cNvGrpSpPr>
            <p:nvPr/>
          </p:nvGrpSpPr>
          <p:grpSpPr bwMode="auto">
            <a:xfrm>
              <a:off x="838200" y="1876425"/>
              <a:ext cx="4800600" cy="4981575"/>
              <a:chOff x="528" y="1182"/>
              <a:chExt cx="3024" cy="3138"/>
            </a:xfrm>
          </p:grpSpPr>
          <p:sp>
            <p:nvSpPr>
              <p:cNvPr id="3076" name="AutoShape 4"/>
              <p:cNvSpPr>
                <a:spLocks noChangeAspect="1" noChangeArrowheads="1" noTextEdit="1"/>
              </p:cNvSpPr>
              <p:nvPr/>
            </p:nvSpPr>
            <p:spPr bwMode="auto">
              <a:xfrm>
                <a:off x="528" y="1182"/>
                <a:ext cx="3024" cy="3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671" y="1382"/>
                <a:ext cx="708" cy="386"/>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Rectangle 7"/>
              <p:cNvSpPr>
                <a:spLocks noChangeArrowheads="1"/>
              </p:cNvSpPr>
              <p:nvPr/>
            </p:nvSpPr>
            <p:spPr bwMode="auto">
              <a:xfrm>
                <a:off x="721" y="1411"/>
                <a:ext cx="6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ahoma" pitchFamily="34" charset="0"/>
                    <a:cs typeface="Arial" pitchFamily="34" charset="0"/>
                  </a:rPr>
                  <a:t>GraphicWindow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0" name="Line 8"/>
              <p:cNvSpPr>
                <a:spLocks noChangeShapeType="1"/>
              </p:cNvSpPr>
              <p:nvPr/>
            </p:nvSpPr>
            <p:spPr bwMode="auto">
              <a:xfrm>
                <a:off x="671" y="1539"/>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Rectangle 9"/>
              <p:cNvSpPr>
                <a:spLocks noChangeArrowheads="1"/>
              </p:cNvSpPr>
              <p:nvPr/>
            </p:nvSpPr>
            <p:spPr bwMode="auto">
              <a:xfrm>
                <a:off x="707" y="1632"/>
                <a:ext cx="39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+display()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2" name="Line 10"/>
              <p:cNvSpPr>
                <a:spLocks noChangeShapeType="1"/>
              </p:cNvSpPr>
              <p:nvPr/>
            </p:nvSpPr>
            <p:spPr bwMode="auto">
              <a:xfrm>
                <a:off x="671" y="1604"/>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Rectangle 11"/>
              <p:cNvSpPr>
                <a:spLocks noChangeArrowheads="1"/>
              </p:cNvSpPr>
              <p:nvPr/>
            </p:nvSpPr>
            <p:spPr bwMode="auto">
              <a:xfrm>
                <a:off x="2415" y="2211"/>
                <a:ext cx="629" cy="944"/>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2608" y="2333"/>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a:ln>
                      <a:noFill/>
                    </a:ln>
                    <a:solidFill>
                      <a:srgbClr val="000000"/>
                    </a:solidFill>
                    <a:effectLst/>
                    <a:latin typeface="Tahoma" pitchFamily="34" charset="0"/>
                    <a:cs typeface="Arial" pitchFamily="34" charset="0"/>
                  </a:rPr>
                  <a:t>Shape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2480" y="2240"/>
                <a:ext cx="5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&lt;&lt;abstract&gt;&gt;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2451" y="2490"/>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2451" y="2583"/>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2451" y="2676"/>
                <a:ext cx="23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-color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a:off x="2415" y="2461"/>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2451" y="2833"/>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+draw()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1" name="Rectangle 19"/>
              <p:cNvSpPr>
                <a:spLocks noChangeArrowheads="1"/>
              </p:cNvSpPr>
              <p:nvPr/>
            </p:nvSpPr>
            <p:spPr bwMode="auto">
              <a:xfrm>
                <a:off x="2451" y="2926"/>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+erase()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2" name="Rectangle 20"/>
              <p:cNvSpPr>
                <a:spLocks noChangeArrowheads="1"/>
              </p:cNvSpPr>
              <p:nvPr/>
            </p:nvSpPr>
            <p:spPr bwMode="auto">
              <a:xfrm>
                <a:off x="2451" y="3019"/>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+move()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a:off x="2415" y="2805"/>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2044" y="3412"/>
                <a:ext cx="600" cy="758"/>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Rectangle 23"/>
              <p:cNvSpPr>
                <a:spLocks noChangeArrowheads="1"/>
              </p:cNvSpPr>
              <p:nvPr/>
            </p:nvSpPr>
            <p:spPr bwMode="auto">
              <a:xfrm>
                <a:off x="2144" y="3441"/>
                <a:ext cx="4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ahoma" pitchFamily="34" charset="0"/>
                    <a:cs typeface="Arial" pitchFamily="34" charset="0"/>
                  </a:rPr>
                  <a:t>Rectangle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6" name="Rectangle 24"/>
              <p:cNvSpPr>
                <a:spLocks noChangeArrowheads="1"/>
              </p:cNvSpPr>
              <p:nvPr/>
            </p:nvSpPr>
            <p:spPr bwMode="auto">
              <a:xfrm>
                <a:off x="2079" y="3598"/>
                <a:ext cx="25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-width</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7" name="Rectangle 25"/>
              <p:cNvSpPr>
                <a:spLocks noChangeArrowheads="1"/>
              </p:cNvSpPr>
              <p:nvPr/>
            </p:nvSpPr>
            <p:spPr bwMode="auto">
              <a:xfrm>
                <a:off x="2079" y="3691"/>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-height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98" name="Line 26"/>
              <p:cNvSpPr>
                <a:spLocks noChangeShapeType="1"/>
              </p:cNvSpPr>
              <p:nvPr/>
            </p:nvSpPr>
            <p:spPr bwMode="auto">
              <a:xfrm>
                <a:off x="2044" y="3569"/>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9" name="Rectangle 27"/>
              <p:cNvSpPr>
                <a:spLocks noChangeArrowheads="1"/>
              </p:cNvSpPr>
              <p:nvPr/>
            </p:nvSpPr>
            <p:spPr bwMode="auto">
              <a:xfrm>
                <a:off x="2079" y="3848"/>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+draw()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0" name="Rectangle 28"/>
              <p:cNvSpPr>
                <a:spLocks noChangeArrowheads="1"/>
              </p:cNvSpPr>
              <p:nvPr/>
            </p:nvSpPr>
            <p:spPr bwMode="auto">
              <a:xfrm>
                <a:off x="2079"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+erase()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1" name="Rectangle 29"/>
              <p:cNvSpPr>
                <a:spLocks noChangeArrowheads="1"/>
              </p:cNvSpPr>
              <p:nvPr/>
            </p:nvSpPr>
            <p:spPr bwMode="auto">
              <a:xfrm>
                <a:off x="2079" y="4034"/>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+move()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2" name="Line 30"/>
              <p:cNvSpPr>
                <a:spLocks noChangeShapeType="1"/>
              </p:cNvSpPr>
              <p:nvPr/>
            </p:nvSpPr>
            <p:spPr bwMode="auto">
              <a:xfrm>
                <a:off x="2044" y="3820"/>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3" name="Rectangle 31"/>
              <p:cNvSpPr>
                <a:spLocks noChangeArrowheads="1"/>
              </p:cNvSpPr>
              <p:nvPr/>
            </p:nvSpPr>
            <p:spPr bwMode="auto">
              <a:xfrm>
                <a:off x="2844" y="3412"/>
                <a:ext cx="558" cy="665"/>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3016" y="3441"/>
                <a:ext cx="2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ahoma" pitchFamily="34" charset="0"/>
                    <a:cs typeface="Arial" pitchFamily="34" charset="0"/>
                  </a:rPr>
                  <a:t>Circle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5" name="Rectangle 33"/>
              <p:cNvSpPr>
                <a:spLocks noChangeArrowheads="1"/>
              </p:cNvSpPr>
              <p:nvPr/>
            </p:nvSpPr>
            <p:spPr bwMode="auto">
              <a:xfrm>
                <a:off x="2880" y="3598"/>
                <a:ext cx="2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-radius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6" name="Line 34"/>
              <p:cNvSpPr>
                <a:spLocks noChangeShapeType="1"/>
              </p:cNvSpPr>
              <p:nvPr/>
            </p:nvSpPr>
            <p:spPr bwMode="auto">
              <a:xfrm>
                <a:off x="2844" y="3569"/>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7" name="Rectangle 35"/>
              <p:cNvSpPr>
                <a:spLocks noChangeArrowheads="1"/>
              </p:cNvSpPr>
              <p:nvPr/>
            </p:nvSpPr>
            <p:spPr bwMode="auto">
              <a:xfrm>
                <a:off x="2880" y="3755"/>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+draw()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8" name="Rectangle 36"/>
              <p:cNvSpPr>
                <a:spLocks noChangeArrowheads="1"/>
              </p:cNvSpPr>
              <p:nvPr/>
            </p:nvSpPr>
            <p:spPr bwMode="auto">
              <a:xfrm>
                <a:off x="2880" y="3848"/>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+erase()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09" name="Rectangle 37"/>
              <p:cNvSpPr>
                <a:spLocks noChangeArrowheads="1"/>
              </p:cNvSpPr>
              <p:nvPr/>
            </p:nvSpPr>
            <p:spPr bwMode="auto">
              <a:xfrm>
                <a:off x="2880"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+move()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10" name="Line 38"/>
              <p:cNvSpPr>
                <a:spLocks noChangeShapeType="1"/>
              </p:cNvSpPr>
              <p:nvPr/>
            </p:nvSpPr>
            <p:spPr bwMode="auto">
              <a:xfrm>
                <a:off x="2844" y="3727"/>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1" name="Line 39"/>
              <p:cNvSpPr>
                <a:spLocks noChangeShapeType="1"/>
              </p:cNvSpPr>
              <p:nvPr/>
            </p:nvSpPr>
            <p:spPr bwMode="auto">
              <a:xfrm flipV="1">
                <a:off x="2473" y="3162"/>
                <a:ext cx="85"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Freeform 40"/>
              <p:cNvSpPr>
                <a:spLocks/>
              </p:cNvSpPr>
              <p:nvPr/>
            </p:nvSpPr>
            <p:spPr bwMode="auto">
              <a:xfrm>
                <a:off x="2458" y="3162"/>
                <a:ext cx="107" cy="150"/>
              </a:xfrm>
              <a:custGeom>
                <a:avLst/>
                <a:gdLst/>
                <a:ahLst/>
                <a:cxnLst>
                  <a:cxn ang="0">
                    <a:pos x="107" y="150"/>
                  </a:cxn>
                  <a:cxn ang="0">
                    <a:pos x="100" y="0"/>
                  </a:cxn>
                  <a:cxn ang="0">
                    <a:pos x="0" y="114"/>
                  </a:cxn>
                  <a:cxn ang="0">
                    <a:pos x="107" y="150"/>
                  </a:cxn>
                </a:cxnLst>
                <a:rect l="0" t="0" r="r" b="b"/>
                <a:pathLst>
                  <a:path w="107" h="150">
                    <a:moveTo>
                      <a:pt x="107" y="150"/>
                    </a:moveTo>
                    <a:lnTo>
                      <a:pt x="100" y="0"/>
                    </a:lnTo>
                    <a:lnTo>
                      <a:pt x="0" y="114"/>
                    </a:lnTo>
                    <a:lnTo>
                      <a:pt x="107" y="150"/>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3" name="Line 41"/>
              <p:cNvSpPr>
                <a:spLocks noChangeShapeType="1"/>
              </p:cNvSpPr>
              <p:nvPr/>
            </p:nvSpPr>
            <p:spPr bwMode="auto">
              <a:xfrm flipH="1" flipV="1">
                <a:off x="2909" y="3162"/>
                <a:ext cx="93"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4" name="Freeform 42"/>
              <p:cNvSpPr>
                <a:spLocks/>
              </p:cNvSpPr>
              <p:nvPr/>
            </p:nvSpPr>
            <p:spPr bwMode="auto">
              <a:xfrm>
                <a:off x="2909" y="3162"/>
                <a:ext cx="100" cy="150"/>
              </a:xfrm>
              <a:custGeom>
                <a:avLst/>
                <a:gdLst/>
                <a:ahLst/>
                <a:cxnLst>
                  <a:cxn ang="0">
                    <a:pos x="100" y="114"/>
                  </a:cxn>
                  <a:cxn ang="0">
                    <a:pos x="0" y="0"/>
                  </a:cxn>
                  <a:cxn ang="0">
                    <a:pos x="0" y="150"/>
                  </a:cxn>
                  <a:cxn ang="0">
                    <a:pos x="100" y="114"/>
                  </a:cxn>
                </a:cxnLst>
                <a:rect l="0" t="0" r="r" b="b"/>
                <a:pathLst>
                  <a:path w="100" h="150">
                    <a:moveTo>
                      <a:pt x="100" y="114"/>
                    </a:moveTo>
                    <a:lnTo>
                      <a:pt x="0" y="0"/>
                    </a:lnTo>
                    <a:lnTo>
                      <a:pt x="0" y="150"/>
                    </a:lnTo>
                    <a:lnTo>
                      <a:pt x="100" y="114"/>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5" name="Rectangle 43"/>
              <p:cNvSpPr>
                <a:spLocks noChangeArrowheads="1"/>
              </p:cNvSpPr>
              <p:nvPr/>
            </p:nvSpPr>
            <p:spPr bwMode="auto">
              <a:xfrm>
                <a:off x="2415" y="1325"/>
                <a:ext cx="601" cy="593"/>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6" name="Rectangle 44"/>
              <p:cNvSpPr>
                <a:spLocks noChangeArrowheads="1"/>
              </p:cNvSpPr>
              <p:nvPr/>
            </p:nvSpPr>
            <p:spPr bwMode="auto">
              <a:xfrm>
                <a:off x="2515" y="1446"/>
                <a:ext cx="458"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rgbClr val="000000"/>
                    </a:solidFill>
                    <a:effectLst/>
                    <a:latin typeface="Tahoma" pitchFamily="34" charset="0"/>
                    <a:cs typeface="Arial" pitchFamily="34" charset="0"/>
                  </a:rPr>
                  <a:t>IDrawable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17" name="Rectangle 45"/>
              <p:cNvSpPr>
                <a:spLocks noChangeArrowheads="1"/>
              </p:cNvSpPr>
              <p:nvPr/>
            </p:nvSpPr>
            <p:spPr bwMode="auto">
              <a:xfrm>
                <a:off x="2451" y="1354"/>
                <a:ext cx="5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18" name="Rectangle 46"/>
              <p:cNvSpPr>
                <a:spLocks noChangeArrowheads="1"/>
              </p:cNvSpPr>
              <p:nvPr/>
            </p:nvSpPr>
            <p:spPr bwMode="auto">
              <a:xfrm>
                <a:off x="2451" y="1604"/>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+draw()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19" name="Rectangle 47"/>
              <p:cNvSpPr>
                <a:spLocks noChangeArrowheads="1"/>
              </p:cNvSpPr>
              <p:nvPr/>
            </p:nvSpPr>
            <p:spPr bwMode="auto">
              <a:xfrm>
                <a:off x="2451" y="1697"/>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+erase()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20" name="Rectangle 48"/>
              <p:cNvSpPr>
                <a:spLocks noChangeArrowheads="1"/>
              </p:cNvSpPr>
              <p:nvPr/>
            </p:nvSpPr>
            <p:spPr bwMode="auto">
              <a:xfrm>
                <a:off x="2451" y="1790"/>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cs typeface="Arial" pitchFamily="34" charset="0"/>
                  </a:rPr>
                  <a:t>+move()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21" name="Line 49"/>
              <p:cNvSpPr>
                <a:spLocks noChangeShapeType="1"/>
              </p:cNvSpPr>
              <p:nvPr/>
            </p:nvSpPr>
            <p:spPr bwMode="auto">
              <a:xfrm>
                <a:off x="2415" y="1575"/>
                <a:ext cx="608"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Line 50"/>
              <p:cNvSpPr>
                <a:spLocks noChangeShapeType="1"/>
              </p:cNvSpPr>
              <p:nvPr/>
            </p:nvSpPr>
            <p:spPr bwMode="auto">
              <a:xfrm flipV="1">
                <a:off x="2723" y="1925"/>
                <a:ext cx="1" cy="286"/>
              </a:xfrm>
              <a:prstGeom prst="line">
                <a:avLst/>
              </a:prstGeom>
              <a:noFill/>
              <a:ln w="11113">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Freeform 51"/>
              <p:cNvSpPr>
                <a:spLocks/>
              </p:cNvSpPr>
              <p:nvPr/>
            </p:nvSpPr>
            <p:spPr bwMode="auto">
              <a:xfrm>
                <a:off x="2666" y="1925"/>
                <a:ext cx="114" cy="143"/>
              </a:xfrm>
              <a:custGeom>
                <a:avLst/>
                <a:gdLst/>
                <a:ahLst/>
                <a:cxnLst>
                  <a:cxn ang="0">
                    <a:pos x="114" y="143"/>
                  </a:cxn>
                  <a:cxn ang="0">
                    <a:pos x="57" y="0"/>
                  </a:cxn>
                  <a:cxn ang="0">
                    <a:pos x="0" y="143"/>
                  </a:cxn>
                  <a:cxn ang="0">
                    <a:pos x="114" y="143"/>
                  </a:cxn>
                </a:cxnLst>
                <a:rect l="0" t="0" r="r" b="b"/>
                <a:pathLst>
                  <a:path w="114" h="143">
                    <a:moveTo>
                      <a:pt x="114" y="143"/>
                    </a:moveTo>
                    <a:lnTo>
                      <a:pt x="57" y="0"/>
                    </a:lnTo>
                    <a:lnTo>
                      <a:pt x="0" y="143"/>
                    </a:lnTo>
                    <a:lnTo>
                      <a:pt x="114" y="143"/>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Line 52"/>
              <p:cNvSpPr>
                <a:spLocks noChangeShapeType="1"/>
              </p:cNvSpPr>
              <p:nvPr/>
            </p:nvSpPr>
            <p:spPr bwMode="auto">
              <a:xfrm>
                <a:off x="1386" y="1618"/>
                <a:ext cx="1029"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Freeform 53"/>
              <p:cNvSpPr>
                <a:spLocks/>
              </p:cNvSpPr>
              <p:nvPr/>
            </p:nvSpPr>
            <p:spPr bwMode="auto">
              <a:xfrm>
                <a:off x="2344" y="1589"/>
                <a:ext cx="71" cy="58"/>
              </a:xfrm>
              <a:custGeom>
                <a:avLst/>
                <a:gdLst/>
                <a:ahLst/>
                <a:cxnLst>
                  <a:cxn ang="0">
                    <a:pos x="0" y="58"/>
                  </a:cxn>
                  <a:cxn ang="0">
                    <a:pos x="71" y="29"/>
                  </a:cxn>
                  <a:cxn ang="0">
                    <a:pos x="0" y="0"/>
                  </a:cxn>
                </a:cxnLst>
                <a:rect l="0" t="0" r="r" b="b"/>
                <a:pathLst>
                  <a:path w="71" h="58">
                    <a:moveTo>
                      <a:pt x="0" y="58"/>
                    </a:moveTo>
                    <a:lnTo>
                      <a:pt x="71" y="29"/>
                    </a:lnTo>
                    <a:lnTo>
                      <a:pt x="0" y="0"/>
                    </a:lnTo>
                  </a:path>
                </a:pathLst>
              </a:cu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Rectangle 54"/>
              <p:cNvSpPr>
                <a:spLocks noChangeArrowheads="1"/>
              </p:cNvSpPr>
              <p:nvPr/>
            </p:nvSpPr>
            <p:spPr bwMode="auto">
              <a:xfrm>
                <a:off x="1786" y="1468"/>
                <a:ext cx="21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FF0000"/>
                    </a:solidFill>
                    <a:effectLst/>
                    <a:latin typeface="Tahoma" pitchFamily="34" charset="0"/>
                    <a:cs typeface="Arial" pitchFamily="34" charset="0"/>
                  </a:rPr>
                  <a:t>draws</a:t>
                </a:r>
                <a:endParaRPr kumimoji="0" lang="en-US" sz="1800" b="0" i="0" u="none" strike="noStrike" cap="none" normalizeH="0" baseline="0" dirty="0">
                  <a:ln>
                    <a:noFill/>
                  </a:ln>
                  <a:solidFill>
                    <a:srgbClr val="FF0000"/>
                  </a:solidFill>
                  <a:effectLst/>
                  <a:latin typeface="Arial" pitchFamily="34" charset="0"/>
                  <a:cs typeface="Arial" pitchFamily="34" charset="0"/>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2AED99-7FB4-404E-8A97-64753DCE42EC}" type="slidenum">
              <a:rPr kumimoji="0" lang="en-US" smtClean="0"/>
              <a:pPr/>
              <a:t>35</a:t>
            </a:fld>
            <a:endParaRPr kumimoji="0" lang="en-US"/>
          </a:p>
        </p:txBody>
      </p:sp>
      <p:pic>
        <p:nvPicPr>
          <p:cNvPr id="4098"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55600" y="169784"/>
            <a:ext cx="7890302" cy="584775"/>
          </a:xfrm>
          <a:prstGeom prst="rect">
            <a:avLst/>
          </a:prstGeom>
          <a:noFill/>
          <a:ln w="9525">
            <a:noFill/>
            <a:miter lim="800000"/>
            <a:headEnd/>
            <a:tailEnd/>
          </a:ln>
          <a:effectLst/>
        </p:spPr>
        <p:txBody>
          <a:bodyPr wrap="none">
            <a:spAutoFit/>
          </a:bodyPr>
          <a:lstStyle/>
          <a:p>
            <a:pPr eaLnBrk="0" hangingPunct="0"/>
            <a:r>
              <a:rPr lang="en-US" sz="3200" dirty="0">
                <a:solidFill>
                  <a:srgbClr val="FF0000"/>
                </a:solidFill>
                <a:latin typeface="+mj-lt"/>
                <a:ea typeface="+mj-ea"/>
                <a:cs typeface="+mj-cs"/>
              </a:rPr>
              <a:t>Interfaces Support Team Development</a:t>
            </a:r>
            <a:endParaRPr lang="en-US" sz="3200" dirty="0">
              <a:solidFill>
                <a:srgbClr val="FF0000"/>
              </a:solidFill>
              <a:latin typeface="Times New Roman" charset="0"/>
            </a:endParaRPr>
          </a:p>
        </p:txBody>
      </p:sp>
      <p:sp>
        <p:nvSpPr>
          <p:cNvPr id="76803" name="Text Box 3"/>
          <p:cNvSpPr txBox="1">
            <a:spLocks noChangeArrowheads="1"/>
          </p:cNvSpPr>
          <p:nvPr/>
        </p:nvSpPr>
        <p:spPr bwMode="auto">
          <a:xfrm>
            <a:off x="101813" y="754559"/>
            <a:ext cx="8397875" cy="1200329"/>
          </a:xfrm>
          <a:prstGeom prst="rect">
            <a:avLst/>
          </a:prstGeom>
          <a:noFill/>
          <a:ln w="9525">
            <a:noFill/>
            <a:miter lim="800000"/>
            <a:headEnd/>
            <a:tailEnd/>
          </a:ln>
          <a:effectLst/>
        </p:spPr>
        <p:txBody>
          <a:bodyPr>
            <a:spAutoFit/>
          </a:bodyPr>
          <a:lstStyle/>
          <a:p>
            <a:pPr eaLnBrk="0" hangingPunct="0"/>
            <a:r>
              <a:rPr lang="en-US" sz="2400" dirty="0">
                <a:solidFill>
                  <a:schemeClr val="accent3">
                    <a:lumMod val="75000"/>
                  </a:schemeClr>
                </a:solidFill>
                <a:latin typeface="Times New Roman" charset="0"/>
              </a:rPr>
              <a:t>First define the interfaces for all subsystems, then every programmer can program one subsystem by using the interfaces of the other subsystems.</a:t>
            </a:r>
          </a:p>
        </p:txBody>
      </p:sp>
      <p:pic>
        <p:nvPicPr>
          <p:cNvPr id="76804" name="Picture 4"/>
          <p:cNvPicPr>
            <a:picLocks noChangeAspect="1" noChangeArrowheads="1"/>
          </p:cNvPicPr>
          <p:nvPr/>
        </p:nvPicPr>
        <p:blipFill>
          <a:blip r:embed="rId3" cstate="print"/>
          <a:srcRect/>
          <a:stretch>
            <a:fillRect/>
          </a:stretch>
        </p:blipFill>
        <p:spPr bwMode="auto">
          <a:xfrm>
            <a:off x="304800" y="1954888"/>
            <a:ext cx="7941102" cy="4703087"/>
          </a:xfrm>
          <a:prstGeom prst="rect">
            <a:avLst/>
          </a:prstGeom>
          <a:noFill/>
          <a:ln w="9525">
            <a:noFill/>
            <a:miter lim="800000"/>
            <a:headEnd/>
            <a:tailEnd/>
          </a:ln>
          <a:effectLst/>
        </p:spPr>
      </p:pic>
      <p:sp>
        <p:nvSpPr>
          <p:cNvPr id="76805" name="Text Box 5"/>
          <p:cNvSpPr txBox="1">
            <a:spLocks noChangeArrowheads="1"/>
          </p:cNvSpPr>
          <p:nvPr/>
        </p:nvSpPr>
        <p:spPr bwMode="auto">
          <a:xfrm>
            <a:off x="6324600" y="3657600"/>
            <a:ext cx="2454275" cy="2225675"/>
          </a:xfrm>
          <a:prstGeom prst="rect">
            <a:avLst/>
          </a:prstGeom>
          <a:noFill/>
          <a:ln w="9525">
            <a:noFill/>
            <a:miter lim="800000"/>
            <a:headEnd/>
            <a:tailEnd/>
          </a:ln>
          <a:effectLst/>
        </p:spPr>
        <p:txBody>
          <a:bodyPr>
            <a:spAutoFit/>
          </a:bodyPr>
          <a:lstStyle/>
          <a:p>
            <a:pPr eaLnBrk="0" hangingPunct="0"/>
            <a:r>
              <a:rPr lang="en-US" sz="2000" dirty="0">
                <a:latin typeface="Times New Roman" charset="0"/>
              </a:rPr>
              <a:t>The implementation of subsystems may change without affecting all other subsystems, as long as the interfaces remain the same.</a:t>
            </a:r>
            <a:endParaRPr lang="en-US" sz="2400" dirty="0">
              <a:latin typeface="Times New Roman" charset="0"/>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71601" y="379028"/>
            <a:ext cx="8629285" cy="707886"/>
          </a:xfrm>
          <a:prstGeom prst="rect">
            <a:avLst/>
          </a:prstGeom>
          <a:noFill/>
          <a:ln w="9525">
            <a:noFill/>
            <a:miter lim="800000"/>
            <a:headEnd/>
            <a:tailEnd/>
          </a:ln>
          <a:effectLst/>
        </p:spPr>
        <p:txBody>
          <a:bodyPr wrap="none">
            <a:spAutoFit/>
          </a:bodyPr>
          <a:lstStyle/>
          <a:p>
            <a:pPr>
              <a:spcBef>
                <a:spcPct val="0"/>
              </a:spcBef>
            </a:pPr>
            <a:r>
              <a:rPr lang="en-US" sz="4000" dirty="0">
                <a:solidFill>
                  <a:schemeClr val="tx2"/>
                </a:solidFill>
                <a:latin typeface="+mj-lt"/>
                <a:ea typeface="+mj-ea"/>
                <a:cs typeface="+mj-cs"/>
              </a:rPr>
              <a:t>Interfaces in System Development</a:t>
            </a:r>
          </a:p>
        </p:txBody>
      </p:sp>
      <p:sp>
        <p:nvSpPr>
          <p:cNvPr id="78851" name="Text Box 3"/>
          <p:cNvSpPr txBox="1">
            <a:spLocks noChangeArrowheads="1"/>
          </p:cNvSpPr>
          <p:nvPr/>
        </p:nvSpPr>
        <p:spPr bwMode="auto">
          <a:xfrm>
            <a:off x="271601" y="1313543"/>
            <a:ext cx="8153400" cy="4529445"/>
          </a:xfrm>
          <a:prstGeom prst="rect">
            <a:avLst/>
          </a:prstGeom>
          <a:noFill/>
          <a:ln w="9525">
            <a:noFill/>
            <a:miter lim="800000"/>
            <a:headEnd/>
            <a:tailEnd/>
          </a:ln>
          <a:effectLst/>
        </p:spPr>
        <p:txBody>
          <a:bodyPr>
            <a:spAutoFit/>
          </a:bodyPr>
          <a:lstStyle/>
          <a:p>
            <a:pPr algn="just" eaLnBrk="0" hangingPunct="0">
              <a:spcBef>
                <a:spcPts val="500"/>
              </a:spcBef>
              <a:spcAft>
                <a:spcPts val="500"/>
              </a:spcAft>
            </a:pPr>
            <a:r>
              <a:rPr lang="en-US" sz="2800" dirty="0">
                <a:latin typeface="Times New Roman" charset="0"/>
              </a:rPr>
              <a:t>If you have a subsystem that represents an abstraction that may have multiple implementations, whether the subsystem is a single object, a group of objects, an entire Java applet or application, you should define Java interfaces through which the rest of the world communicates with that subsystem. </a:t>
            </a:r>
          </a:p>
          <a:p>
            <a:pPr algn="just" eaLnBrk="0" hangingPunct="0">
              <a:spcBef>
                <a:spcPts val="500"/>
              </a:spcBef>
              <a:spcAft>
                <a:spcPts val="500"/>
              </a:spcAft>
            </a:pPr>
            <a:r>
              <a:rPr lang="en-US" sz="2800" dirty="0">
                <a:latin typeface="Times New Roman" charset="0"/>
              </a:rPr>
              <a:t>When you use interfaces in this way, you decouple the parts of your system from each other and generate code that is more flexible: more easily changed, extended, and customized. </a:t>
            </a:r>
            <a:endParaRPr lang="en-US" sz="2400" dirty="0">
              <a:latin typeface="Times New Roman" charset="0"/>
            </a:endParaRPr>
          </a:p>
        </p:txBody>
      </p:sp>
      <p:sp>
        <p:nvSpPr>
          <p:cNvPr id="78852" name="Text Box 4"/>
          <p:cNvSpPr txBox="1">
            <a:spLocks noChangeArrowheads="1"/>
          </p:cNvSpPr>
          <p:nvPr/>
        </p:nvSpPr>
        <p:spPr bwMode="auto">
          <a:xfrm>
            <a:off x="533317" y="6013376"/>
            <a:ext cx="7590604" cy="461665"/>
          </a:xfrm>
          <a:prstGeom prst="rect">
            <a:avLst/>
          </a:prstGeom>
          <a:noFill/>
          <a:ln w="28575">
            <a:solidFill>
              <a:srgbClr val="FF6600"/>
            </a:solidFill>
            <a:miter lim="800000"/>
            <a:headEnd/>
            <a:tailEnd/>
          </a:ln>
          <a:effectLst/>
        </p:spPr>
        <p:txBody>
          <a:bodyPr wrap="none">
            <a:spAutoFit/>
          </a:bodyPr>
          <a:lstStyle/>
          <a:p>
            <a:pPr eaLnBrk="0" hangingPunct="0"/>
            <a:r>
              <a:rPr lang="en-US" sz="2400" b="1" dirty="0">
                <a:latin typeface="Times New Roman" charset="0"/>
              </a:rPr>
              <a:t>Program to Interface (P2I), rather than implementation.</a:t>
            </a: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400" y="228600"/>
            <a:ext cx="8949886" cy="646331"/>
          </a:xfrm>
          <a:prstGeom prst="rect">
            <a:avLst/>
          </a:prstGeom>
          <a:noFill/>
          <a:ln w="9525">
            <a:noFill/>
            <a:miter lim="800000"/>
            <a:headEnd/>
            <a:tailEnd/>
          </a:ln>
          <a:effectLst/>
        </p:spPr>
        <p:txBody>
          <a:bodyPr wrap="none">
            <a:spAutoFit/>
          </a:bodyPr>
          <a:lstStyle/>
          <a:p>
            <a:pPr>
              <a:spcBef>
                <a:spcPct val="0"/>
              </a:spcBef>
            </a:pPr>
            <a:r>
              <a:rPr lang="en-US" sz="3600" dirty="0">
                <a:solidFill>
                  <a:schemeClr val="tx2"/>
                </a:solidFill>
                <a:latin typeface="+mj-lt"/>
                <a:ea typeface="+mj-ea"/>
                <a:cs typeface="+mj-cs"/>
              </a:rPr>
              <a:t>Best Practices: When to Use Interfaces?</a:t>
            </a:r>
          </a:p>
        </p:txBody>
      </p:sp>
      <p:sp>
        <p:nvSpPr>
          <p:cNvPr id="78851" name="Text Box 3"/>
          <p:cNvSpPr txBox="1">
            <a:spLocks noChangeArrowheads="1"/>
          </p:cNvSpPr>
          <p:nvPr/>
        </p:nvSpPr>
        <p:spPr bwMode="auto">
          <a:xfrm>
            <a:off x="457206" y="1524000"/>
            <a:ext cx="8153400" cy="4119076"/>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buFont typeface="+mj-lt"/>
              <a:buAutoNum type="arabicPeriod"/>
            </a:pPr>
            <a:r>
              <a:rPr lang="en-US" sz="2800" u="sng" dirty="0">
                <a:latin typeface="Times New Roman" charset="0"/>
              </a:rPr>
              <a:t>Always</a:t>
            </a:r>
            <a:r>
              <a:rPr lang="en-US" sz="2800" dirty="0">
                <a:latin typeface="Times New Roman" charset="0"/>
              </a:rPr>
              <a:t> use interfaces for subsystem development</a:t>
            </a:r>
          </a:p>
          <a:p>
            <a:pPr marL="457200" indent="-457200" eaLnBrk="0" hangingPunct="0">
              <a:spcBef>
                <a:spcPts val="500"/>
              </a:spcBef>
              <a:spcAft>
                <a:spcPts val="500"/>
              </a:spcAft>
              <a:buFont typeface="+mj-lt"/>
              <a:buAutoNum type="arabicPeriod"/>
            </a:pPr>
            <a:r>
              <a:rPr lang="en-US" sz="2800" u="sng" dirty="0">
                <a:latin typeface="Times New Roman" charset="0"/>
              </a:rPr>
              <a:t>Prefer</a:t>
            </a:r>
            <a:r>
              <a:rPr lang="en-US" sz="2800" dirty="0">
                <a:latin typeface="Times New Roman" charset="0"/>
              </a:rPr>
              <a:t> interfaces over multiple levels of abstract classes</a:t>
            </a:r>
          </a:p>
          <a:p>
            <a:pPr marL="457200" indent="-457200" eaLnBrk="0" hangingPunct="0">
              <a:spcBef>
                <a:spcPts val="500"/>
              </a:spcBef>
              <a:spcAft>
                <a:spcPts val="500"/>
              </a:spcAft>
              <a:buFont typeface="+mj-lt"/>
              <a:buAutoNum type="arabicPeriod"/>
            </a:pPr>
            <a:r>
              <a:rPr lang="en-US" sz="2800" dirty="0">
                <a:latin typeface="Times New Roman" charset="0"/>
              </a:rPr>
              <a:t>If an abstract class will provide all the abstraction you need, then do not add an interface.</a:t>
            </a:r>
          </a:p>
          <a:p>
            <a:pPr marL="457200" indent="-457200" eaLnBrk="0" hangingPunct="0">
              <a:spcBef>
                <a:spcPts val="500"/>
              </a:spcBef>
              <a:spcAft>
                <a:spcPts val="500"/>
              </a:spcAft>
              <a:buFont typeface="+mj-lt"/>
              <a:buAutoNum type="arabicPeriod"/>
            </a:pPr>
            <a:r>
              <a:rPr lang="en-US" sz="2800" dirty="0">
                <a:latin typeface="Times New Roman" charset="0"/>
              </a:rPr>
              <a:t>Make code as simple, elegant, and clear as possible.</a:t>
            </a:r>
          </a:p>
          <a:p>
            <a:pPr algn="ctr" eaLnBrk="0" hangingPunct="0">
              <a:spcBef>
                <a:spcPts val="500"/>
              </a:spcBef>
              <a:spcAft>
                <a:spcPts val="500"/>
              </a:spcAft>
            </a:pPr>
            <a:r>
              <a:rPr lang="en-US" sz="2800" dirty="0">
                <a:latin typeface="Times New Roman" charset="0"/>
              </a:rPr>
              <a:t>“</a:t>
            </a:r>
            <a:r>
              <a:rPr lang="en-US" sz="2800" b="1" dirty="0">
                <a:latin typeface="Times New Roman" charset="0"/>
              </a:rPr>
              <a:t>as simple as possible, but no simpler</a:t>
            </a:r>
            <a:r>
              <a:rPr lang="en-US" sz="2800" dirty="0">
                <a:latin typeface="Times New Roman" charset="0"/>
              </a:rPr>
              <a:t>” (Einstein)</a:t>
            </a:r>
          </a:p>
          <a:p>
            <a:pPr eaLnBrk="0" hangingPunct="0">
              <a:spcBef>
                <a:spcPts val="500"/>
              </a:spcBef>
              <a:spcAft>
                <a:spcPts val="500"/>
              </a:spcAft>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extLst>
      <p:ext uri="{BB962C8B-B14F-4D97-AF65-F5344CB8AC3E}">
        <p14:creationId xmlns:p14="http://schemas.microsoft.com/office/powerpoint/2010/main" val="1203842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04800" y="10886"/>
            <a:ext cx="8229600" cy="1208314"/>
          </a:xfrm>
        </p:spPr>
        <p:txBody>
          <a:bodyPr/>
          <a:lstStyle/>
          <a:p>
            <a:r>
              <a:rPr lang="en-US" altLang="en-US" dirty="0"/>
              <a:t>The Evolving API Problem</a:t>
            </a:r>
          </a:p>
        </p:txBody>
      </p:sp>
      <p:sp>
        <p:nvSpPr>
          <p:cNvPr id="21507" name="Content Placeholder 2"/>
          <p:cNvSpPr>
            <a:spLocks noGrp="1"/>
          </p:cNvSpPr>
          <p:nvPr>
            <p:ph idx="1"/>
          </p:nvPr>
        </p:nvSpPr>
        <p:spPr>
          <a:xfrm>
            <a:off x="381000" y="1066800"/>
            <a:ext cx="8229600" cy="5410200"/>
          </a:xfrm>
        </p:spPr>
        <p:txBody>
          <a:bodyPr>
            <a:noAutofit/>
          </a:bodyPr>
          <a:lstStyle/>
          <a:p>
            <a:pPr marL="0" indent="0">
              <a:buFont typeface="Wingdings 2" pitchFamily="18" charset="2"/>
              <a:buNone/>
            </a:pPr>
            <a:r>
              <a:rPr lang="en-US" altLang="en-US" sz="2000" b="1" u="sng" dirty="0"/>
              <a:t>Problem</a:t>
            </a:r>
            <a:r>
              <a:rPr lang="en-US" altLang="en-US" sz="2000" dirty="0"/>
              <a:t>: You have created a library of Java classes and you have a substantial clientele(customers) who make use of your library. Your library contains numerous interfaces, for which you have implementations (in some cases, multiple implementations) in your library code. </a:t>
            </a:r>
          </a:p>
          <a:p>
            <a:pPr marL="0" indent="0">
              <a:buFont typeface="Wingdings 2" pitchFamily="18" charset="2"/>
              <a:buNone/>
            </a:pPr>
            <a:endParaRPr lang="en-US" altLang="en-US" sz="2000" dirty="0"/>
          </a:p>
          <a:p>
            <a:pPr marL="0" indent="0">
              <a:buFont typeface="Wingdings 2" pitchFamily="18" charset="2"/>
              <a:buNone/>
            </a:pPr>
            <a:r>
              <a:rPr lang="en-US" altLang="en-US" sz="2000" dirty="0"/>
              <a:t>Suppose you now want to add new functionality to your library. In many cases, you will need to add new methods to some of your interfaces. You think “I have to be careful not to change the signature of my interface methods, but adding new methods should not create a problem for my users.” You add some methods, and distribute a new release. </a:t>
            </a:r>
          </a:p>
          <a:p>
            <a:pPr marL="0" indent="0">
              <a:buFont typeface="Wingdings 2" pitchFamily="18" charset="2"/>
              <a:buNone/>
            </a:pPr>
            <a:endParaRPr lang="en-US" altLang="en-US" sz="2000" dirty="0"/>
          </a:p>
          <a:p>
            <a:pPr marL="0" indent="0">
              <a:buFont typeface="Wingdings 2" pitchFamily="18" charset="2"/>
              <a:buNone/>
            </a:pPr>
            <a:r>
              <a:rPr lang="en-US" altLang="en-US" sz="2000" dirty="0"/>
              <a:t>A few days later you get hundreds of complaints that your new code has broken the code of your clients who were using your library. What went wrong?</a:t>
            </a:r>
          </a:p>
        </p:txBody>
      </p:sp>
      <p:sp>
        <p:nvSpPr>
          <p:cNvPr id="4" name="Slide Number Placeholder 3"/>
          <p:cNvSpPr>
            <a:spLocks noGrp="1"/>
          </p:cNvSpPr>
          <p:nvPr>
            <p:ph type="sldNum" sz="quarter" idx="12"/>
          </p:nvPr>
        </p:nvSpPr>
        <p:spPr/>
        <p:txBody>
          <a:bodyPr/>
          <a:lstStyle/>
          <a:p>
            <a:pPr>
              <a:defRPr/>
            </a:pPr>
            <a:fld id="{BB8010BD-F1C4-415D-B1BA-EC5C2F8EF147}" type="slidenum">
              <a:rPr lang="en-US" smtClean="0"/>
              <a:pPr>
                <a:defRPr/>
              </a:pPr>
              <a:t>39</a:t>
            </a:fld>
            <a:endParaRPr lang="en-US" dirty="0"/>
          </a:p>
        </p:txBody>
      </p:sp>
    </p:spTree>
    <p:extLst>
      <p:ext uri="{BB962C8B-B14F-4D97-AF65-F5344CB8AC3E}">
        <p14:creationId xmlns:p14="http://schemas.microsoft.com/office/powerpoint/2010/main" val="361615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85800" y="3048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Wholeness of the Lesson</a:t>
            </a:r>
            <a:endParaRPr lang="en-US" dirty="0"/>
          </a:p>
        </p:txBody>
      </p:sp>
      <p:sp>
        <p:nvSpPr>
          <p:cNvPr id="7170" name="Rectangle 2"/>
          <p:cNvSpPr>
            <a:spLocks noGrp="1" noChangeArrowheads="1"/>
          </p:cNvSpPr>
          <p:nvPr>
            <p:ph idx="1"/>
          </p:nvPr>
        </p:nvSpPr>
        <p:spPr>
          <a:xfrm>
            <a:off x="228600" y="1860550"/>
            <a:ext cx="8686800" cy="4114800"/>
          </a:xfrm>
          <a:noFill/>
        </p:spPr>
        <p:txBody>
          <a:bodyPr lIns="90488" tIns="44450" rIns="90488" bIns="44450">
            <a:normAutofit lnSpcReduction="10000"/>
          </a:bodyPr>
          <a:lstStyle/>
          <a:p>
            <a:pPr marL="0" indent="0">
              <a:lnSpc>
                <a:spcPct val="120000"/>
              </a:lnSpc>
              <a:buNone/>
            </a:pPr>
            <a:r>
              <a:rPr lang="en-US" dirty="0"/>
              <a:t>Both abstract classes and interfaces can be used in conjunction with polymorphism, but interfaces provide even more flexibility. </a:t>
            </a:r>
            <a:r>
              <a:rPr lang="en-US" dirty="0">
                <a:solidFill>
                  <a:srgbClr val="FFC000"/>
                </a:solidFill>
              </a:rPr>
              <a:t>Likewise in the universe, objects form hierarchies of wholeness which express the unmanifest  field of pure creative intelligence into all the specific structures of existence and intelligence.</a:t>
            </a:r>
          </a:p>
          <a:p>
            <a:pPr marL="0" indent="0">
              <a:lnSpc>
                <a:spcPct val="90000"/>
              </a:lnSpc>
              <a:buNone/>
            </a:pP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914400"/>
            <a:ext cx="8229600" cy="4389438"/>
          </a:xfrm>
        </p:spPr>
        <p:txBody>
          <a:bodyPr>
            <a:noAutofit/>
          </a:bodyPr>
          <a:lstStyle/>
          <a:p>
            <a:pPr marL="0" indent="0">
              <a:buFont typeface="Wingdings 2" pitchFamily="18" charset="2"/>
              <a:buNone/>
            </a:pPr>
            <a:r>
              <a:rPr lang="en-US" altLang="en-US" sz="2800" b="1" dirty="0"/>
              <a:t>Explanation:</a:t>
            </a:r>
            <a:endParaRPr lang="en-US" altLang="en-US" sz="2800" dirty="0"/>
          </a:p>
          <a:p>
            <a:pPr marL="0" indent="0">
              <a:buFont typeface="Wingdings 2" pitchFamily="18" charset="2"/>
              <a:buNone/>
            </a:pPr>
            <a:endParaRPr lang="en-US" altLang="en-US" sz="2800" b="1" dirty="0"/>
          </a:p>
          <a:p>
            <a:pPr marL="0" indent="0">
              <a:buFont typeface="Wingdings 2" pitchFamily="18" charset="2"/>
              <a:buNone/>
            </a:pPr>
            <a:r>
              <a:rPr lang="en-US" altLang="en-US" sz="2800" dirty="0"/>
              <a:t>Clients created their own implementations of your interfaces, in earlier versions of your code. When you add new methods to those interfaces, their code breaks because they do not have implementations of the new methods.</a:t>
            </a:r>
          </a:p>
          <a:p>
            <a:pPr marL="0" indent="0">
              <a:buFont typeface="Wingdings 2" pitchFamily="18" charset="2"/>
              <a:buNone/>
            </a:pPr>
            <a:endParaRPr lang="en-US" altLang="en-US" sz="2800" dirty="0"/>
          </a:p>
          <a:p>
            <a:pPr marL="0" indent="0">
              <a:buFont typeface="Wingdings 2" pitchFamily="18" charset="2"/>
              <a:buNone/>
            </a:pPr>
            <a:r>
              <a:rPr lang="en-US" altLang="en-US" sz="2800" dirty="0"/>
              <a:t>New features of interfaces in Java 8 provide a solution to this and other issues concerning interfaces.</a:t>
            </a:r>
          </a:p>
        </p:txBody>
      </p:sp>
      <p:sp>
        <p:nvSpPr>
          <p:cNvPr id="4" name="Slide Number Placeholder 3"/>
          <p:cNvSpPr>
            <a:spLocks noGrp="1"/>
          </p:cNvSpPr>
          <p:nvPr>
            <p:ph type="sldNum" sz="quarter" idx="12"/>
          </p:nvPr>
        </p:nvSpPr>
        <p:spPr/>
        <p:txBody>
          <a:bodyPr/>
          <a:lstStyle/>
          <a:p>
            <a:pPr>
              <a:defRPr/>
            </a:pPr>
            <a:fld id="{FDAEF368-07FD-47F4-AB16-13F1D4A2E3F6}" type="slidenum">
              <a:rPr lang="en-US" smtClean="0"/>
              <a:pPr>
                <a:defRPr/>
              </a:pPr>
              <a:t>40</a:t>
            </a:fld>
            <a:endParaRPr lang="en-US" dirty="0"/>
          </a:p>
        </p:txBody>
      </p:sp>
    </p:spTree>
    <p:extLst>
      <p:ext uri="{BB962C8B-B14F-4D97-AF65-F5344CB8AC3E}">
        <p14:creationId xmlns:p14="http://schemas.microsoft.com/office/powerpoint/2010/main" val="2976865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a:solidFill>
                  <a:srgbClr val="000099"/>
                </a:solidFill>
              </a:rPr>
              <a:t>Main Point</a:t>
            </a:r>
            <a:endParaRPr lang="en-US" dirty="0"/>
          </a:p>
        </p:txBody>
      </p:sp>
      <p:sp>
        <p:nvSpPr>
          <p:cNvPr id="46082" name="Rectangle 2"/>
          <p:cNvSpPr>
            <a:spLocks noGrp="1" noChangeArrowheads="1"/>
          </p:cNvSpPr>
          <p:nvPr>
            <p:ph idx="1"/>
          </p:nvPr>
        </p:nvSpPr>
        <p:spPr>
          <a:xfrm>
            <a:off x="736600" y="1860550"/>
            <a:ext cx="7772400" cy="4114800"/>
          </a:xfrm>
          <a:noFill/>
        </p:spPr>
        <p:txBody>
          <a:bodyPr lIns="90488" tIns="44450" rIns="90488" bIns="44450">
            <a:normAutofit fontScale="92500" lnSpcReduction="20000"/>
          </a:bodyPr>
          <a:lstStyle/>
          <a:p>
            <a:pPr marL="0" indent="0">
              <a:buNone/>
            </a:pPr>
            <a:r>
              <a:rPr lang="en-US" dirty="0"/>
              <a:t>Abstract classes and interfaces are both strongly related to the concept of Inheritance.</a:t>
            </a:r>
            <a:br>
              <a:rPr lang="en-US" dirty="0"/>
            </a:br>
            <a:endParaRPr lang="en-US" dirty="0"/>
          </a:p>
          <a:p>
            <a:pPr marL="0" indent="0">
              <a:buNone/>
            </a:pPr>
            <a:r>
              <a:rPr lang="en-US" dirty="0"/>
              <a:t>The interface is the most abstract entity in the class diagram, and </a:t>
            </a:r>
            <a:r>
              <a:rPr lang="en-US"/>
              <a:t>by programming </a:t>
            </a:r>
            <a:r>
              <a:rPr lang="en-US" dirty="0"/>
              <a:t>to interfaces, we generate more flexible code. </a:t>
            </a:r>
          </a:p>
          <a:p>
            <a:endParaRPr lang="en-US" dirty="0"/>
          </a:p>
          <a:p>
            <a:pPr marL="0" indent="0">
              <a:buNone/>
            </a:pPr>
            <a:r>
              <a:rPr lang="en-US" dirty="0">
                <a:solidFill>
                  <a:srgbClr val="92D050"/>
                </a:solidFill>
              </a:rPr>
              <a:t>Greater abstraction holds the possibility of greater potential; this principle is especially evident in the case of the unified field.</a:t>
            </a:r>
          </a:p>
          <a:p>
            <a:pPr marL="0" indent="0" eaLnBrk="1" hangingPunct="1">
              <a:lnSpc>
                <a:spcPct val="90000"/>
              </a:lnSpc>
              <a:buFontTx/>
              <a:buNone/>
            </a:pPr>
            <a:endParaRPr lang="en-US" dirty="0"/>
          </a:p>
          <a:p>
            <a:pPr marL="0" indent="0" eaLnBrk="1" hangingPunct="1">
              <a:lnSpc>
                <a:spcPct val="90000"/>
              </a:lnSpc>
              <a:buFontTx/>
              <a:buNone/>
            </a:pP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46082" name="Rectangle 2"/>
          <p:cNvSpPr>
            <a:spLocks noGrp="1" noChangeArrowheads="1"/>
          </p:cNvSpPr>
          <p:nvPr>
            <p:ph idx="1"/>
          </p:nvPr>
        </p:nvSpPr>
        <p:spPr>
          <a:xfrm>
            <a:off x="736600" y="1600200"/>
            <a:ext cx="7772400" cy="4953000"/>
          </a:xfrm>
          <a:noFill/>
        </p:spPr>
        <p:txBody>
          <a:bodyPr lIns="90488" tIns="44450" rIns="90488" bIns="44450">
            <a:normAutofit/>
          </a:bodyPr>
          <a:lstStyle/>
          <a:p>
            <a:pPr marL="0" indent="0" eaLnBrk="1" hangingPunct="1">
              <a:lnSpc>
                <a:spcPct val="90000"/>
              </a:lnSpc>
              <a:buFontTx/>
              <a:buNone/>
            </a:pPr>
            <a:r>
              <a:rPr lang="en-US" sz="2400" dirty="0"/>
              <a:t>Today we looked at modeling abstractions through Inheritance, abstract classes and interfaces. We also looked at the design decisions that go along with using them:</a:t>
            </a:r>
          </a:p>
          <a:p>
            <a:r>
              <a:rPr lang="en-US" sz="2400" dirty="0"/>
              <a:t>Abstract classes and interfaces contain less and less implementation details, and instead focus more on general abstract parts (like types)</a:t>
            </a:r>
          </a:p>
          <a:p>
            <a:r>
              <a:rPr lang="en-US" sz="2400" dirty="0"/>
              <a:t>With Java it is important to always “Program to Interface”.</a:t>
            </a:r>
          </a:p>
          <a:p>
            <a:r>
              <a:rPr lang="en-US" sz="2400" dirty="0"/>
              <a:t>Use interfaces for ‘multiple’ inheritance, encapsulation, flexibility, and parallel development.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66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 y="152400"/>
            <a:ext cx="8686800" cy="1399032"/>
          </a:xfrm>
        </p:spPr>
        <p:txBody>
          <a:bodyPr/>
          <a:lstStyle/>
          <a:p>
            <a:r>
              <a:rPr lang="en-US" altLang="en-US" dirty="0"/>
              <a:t>Abstract Classes and Methods</a:t>
            </a:r>
          </a:p>
        </p:txBody>
      </p:sp>
      <p:sp>
        <p:nvSpPr>
          <p:cNvPr id="16387" name="Content Placeholder 2"/>
          <p:cNvSpPr>
            <a:spLocks noGrp="1"/>
          </p:cNvSpPr>
          <p:nvPr>
            <p:ph idx="1"/>
          </p:nvPr>
        </p:nvSpPr>
        <p:spPr>
          <a:xfrm>
            <a:off x="152400" y="1447800"/>
            <a:ext cx="8763000" cy="4724400"/>
          </a:xfrm>
        </p:spPr>
        <p:txBody>
          <a:bodyPr>
            <a:normAutofit fontScale="85000" lnSpcReduction="10000"/>
          </a:bodyPr>
          <a:lstStyle/>
          <a:p>
            <a:pPr>
              <a:lnSpc>
                <a:spcPct val="120000"/>
              </a:lnSpc>
            </a:pPr>
            <a:r>
              <a:rPr lang="en-US" altLang="en-US" dirty="0"/>
              <a:t>When a class is declared to be abstract, it cannot be instantiated directly. </a:t>
            </a:r>
          </a:p>
          <a:p>
            <a:pPr>
              <a:lnSpc>
                <a:spcPct val="120000"/>
              </a:lnSpc>
            </a:pPr>
            <a:r>
              <a:rPr lang="en-US" altLang="en-US" dirty="0"/>
              <a:t>When a method in a class is declared abstract, it means no implementation of the method is provided, and it must be implemented by a subclass. </a:t>
            </a:r>
          </a:p>
          <a:p>
            <a:pPr>
              <a:lnSpc>
                <a:spcPct val="120000"/>
              </a:lnSpc>
            </a:pPr>
            <a:r>
              <a:rPr lang="en-US" altLang="en-US" dirty="0"/>
              <a:t>When a method is declared to be abstract, its enclosing class must also be declared abstract.</a:t>
            </a:r>
          </a:p>
          <a:p>
            <a:pPr>
              <a:lnSpc>
                <a:spcPct val="120000"/>
              </a:lnSpc>
            </a:pPr>
            <a:r>
              <a:rPr lang="en-US" altLang="en-US" dirty="0"/>
              <a:t>Abstract classes may include instance variables and other non-abstract (implemented) methods</a:t>
            </a:r>
          </a:p>
          <a:p>
            <a:endParaRPr lang="en-US" altLang="en-US" dirty="0"/>
          </a:p>
        </p:txBody>
      </p:sp>
      <p:sp>
        <p:nvSpPr>
          <p:cNvPr id="4" name="Slide Number Placeholder 3"/>
          <p:cNvSpPr>
            <a:spLocks noGrp="1"/>
          </p:cNvSpPr>
          <p:nvPr>
            <p:ph type="sldNum" sz="quarter" idx="12"/>
          </p:nvPr>
        </p:nvSpPr>
        <p:spPr/>
        <p:txBody>
          <a:bodyPr/>
          <a:lstStyle/>
          <a:p>
            <a:pPr>
              <a:defRPr/>
            </a:pPr>
            <a:fld id="{F81906D6-3152-4D17-B0A4-2D154148EC61}" type="slidenum">
              <a:rPr lang="en-US" smtClean="0"/>
              <a:pPr>
                <a:defRPr/>
              </a:pPr>
              <a:t>5</a:t>
            </a:fld>
            <a:endParaRPr lang="en-US" dirty="0"/>
          </a:p>
        </p:txBody>
      </p:sp>
    </p:spTree>
    <p:extLst>
      <p:ext uri="{BB962C8B-B14F-4D97-AF65-F5344CB8AC3E}">
        <p14:creationId xmlns:p14="http://schemas.microsoft.com/office/powerpoint/2010/main" val="9909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314"/>
            <a:ext cx="8229600" cy="1143000"/>
          </a:xfrm>
        </p:spPr>
        <p:txBody>
          <a:bodyPr/>
          <a:lstStyle/>
          <a:p>
            <a:r>
              <a:rPr lang="en-US" dirty="0">
                <a:solidFill>
                  <a:srgbClr val="00B050"/>
                </a:solidFill>
              </a:rPr>
              <a:t>Abstract Class Example</a:t>
            </a: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4" name="Text Box 15"/>
          <p:cNvSpPr txBox="1">
            <a:spLocks noChangeArrowheads="1"/>
          </p:cNvSpPr>
          <p:nvPr/>
        </p:nvSpPr>
        <p:spPr bwMode="auto">
          <a:xfrm>
            <a:off x="457200" y="1371600"/>
            <a:ext cx="6705600" cy="3108543"/>
          </a:xfrm>
          <a:prstGeom prst="rect">
            <a:avLst/>
          </a:prstGeom>
          <a:noFill/>
          <a:ln w="9525">
            <a:noFill/>
            <a:miter lim="800000"/>
            <a:headEnd/>
            <a:tailEnd/>
          </a:ln>
          <a:effectLst/>
        </p:spPr>
        <p:txBody>
          <a:bodyPr wrap="square">
            <a:spAutoFit/>
          </a:bodyPr>
          <a:lstStyle/>
          <a:p>
            <a:r>
              <a:rPr lang="en-US" sz="1600" b="1" dirty="0">
                <a:solidFill>
                  <a:srgbClr val="FFC000"/>
                </a:solidFill>
                <a:latin typeface="Consolas"/>
              </a:rPr>
              <a:t>public abstract class </a:t>
            </a:r>
            <a:r>
              <a:rPr lang="en-US" sz="1600" dirty="0">
                <a:solidFill>
                  <a:srgbClr val="FFC000"/>
                </a:solidFill>
                <a:latin typeface="Consolas"/>
              </a:rPr>
              <a:t>Product {</a:t>
            </a:r>
          </a:p>
          <a:p>
            <a:r>
              <a:rPr lang="en-US" sz="1600" b="1" dirty="0">
                <a:solidFill>
                  <a:srgbClr val="FFC000"/>
                </a:solidFill>
                <a:latin typeface="Consolas"/>
              </a:rPr>
              <a:t>    private </a:t>
            </a:r>
            <a:r>
              <a:rPr lang="en-US" sz="1600" dirty="0">
                <a:solidFill>
                  <a:srgbClr val="FFC000"/>
                </a:solidFill>
                <a:latin typeface="Consolas"/>
              </a:rPr>
              <a:t>String </a:t>
            </a:r>
            <a:r>
              <a:rPr lang="en-US" sz="1600" dirty="0" err="1">
                <a:solidFill>
                  <a:srgbClr val="FFC000"/>
                </a:solidFill>
                <a:latin typeface="Consolas"/>
              </a:rPr>
              <a:t>productId</a:t>
            </a:r>
            <a:r>
              <a:rPr lang="en-US" sz="1600" dirty="0">
                <a:solidFill>
                  <a:srgbClr val="FFC000"/>
                </a:solidFill>
                <a:latin typeface="Consolas"/>
              </a:rPr>
              <a:t>;</a:t>
            </a:r>
          </a:p>
          <a:p>
            <a:endParaRPr lang="en-US" sz="1600" dirty="0">
              <a:solidFill>
                <a:srgbClr val="FFC000"/>
              </a:solidFill>
              <a:latin typeface="Consolas"/>
            </a:endParaRPr>
          </a:p>
          <a:p>
            <a:r>
              <a:rPr lang="en-US" sz="1600" b="1" dirty="0">
                <a:solidFill>
                  <a:srgbClr val="FFC000"/>
                </a:solidFill>
                <a:latin typeface="Consolas"/>
              </a:rPr>
              <a:t>    public abstract double </a:t>
            </a:r>
            <a:r>
              <a:rPr lang="en-US" sz="1600" dirty="0" err="1">
                <a:solidFill>
                  <a:srgbClr val="FFC000"/>
                </a:solidFill>
                <a:latin typeface="Consolas"/>
              </a:rPr>
              <a:t>getPrice</a:t>
            </a:r>
            <a:r>
              <a:rPr lang="en-US" sz="1600" dirty="0">
                <a:solidFill>
                  <a:srgbClr val="FFC000"/>
                </a:solidFill>
                <a:latin typeface="Consolas"/>
              </a:rPr>
              <a:t>();</a:t>
            </a:r>
          </a:p>
          <a:p>
            <a:endParaRPr lang="en-US" sz="1600" dirty="0">
              <a:solidFill>
                <a:srgbClr val="FFC000"/>
              </a:solidFill>
              <a:latin typeface="Consolas"/>
            </a:endParaRPr>
          </a:p>
          <a:p>
            <a:r>
              <a:rPr lang="en-US" sz="1600" b="1" dirty="0">
                <a:solidFill>
                  <a:srgbClr val="FFC000"/>
                </a:solidFill>
                <a:latin typeface="Consolas"/>
              </a:rPr>
              <a:t>    public </a:t>
            </a:r>
            <a:r>
              <a:rPr lang="en-US" sz="1600" dirty="0">
                <a:solidFill>
                  <a:srgbClr val="FFC000"/>
                </a:solidFill>
                <a:latin typeface="Consolas"/>
              </a:rPr>
              <a:t>String </a:t>
            </a:r>
            <a:r>
              <a:rPr lang="en-US" sz="1600" dirty="0" err="1">
                <a:solidFill>
                  <a:srgbClr val="FFC000"/>
                </a:solidFill>
                <a:latin typeface="Consolas"/>
              </a:rPr>
              <a:t>getProductId</a:t>
            </a:r>
            <a:r>
              <a:rPr lang="en-US" sz="1600" dirty="0">
                <a:solidFill>
                  <a:srgbClr val="FFC000"/>
                </a:solidFill>
                <a:latin typeface="Consolas"/>
              </a:rPr>
              <a:t>() {</a:t>
            </a:r>
          </a:p>
          <a:p>
            <a:r>
              <a:rPr lang="en-US" sz="1600" b="1" dirty="0">
                <a:solidFill>
                  <a:srgbClr val="FFC000"/>
                </a:solidFill>
                <a:latin typeface="Consolas"/>
              </a:rPr>
              <a:t>        return </a:t>
            </a:r>
            <a:r>
              <a:rPr lang="en-US" sz="1600" dirty="0" err="1">
                <a:solidFill>
                  <a:srgbClr val="FFC000"/>
                </a:solidFill>
                <a:latin typeface="Consolas"/>
              </a:rPr>
              <a:t>productId</a:t>
            </a:r>
            <a:r>
              <a:rPr lang="en-US" sz="1600" dirty="0">
                <a:solidFill>
                  <a:srgbClr val="FFC000"/>
                </a:solidFill>
                <a:latin typeface="Consolas"/>
              </a:rPr>
              <a:t>;</a:t>
            </a:r>
          </a:p>
          <a:p>
            <a:r>
              <a:rPr lang="en-US" sz="1600" dirty="0">
                <a:solidFill>
                  <a:srgbClr val="FFC000"/>
                </a:solidFill>
                <a:latin typeface="Consolas"/>
              </a:rPr>
              <a:t>    }</a:t>
            </a:r>
          </a:p>
          <a:p>
            <a:r>
              <a:rPr lang="en-US" sz="1600" b="1" dirty="0">
                <a:solidFill>
                  <a:srgbClr val="FFC000"/>
                </a:solidFill>
                <a:latin typeface="Consolas"/>
              </a:rPr>
              <a:t>    public void </a:t>
            </a:r>
            <a:r>
              <a:rPr lang="en-US" sz="1600" dirty="0" err="1">
                <a:solidFill>
                  <a:srgbClr val="FFC000"/>
                </a:solidFill>
                <a:latin typeface="Consolas"/>
              </a:rPr>
              <a:t>setProductId</a:t>
            </a:r>
            <a:r>
              <a:rPr lang="en-US" sz="1600" dirty="0">
                <a:solidFill>
                  <a:srgbClr val="FFC000"/>
                </a:solidFill>
                <a:latin typeface="Consolas"/>
              </a:rPr>
              <a:t>(String </a:t>
            </a:r>
            <a:r>
              <a:rPr lang="en-US" sz="1600" dirty="0" err="1">
                <a:solidFill>
                  <a:srgbClr val="FFC000"/>
                </a:solidFill>
                <a:latin typeface="Consolas"/>
              </a:rPr>
              <a:t>productId</a:t>
            </a:r>
            <a:r>
              <a:rPr lang="en-US" sz="1600" dirty="0">
                <a:solidFill>
                  <a:srgbClr val="FFC000"/>
                </a:solidFill>
                <a:latin typeface="Consolas"/>
              </a:rPr>
              <a:t>) {</a:t>
            </a:r>
          </a:p>
          <a:p>
            <a:r>
              <a:rPr lang="en-US" sz="1600" b="1" dirty="0">
                <a:solidFill>
                  <a:srgbClr val="FFC000"/>
                </a:solidFill>
                <a:latin typeface="Consolas"/>
              </a:rPr>
              <a:t>        </a:t>
            </a:r>
            <a:r>
              <a:rPr lang="en-US" sz="1600" b="1" dirty="0" err="1">
                <a:solidFill>
                  <a:srgbClr val="FFC000"/>
                </a:solidFill>
                <a:latin typeface="Consolas"/>
              </a:rPr>
              <a:t>this</a:t>
            </a:r>
            <a:r>
              <a:rPr lang="en-US" sz="1600" dirty="0" err="1">
                <a:solidFill>
                  <a:srgbClr val="FFC000"/>
                </a:solidFill>
                <a:latin typeface="Consolas"/>
              </a:rPr>
              <a:t>.productId</a:t>
            </a:r>
            <a:r>
              <a:rPr lang="en-US" sz="1600" dirty="0">
                <a:solidFill>
                  <a:srgbClr val="FFC000"/>
                </a:solidFill>
                <a:latin typeface="Consolas"/>
              </a:rPr>
              <a:t> = </a:t>
            </a:r>
            <a:r>
              <a:rPr lang="en-US" sz="1600" dirty="0" err="1">
                <a:solidFill>
                  <a:srgbClr val="FFC000"/>
                </a:solidFill>
                <a:latin typeface="Consolas"/>
              </a:rPr>
              <a:t>productId</a:t>
            </a:r>
            <a:r>
              <a:rPr lang="en-US" sz="1600" dirty="0">
                <a:solidFill>
                  <a:srgbClr val="FFC000"/>
                </a:solidFill>
                <a:latin typeface="Consolas"/>
              </a:rPr>
              <a:t>;</a:t>
            </a:r>
          </a:p>
          <a:p>
            <a:r>
              <a:rPr lang="en-US" sz="1600" dirty="0">
                <a:solidFill>
                  <a:srgbClr val="FFC000"/>
                </a:solidFill>
                <a:latin typeface="Consolas"/>
              </a:rPr>
              <a:t>    }</a:t>
            </a:r>
          </a:p>
          <a:p>
            <a:r>
              <a:rPr lang="en-US" sz="1600" dirty="0">
                <a:solidFill>
                  <a:srgbClr val="FFC000"/>
                </a:solidFill>
                <a:latin typeface="Consolas"/>
              </a:rPr>
              <a:t>}</a:t>
            </a:r>
          </a:p>
        </p:txBody>
      </p:sp>
      <p:sp>
        <p:nvSpPr>
          <p:cNvPr id="6" name="Text Box 15"/>
          <p:cNvSpPr txBox="1">
            <a:spLocks noChangeArrowheads="1"/>
          </p:cNvSpPr>
          <p:nvPr/>
        </p:nvSpPr>
        <p:spPr bwMode="auto">
          <a:xfrm>
            <a:off x="457200" y="4782741"/>
            <a:ext cx="6705600" cy="1846659"/>
          </a:xfrm>
          <a:prstGeom prst="rect">
            <a:avLst/>
          </a:prstGeom>
          <a:noFill/>
          <a:ln w="9525">
            <a:noFill/>
            <a:miter lim="800000"/>
            <a:headEnd/>
            <a:tailEnd/>
          </a:ln>
          <a:effectLst/>
        </p:spPr>
        <p:txBody>
          <a:bodyPr wrap="square">
            <a:spAutoFit/>
          </a:bodyPr>
          <a:lstStyle/>
          <a:p>
            <a:r>
              <a:rPr lang="en-US" sz="1600" b="1" dirty="0">
                <a:solidFill>
                  <a:srgbClr val="FFC000"/>
                </a:solidFill>
                <a:latin typeface="Consolas"/>
              </a:rPr>
              <a:t>public class </a:t>
            </a:r>
            <a:r>
              <a:rPr lang="en-US" sz="1600" dirty="0">
                <a:solidFill>
                  <a:srgbClr val="FFC000"/>
                </a:solidFill>
                <a:latin typeface="Consolas"/>
              </a:rPr>
              <a:t>Bicycle </a:t>
            </a:r>
            <a:r>
              <a:rPr lang="en-US" sz="1600" b="1" dirty="0">
                <a:solidFill>
                  <a:srgbClr val="FFC000"/>
                </a:solidFill>
                <a:latin typeface="Consolas"/>
              </a:rPr>
              <a:t>extends </a:t>
            </a:r>
            <a:r>
              <a:rPr lang="en-US" sz="1600" dirty="0">
                <a:solidFill>
                  <a:srgbClr val="FFC000"/>
                </a:solidFill>
                <a:latin typeface="Consolas"/>
              </a:rPr>
              <a:t>Product {</a:t>
            </a:r>
          </a:p>
          <a:p>
            <a:endParaRPr lang="en-US" sz="1600" dirty="0">
              <a:solidFill>
                <a:srgbClr val="FFC000"/>
              </a:solidFill>
              <a:latin typeface="Consolas"/>
            </a:endParaRPr>
          </a:p>
          <a:p>
            <a:r>
              <a:rPr lang="en-US" sz="1600" dirty="0">
                <a:solidFill>
                  <a:srgbClr val="FFC000"/>
                </a:solidFill>
                <a:latin typeface="Consolas"/>
              </a:rPr>
              <a:t>    @Override</a:t>
            </a:r>
          </a:p>
          <a:p>
            <a:r>
              <a:rPr lang="en-US" sz="1600" b="1" dirty="0">
                <a:solidFill>
                  <a:srgbClr val="FFC000"/>
                </a:solidFill>
                <a:latin typeface="Consolas"/>
              </a:rPr>
              <a:t>    public double </a:t>
            </a:r>
            <a:r>
              <a:rPr lang="en-US" sz="1600" dirty="0" err="1">
                <a:solidFill>
                  <a:srgbClr val="FFC000"/>
                </a:solidFill>
                <a:latin typeface="Consolas"/>
              </a:rPr>
              <a:t>getPrice</a:t>
            </a:r>
            <a:r>
              <a:rPr lang="en-US" sz="1600" dirty="0">
                <a:solidFill>
                  <a:srgbClr val="FFC000"/>
                </a:solidFill>
                <a:latin typeface="Consolas"/>
              </a:rPr>
              <a:t>() {</a:t>
            </a:r>
          </a:p>
          <a:p>
            <a:r>
              <a:rPr lang="en-US" sz="1600" b="1" dirty="0">
                <a:solidFill>
                  <a:srgbClr val="FFC000"/>
                </a:solidFill>
                <a:latin typeface="Consolas"/>
              </a:rPr>
              <a:t>        return </a:t>
            </a:r>
            <a:r>
              <a:rPr lang="en-US" sz="1600" dirty="0">
                <a:solidFill>
                  <a:srgbClr val="FFC000"/>
                </a:solidFill>
                <a:latin typeface="Consolas"/>
              </a:rPr>
              <a:t>230.45;</a:t>
            </a:r>
          </a:p>
          <a:p>
            <a:r>
              <a:rPr lang="en-US" sz="1600" dirty="0">
                <a:solidFill>
                  <a:srgbClr val="FFC000"/>
                </a:solidFill>
                <a:latin typeface="Consolas"/>
              </a:rPr>
              <a:t>    }</a:t>
            </a:r>
          </a:p>
          <a:p>
            <a:r>
              <a:rPr lang="en-US" sz="1600" dirty="0">
                <a:solidFill>
                  <a:srgbClr val="FFC000"/>
                </a:solidFill>
                <a:latin typeface="Consolas"/>
              </a:rPr>
              <a:t>}</a:t>
            </a:r>
          </a:p>
        </p:txBody>
      </p:sp>
      <p:pic>
        <p:nvPicPr>
          <p:cNvPr id="1026" name="Picture 2"/>
          <p:cNvPicPr>
            <a:picLocks noChangeAspect="1" noChangeArrowheads="1"/>
          </p:cNvPicPr>
          <p:nvPr/>
        </p:nvPicPr>
        <p:blipFill>
          <a:blip r:embed="rId3" cstate="print"/>
          <a:srcRect/>
          <a:stretch>
            <a:fillRect/>
          </a:stretch>
        </p:blipFill>
        <p:spPr bwMode="auto">
          <a:xfrm>
            <a:off x="6324600" y="2209800"/>
            <a:ext cx="2209800" cy="3352367"/>
          </a:xfrm>
          <a:prstGeom prst="rect">
            <a:avLst/>
          </a:prstGeom>
          <a:noFill/>
          <a:ln w="9525">
            <a:noFill/>
            <a:miter lim="800000"/>
            <a:headEnd/>
            <a:tailEnd/>
          </a:ln>
          <a:effectLst/>
        </p:spPr>
      </p:pic>
      <p:sp>
        <p:nvSpPr>
          <p:cNvPr id="8" name="TextBox 7"/>
          <p:cNvSpPr txBox="1"/>
          <p:nvPr/>
        </p:nvSpPr>
        <p:spPr>
          <a:xfrm>
            <a:off x="5029200" y="2514600"/>
            <a:ext cx="1243867" cy="369332"/>
          </a:xfrm>
          <a:prstGeom prst="rect">
            <a:avLst/>
          </a:prstGeom>
          <a:noFill/>
          <a:ln>
            <a:solidFill>
              <a:schemeClr val="tx1"/>
            </a:solidFill>
          </a:ln>
        </p:spPr>
        <p:txBody>
          <a:bodyPr wrap="none" rtlCol="0">
            <a:spAutoFit/>
          </a:bodyPr>
          <a:lstStyle/>
          <a:p>
            <a:r>
              <a:rPr lang="en-US" dirty="0"/>
              <a:t>Stereotype</a:t>
            </a:r>
          </a:p>
        </p:txBody>
      </p:sp>
      <p:cxnSp>
        <p:nvCxnSpPr>
          <p:cNvPr id="10" name="Straight Arrow Connector 9"/>
          <p:cNvCxnSpPr>
            <a:stCxn id="8" idx="2"/>
          </p:cNvCxnSpPr>
          <p:nvPr/>
        </p:nvCxnSpPr>
        <p:spPr>
          <a:xfrm>
            <a:off x="5651134" y="2883932"/>
            <a:ext cx="902067" cy="392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V="1">
            <a:off x="6273067" y="2590800"/>
            <a:ext cx="661133" cy="10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799306"/>
          </a:xfrm>
        </p:spPr>
        <p:txBody>
          <a:bodyPr>
            <a:normAutofit/>
          </a:bodyPr>
          <a:lstStyle/>
          <a:p>
            <a:r>
              <a:rPr lang="en-US" altLang="en-US" sz="3200" dirty="0"/>
              <a:t>Abstract Classes and Polymorphism</a:t>
            </a:r>
          </a:p>
        </p:txBody>
      </p:sp>
      <p:sp>
        <p:nvSpPr>
          <p:cNvPr id="3" name="Content Placeholder 2"/>
          <p:cNvSpPr>
            <a:spLocks noGrp="1"/>
          </p:cNvSpPr>
          <p:nvPr>
            <p:ph idx="1"/>
          </p:nvPr>
        </p:nvSpPr>
        <p:spPr>
          <a:xfrm>
            <a:off x="152400" y="685800"/>
            <a:ext cx="8839200" cy="6172200"/>
          </a:xfrm>
        </p:spPr>
        <p:txBody>
          <a:bodyPr>
            <a:normAutofit/>
          </a:bodyPr>
          <a:lstStyle/>
          <a:p>
            <a:pPr marL="0" indent="0">
              <a:lnSpc>
                <a:spcPct val="123000"/>
              </a:lnSpc>
              <a:buNone/>
              <a:defRPr/>
            </a:pPr>
            <a:r>
              <a:rPr lang="en-US" sz="2400" b="1" dirty="0"/>
              <a:t>When using polymorphism:</a:t>
            </a:r>
            <a:endParaRPr lang="en-US" dirty="0"/>
          </a:p>
          <a:p>
            <a:pPr marL="342900" indent="-342900">
              <a:lnSpc>
                <a:spcPct val="123000"/>
              </a:lnSpc>
              <a:defRPr/>
            </a:pPr>
            <a:r>
              <a:rPr lang="en-US" sz="1800" b="1" i="1" dirty="0"/>
              <a:t>Default implementation. </a:t>
            </a:r>
            <a:r>
              <a:rPr lang="en-US" sz="1800" b="1" dirty="0"/>
              <a:t>Sometimes, a method common to subclasses has a natural default implementation.</a:t>
            </a:r>
            <a:br>
              <a:rPr lang="en-US" sz="1800" b="1" dirty="0"/>
            </a:br>
            <a:r>
              <a:rPr lang="en-US" sz="2000" dirty="0"/>
              <a:t>  </a:t>
            </a:r>
            <a:r>
              <a:rPr lang="en-US" sz="2000" b="1" u="sng" dirty="0"/>
              <a:t>Example</a:t>
            </a:r>
            <a:r>
              <a:rPr lang="en-US" sz="2000" dirty="0"/>
              <a:t>: The </a:t>
            </a:r>
            <a:r>
              <a:rPr lang="en-US" sz="2000" dirty="0" err="1">
                <a:latin typeface="Courier New" panose="02070309020205020404" pitchFamily="49" charset="0"/>
                <a:cs typeface="Courier New" panose="02070309020205020404" pitchFamily="49" charset="0"/>
              </a:rPr>
              <a:t>getSalary</a:t>
            </a:r>
            <a:r>
              <a:rPr lang="en-US" sz="2000" dirty="0"/>
              <a:t> method of </a:t>
            </a:r>
            <a:r>
              <a:rPr lang="en-US" sz="2000" dirty="0">
                <a:latin typeface="Courier New" panose="02070309020205020404" pitchFamily="49" charset="0"/>
                <a:cs typeface="Courier New" panose="02070309020205020404" pitchFamily="49" charset="0"/>
              </a:rPr>
              <a:t>Employee</a:t>
            </a:r>
            <a:r>
              <a:rPr lang="en-US" sz="2000" dirty="0"/>
              <a:t>. (Lesson 3)</a:t>
            </a:r>
          </a:p>
          <a:p>
            <a:pPr>
              <a:defRPr/>
            </a:pPr>
            <a:endParaRPr lang="en-US" sz="2000" i="1" dirty="0"/>
          </a:p>
          <a:p>
            <a:pPr>
              <a:defRPr/>
            </a:pPr>
            <a:endParaRPr lang="en-US" sz="2000" i="1" dirty="0"/>
          </a:p>
          <a:p>
            <a:pPr>
              <a:defRPr/>
            </a:pPr>
            <a:endParaRPr lang="en-US" sz="2000" i="1" dirty="0"/>
          </a:p>
          <a:p>
            <a:pPr>
              <a:defRPr/>
            </a:pPr>
            <a:endParaRPr lang="en-US" sz="2000" i="1" dirty="0"/>
          </a:p>
          <a:p>
            <a:pPr>
              <a:defRPr/>
            </a:pPr>
            <a:r>
              <a:rPr lang="en-US" sz="1800" b="1" dirty="0"/>
              <a:t>Abstract method. At other times, a common method has no default implementation and so it is declared abstract – the implementation of the method in this case must be handled by subclasses.</a:t>
            </a:r>
          </a:p>
          <a:p>
            <a:pPr marL="0" indent="0">
              <a:buFont typeface="Wingdings 2" pitchFamily="18" charset="2"/>
              <a:buNone/>
              <a:defRPr/>
            </a:pPr>
            <a:r>
              <a:rPr lang="en-US" sz="2000" i="1" dirty="0"/>
              <a:t>       </a:t>
            </a:r>
            <a:r>
              <a:rPr lang="en-US" sz="2000" b="1" u="sng" dirty="0"/>
              <a:t>Example</a:t>
            </a:r>
            <a:r>
              <a:rPr lang="en-US" sz="2000" dirty="0"/>
              <a:t>:  The </a:t>
            </a:r>
            <a:r>
              <a:rPr lang="en-US" sz="1800" dirty="0" err="1">
                <a:latin typeface="Courier New" panose="02070309020205020404" pitchFamily="49" charset="0"/>
                <a:cs typeface="Courier New" panose="02070309020205020404" pitchFamily="49" charset="0"/>
              </a:rPr>
              <a:t>computeStipend</a:t>
            </a:r>
            <a:r>
              <a:rPr lang="en-US" sz="2000" dirty="0"/>
              <a:t> method of </a:t>
            </a:r>
            <a:r>
              <a:rPr lang="en-US" sz="1800" dirty="0" err="1">
                <a:latin typeface="Courier New" panose="02070309020205020404" pitchFamily="49" charset="0"/>
                <a:cs typeface="Courier New" panose="02070309020205020404" pitchFamily="49" charset="0"/>
              </a:rPr>
              <a:t>StaffPerson</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(Lesson 3)</a:t>
            </a:r>
            <a:br>
              <a:rPr lang="en-US" sz="1800" dirty="0">
                <a:latin typeface="Courier New" panose="02070309020205020404" pitchFamily="49" charset="0"/>
                <a:cs typeface="Courier New" panose="02070309020205020404" pitchFamily="49" charset="0"/>
              </a:rPr>
            </a:br>
            <a:endParaRPr lang="en-US" sz="2000" i="1" dirty="0">
              <a:latin typeface="+mj-lt"/>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65B898ED-293C-4D95-9791-88B44877743A}" type="slidenum">
              <a:rPr lang="en-US" smtClean="0"/>
              <a:pPr>
                <a:defRPr/>
              </a:pPr>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4" y="2362200"/>
            <a:ext cx="3038475" cy="121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362200"/>
            <a:ext cx="4800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279232"/>
            <a:ext cx="4190999" cy="114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486401"/>
            <a:ext cx="4181475" cy="72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2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0"/>
            <a:ext cx="8229600" cy="1143000"/>
          </a:xfrm>
        </p:spPr>
        <p:txBody>
          <a:bodyPr/>
          <a:lstStyle/>
          <a:p>
            <a:r>
              <a:rPr lang="en-US" altLang="en-US" dirty="0"/>
              <a:t>Java Interfaces(Pre Java 8)</a:t>
            </a:r>
          </a:p>
        </p:txBody>
      </p:sp>
      <p:sp>
        <p:nvSpPr>
          <p:cNvPr id="3" name="Content Placeholder 2"/>
          <p:cNvSpPr>
            <a:spLocks noGrp="1"/>
          </p:cNvSpPr>
          <p:nvPr>
            <p:ph idx="1"/>
          </p:nvPr>
        </p:nvSpPr>
        <p:spPr>
          <a:xfrm>
            <a:off x="228600" y="990600"/>
            <a:ext cx="8915400" cy="6096000"/>
          </a:xfrm>
        </p:spPr>
        <p:txBody>
          <a:bodyPr>
            <a:normAutofit fontScale="47500" lnSpcReduction="20000"/>
          </a:bodyPr>
          <a:lstStyle/>
          <a:p>
            <a:pPr marL="0" indent="0">
              <a:lnSpc>
                <a:spcPct val="140000"/>
              </a:lnSpc>
              <a:buFont typeface="Wingdings 2" pitchFamily="18" charset="2"/>
              <a:buNone/>
              <a:defRPr/>
            </a:pPr>
            <a:r>
              <a:rPr lang="en-US" sz="3800" u="sng" dirty="0"/>
              <a:t>A Java </a:t>
            </a:r>
            <a:r>
              <a:rPr lang="en-US" sz="3800" i="1" u="sng" dirty="0"/>
              <a:t>interface</a:t>
            </a:r>
            <a:r>
              <a:rPr lang="en-US" sz="3800" u="sng" dirty="0"/>
              <a:t> is like an abstract class </a:t>
            </a:r>
            <a:r>
              <a:rPr lang="en-US" sz="3800" u="sng" dirty="0" err="1"/>
              <a:t>execpt</a:t>
            </a:r>
            <a:r>
              <a:rPr lang="en-US" sz="3800" dirty="0"/>
              <a:t>:</a:t>
            </a:r>
          </a:p>
          <a:p>
            <a:pPr>
              <a:lnSpc>
                <a:spcPct val="140000"/>
              </a:lnSpc>
              <a:defRPr/>
            </a:pPr>
            <a:r>
              <a:rPr lang="en-US" sz="3800" dirty="0"/>
              <a:t>No instance variables or implemented methods can occur. [Public static final variables can be defined, but not instance variables.]</a:t>
            </a:r>
          </a:p>
          <a:p>
            <a:pPr>
              <a:lnSpc>
                <a:spcPct val="140000"/>
              </a:lnSpc>
              <a:defRPr/>
            </a:pPr>
            <a:r>
              <a:rPr lang="en-US" sz="3800" dirty="0"/>
              <a:t>Can implement more than one interface. [Note: no class can have more than one </a:t>
            </a:r>
            <a:r>
              <a:rPr lang="en-US" sz="3800" i="1" dirty="0"/>
              <a:t>superclass.</a:t>
            </a:r>
            <a:r>
              <a:rPr lang="en-US" sz="3800" dirty="0"/>
              <a:t>] Syntax:  </a:t>
            </a:r>
          </a:p>
          <a:p>
            <a:pPr marL="0" indent="0">
              <a:lnSpc>
                <a:spcPct val="140000"/>
              </a:lnSpc>
              <a:buFont typeface="Wingdings 2" pitchFamily="18" charset="2"/>
              <a:buNone/>
              <a:defRPr/>
            </a:pPr>
            <a:r>
              <a:rPr lang="en-US" sz="3800" dirty="0"/>
              <a:t>	</a:t>
            </a:r>
            <a:r>
              <a:rPr lang="en-US" sz="3800" dirty="0" err="1">
                <a:latin typeface="Courier New" panose="02070309020205020404" pitchFamily="49" charset="0"/>
                <a:cs typeface="Courier New" panose="02070309020205020404" pitchFamily="49" charset="0"/>
              </a:rPr>
              <a:t>MyClass</a:t>
            </a:r>
            <a:r>
              <a:rPr lang="en-US" sz="3800" dirty="0">
                <a:latin typeface="Courier New" panose="02070309020205020404" pitchFamily="49" charset="0"/>
                <a:cs typeface="Courier New" panose="02070309020205020404" pitchFamily="49" charset="0"/>
              </a:rPr>
              <a:t> implements Intface1, Intface2, Intface3</a:t>
            </a:r>
          </a:p>
          <a:p>
            <a:pPr>
              <a:lnSpc>
                <a:spcPct val="140000"/>
              </a:lnSpc>
              <a:defRPr/>
            </a:pPr>
            <a:r>
              <a:rPr lang="en-US" sz="3800" dirty="0"/>
              <a:t>Can also extend </a:t>
            </a:r>
            <a:r>
              <a:rPr lang="en-US" sz="3800" i="1" dirty="0"/>
              <a:t>and</a:t>
            </a:r>
            <a:r>
              <a:rPr lang="en-US" sz="3800" dirty="0"/>
              <a:t> implement. Syntax:</a:t>
            </a:r>
          </a:p>
          <a:p>
            <a:pPr marL="0" indent="0">
              <a:lnSpc>
                <a:spcPct val="140000"/>
              </a:lnSpc>
              <a:buFont typeface="Wingdings 2" pitchFamily="18" charset="2"/>
              <a:buNone/>
              <a:defRPr/>
            </a:pPr>
            <a:r>
              <a:rPr lang="en-US" sz="3800" dirty="0"/>
              <a:t>	</a:t>
            </a:r>
            <a:r>
              <a:rPr lang="en-US" sz="3800" dirty="0" err="1">
                <a:latin typeface="Courier New" panose="02070309020205020404" pitchFamily="49" charset="0"/>
                <a:cs typeface="Courier New" panose="02070309020205020404" pitchFamily="49" charset="0"/>
              </a:rPr>
              <a:t>MyClass</a:t>
            </a:r>
            <a:r>
              <a:rPr lang="en-US" sz="3800" dirty="0">
                <a:latin typeface="Courier New" panose="02070309020205020404" pitchFamily="49" charset="0"/>
                <a:cs typeface="Courier New" panose="02070309020205020404" pitchFamily="49" charset="0"/>
              </a:rPr>
              <a:t> extends </a:t>
            </a:r>
            <a:r>
              <a:rPr lang="en-US" sz="3800" dirty="0" err="1">
                <a:latin typeface="Courier New" panose="02070309020205020404" pitchFamily="49" charset="0"/>
                <a:cs typeface="Courier New" panose="02070309020205020404" pitchFamily="49" charset="0"/>
              </a:rPr>
              <a:t>SuperClass</a:t>
            </a:r>
            <a:r>
              <a:rPr lang="en-US" sz="3800" dirty="0">
                <a:latin typeface="Courier New" panose="02070309020205020404" pitchFamily="49" charset="0"/>
                <a:cs typeface="Courier New" panose="02070309020205020404" pitchFamily="49" charset="0"/>
              </a:rPr>
              <a:t> implements Intface1, Intface2</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  </a:t>
            </a:r>
            <a:r>
              <a:rPr lang="en-US" sz="3800" i="1" dirty="0"/>
              <a:t>Example</a:t>
            </a:r>
            <a:r>
              <a:rPr lang="en-US" sz="3800" dirty="0"/>
              <a:t>: In Java, </a:t>
            </a:r>
            <a:r>
              <a:rPr lang="en-US" sz="3400" dirty="0" err="1">
                <a:latin typeface="Courier New" panose="02070309020205020404" pitchFamily="49" charset="0"/>
                <a:cs typeface="Courier New" panose="02070309020205020404" pitchFamily="49" charset="0"/>
              </a:rPr>
              <a:t>ArrayList</a:t>
            </a:r>
            <a:r>
              <a:rPr lang="en-US" sz="3800" dirty="0"/>
              <a:t> implements 6 interfaces and extends one class. </a:t>
            </a:r>
            <a:r>
              <a:rPr lang="en-US" sz="3400" dirty="0"/>
              <a:t>(What are they?)</a:t>
            </a:r>
          </a:p>
          <a:p>
            <a:pPr marL="0" indent="0">
              <a:lnSpc>
                <a:spcPct val="140000"/>
              </a:lnSpc>
              <a:buFont typeface="Wingdings 2" pitchFamily="18" charset="2"/>
              <a:buNone/>
              <a:defRPr/>
            </a:pPr>
            <a:r>
              <a:rPr lang="en-US" sz="3400" dirty="0"/>
              <a:t> </a:t>
            </a:r>
            <a:r>
              <a:rPr lang="en-US" sz="3800" u="sng" dirty="0"/>
              <a:t>Other features</a:t>
            </a:r>
            <a:r>
              <a:rPr lang="en-US" sz="3800" dirty="0"/>
              <a:t>: </a:t>
            </a:r>
          </a:p>
          <a:p>
            <a:pPr>
              <a:lnSpc>
                <a:spcPct val="140000"/>
              </a:lnSpc>
              <a:defRPr/>
            </a:pPr>
            <a:r>
              <a:rPr lang="en-US" sz="3800" dirty="0"/>
              <a:t>One interface can extend another. Example: </a:t>
            </a:r>
            <a:r>
              <a:rPr lang="en-US" sz="3800" dirty="0">
                <a:latin typeface="Courier New" panose="02070309020205020404" pitchFamily="49" charset="0"/>
                <a:cs typeface="Courier New" panose="02070309020205020404" pitchFamily="49" charset="0"/>
              </a:rPr>
              <a:t>List</a:t>
            </a:r>
            <a:r>
              <a:rPr lang="en-US" sz="3800" dirty="0"/>
              <a:t> extends </a:t>
            </a:r>
            <a:r>
              <a:rPr lang="en-US" sz="3800" dirty="0">
                <a:latin typeface="Courier New" panose="02070309020205020404" pitchFamily="49" charset="0"/>
                <a:cs typeface="Courier New" panose="02070309020205020404" pitchFamily="49" charset="0"/>
              </a:rPr>
              <a:t>Collection</a:t>
            </a:r>
            <a:endParaRPr lang="en-US" sz="3800" dirty="0"/>
          </a:p>
          <a:p>
            <a:pPr>
              <a:lnSpc>
                <a:spcPct val="140000"/>
              </a:lnSpc>
              <a:defRPr/>
            </a:pPr>
            <a:r>
              <a:rPr lang="en-US" sz="3800" dirty="0"/>
              <a:t>In many cases, when an abstract class is used for polymorphism, an interface could be used instead.</a:t>
            </a:r>
          </a:p>
          <a:p>
            <a:pPr>
              <a:lnSpc>
                <a:spcPct val="140000"/>
              </a:lnSpc>
              <a:defRPr/>
            </a:pPr>
            <a:r>
              <a:rPr lang="en-US" sz="3800" dirty="0"/>
              <a:t>All methods in an interface are automatically public and abstract</a:t>
            </a:r>
            <a:br>
              <a:rPr lang="en-US" sz="2200" dirty="0"/>
            </a:br>
            <a:r>
              <a:rPr lang="en-US" sz="2200" dirty="0"/>
              <a:t> </a:t>
            </a:r>
            <a:br>
              <a:rPr lang="en-US" sz="1700" dirty="0"/>
            </a:b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6CB061D3-1B77-4A95-AA38-011A904F912D}" type="slidenum">
              <a:rPr lang="en-US" smtClean="0"/>
              <a:pPr>
                <a:defRPr/>
              </a:pPr>
              <a:t>8</a:t>
            </a:fld>
            <a:endParaRPr lang="en-US" dirty="0"/>
          </a:p>
        </p:txBody>
      </p:sp>
    </p:spTree>
    <p:extLst>
      <p:ext uri="{BB962C8B-B14F-4D97-AF65-F5344CB8AC3E}">
        <p14:creationId xmlns:p14="http://schemas.microsoft.com/office/powerpoint/2010/main" val="394760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42686" y="0"/>
            <a:ext cx="8229600" cy="1143000"/>
          </a:xfrm>
        </p:spPr>
        <p:txBody>
          <a:bodyPr>
            <a:noAutofit/>
          </a:bodyPr>
          <a:lstStyle/>
          <a:p>
            <a:r>
              <a:rPr lang="en-US" dirty="0"/>
              <a:t>Interface Example</a:t>
            </a:r>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4" name="Text Box 15"/>
          <p:cNvSpPr txBox="1">
            <a:spLocks noChangeArrowheads="1"/>
          </p:cNvSpPr>
          <p:nvPr/>
        </p:nvSpPr>
        <p:spPr bwMode="auto">
          <a:xfrm>
            <a:off x="33205" y="1190172"/>
            <a:ext cx="6705600" cy="923330"/>
          </a:xfrm>
          <a:prstGeom prst="rect">
            <a:avLst/>
          </a:prstGeom>
          <a:noFill/>
          <a:ln w="9525">
            <a:noFill/>
            <a:miter lim="800000"/>
            <a:headEnd/>
            <a:tailEnd/>
          </a:ln>
          <a:effectLst/>
        </p:spPr>
        <p:txBody>
          <a:bodyPr wrap="square">
            <a:spAutoFit/>
          </a:bodyPr>
          <a:lstStyle/>
          <a:p>
            <a:r>
              <a:rPr lang="en-US" b="1" dirty="0">
                <a:latin typeface="Consolas"/>
              </a:rPr>
              <a:t>public interface </a:t>
            </a:r>
            <a:r>
              <a:rPr lang="en-US" b="1" dirty="0" err="1">
                <a:latin typeface="Consolas"/>
              </a:rPr>
              <a:t>I</a:t>
            </a:r>
            <a:r>
              <a:rPr lang="en-US" dirty="0" err="1">
                <a:latin typeface="Consolas"/>
              </a:rPr>
              <a:t>Product</a:t>
            </a:r>
            <a:r>
              <a:rPr lang="en-US" dirty="0">
                <a:latin typeface="Consolas"/>
              </a:rPr>
              <a:t> {</a:t>
            </a:r>
          </a:p>
          <a:p>
            <a:r>
              <a:rPr lang="en-US" b="1" dirty="0">
                <a:latin typeface="Consolas"/>
              </a:rPr>
              <a:t>    public abstract double </a:t>
            </a:r>
            <a:r>
              <a:rPr lang="en-US" dirty="0" err="1">
                <a:latin typeface="Consolas"/>
              </a:rPr>
              <a:t>getPrice</a:t>
            </a:r>
            <a:r>
              <a:rPr lang="en-US" dirty="0">
                <a:latin typeface="Consolas"/>
              </a:rPr>
              <a:t>();</a:t>
            </a:r>
          </a:p>
          <a:p>
            <a:r>
              <a:rPr lang="en-US" dirty="0">
                <a:latin typeface="Consolas"/>
              </a:rPr>
              <a:t>}</a:t>
            </a:r>
          </a:p>
        </p:txBody>
      </p:sp>
      <p:sp>
        <p:nvSpPr>
          <p:cNvPr id="5" name="Text Box 15"/>
          <p:cNvSpPr txBox="1">
            <a:spLocks noChangeArrowheads="1"/>
          </p:cNvSpPr>
          <p:nvPr/>
        </p:nvSpPr>
        <p:spPr bwMode="auto">
          <a:xfrm>
            <a:off x="58605" y="2682766"/>
            <a:ext cx="5351595" cy="3016210"/>
          </a:xfrm>
          <a:prstGeom prst="rect">
            <a:avLst/>
          </a:prstGeom>
          <a:noFill/>
          <a:ln w="9525">
            <a:noFill/>
            <a:miter lim="800000"/>
            <a:headEnd/>
            <a:tailEnd/>
          </a:ln>
          <a:effectLst/>
        </p:spPr>
        <p:txBody>
          <a:bodyPr wrap="square">
            <a:spAutoFit/>
          </a:bodyPr>
          <a:lstStyle/>
          <a:p>
            <a:r>
              <a:rPr lang="en-US" b="1" dirty="0">
                <a:latin typeface="Consolas"/>
              </a:rPr>
              <a:t>public class </a:t>
            </a:r>
            <a:r>
              <a:rPr lang="en-US" dirty="0">
                <a:latin typeface="Consolas"/>
              </a:rPr>
              <a:t>Bicycle </a:t>
            </a:r>
            <a:r>
              <a:rPr lang="en-US" b="1" dirty="0">
                <a:latin typeface="Consolas"/>
              </a:rPr>
              <a:t>implements </a:t>
            </a:r>
            <a:r>
              <a:rPr lang="en-US" b="1" dirty="0" err="1">
                <a:latin typeface="Consolas"/>
              </a:rPr>
              <a:t>I</a:t>
            </a:r>
            <a:r>
              <a:rPr lang="en-US" dirty="0" err="1">
                <a:latin typeface="Consolas"/>
              </a:rPr>
              <a:t>Product</a:t>
            </a:r>
            <a:r>
              <a:rPr lang="en-US" dirty="0">
                <a:latin typeface="Consolas"/>
              </a:rPr>
              <a:t> {</a:t>
            </a:r>
          </a:p>
          <a:p>
            <a:r>
              <a:rPr lang="en-US" dirty="0">
                <a:latin typeface="Consolas"/>
              </a:rPr>
              <a:t>    @Override</a:t>
            </a:r>
          </a:p>
          <a:p>
            <a:r>
              <a:rPr lang="en-US" b="1" dirty="0">
                <a:latin typeface="Consolas"/>
              </a:rPr>
              <a:t>    public double </a:t>
            </a:r>
            <a:r>
              <a:rPr lang="en-US" dirty="0" err="1">
                <a:latin typeface="Consolas"/>
              </a:rPr>
              <a:t>getPrice</a:t>
            </a:r>
            <a:r>
              <a:rPr lang="en-US" dirty="0">
                <a:latin typeface="Consolas"/>
              </a:rPr>
              <a:t>() {</a:t>
            </a:r>
          </a:p>
          <a:p>
            <a:r>
              <a:rPr lang="en-US" b="1" dirty="0">
                <a:latin typeface="Consolas"/>
              </a:rPr>
              <a:t>        return </a:t>
            </a:r>
            <a:r>
              <a:rPr lang="en-US" dirty="0">
                <a:latin typeface="Consolas"/>
              </a:rPr>
              <a:t>230.45;</a:t>
            </a:r>
          </a:p>
          <a:p>
            <a:r>
              <a:rPr lang="en-US" dirty="0">
                <a:latin typeface="Consolas"/>
              </a:rPr>
              <a:t>    }</a:t>
            </a:r>
          </a:p>
          <a:p>
            <a:r>
              <a:rPr lang="en-US" dirty="0">
                <a:latin typeface="Consolas"/>
              </a:rPr>
              <a:t>}</a:t>
            </a:r>
          </a:p>
          <a:p>
            <a:endParaRPr lang="en-US" sz="1600" dirty="0">
              <a:solidFill>
                <a:srgbClr val="000000"/>
              </a:solidFill>
              <a:latin typeface="Consolas"/>
            </a:endParaRPr>
          </a:p>
          <a:p>
            <a:endParaRPr lang="en-US" sz="1600" dirty="0">
              <a:solidFill>
                <a:srgbClr val="000000"/>
              </a:solidFill>
              <a:latin typeface="Consolas"/>
            </a:endParaRPr>
          </a:p>
          <a:p>
            <a:endParaRPr lang="en-US" sz="1600" dirty="0">
              <a:solidFill>
                <a:srgbClr val="000000"/>
              </a:solidFill>
              <a:latin typeface="Consolas"/>
            </a:endParaRPr>
          </a:p>
          <a:p>
            <a:endParaRPr lang="en-US" sz="1600" dirty="0">
              <a:solidFill>
                <a:srgbClr val="000000"/>
              </a:solidFill>
              <a:latin typeface="Consolas"/>
            </a:endParaRPr>
          </a:p>
        </p:txBody>
      </p:sp>
      <p:pic>
        <p:nvPicPr>
          <p:cNvPr id="6" name="Picture 2"/>
          <p:cNvPicPr>
            <a:picLocks noChangeAspect="1" noChangeArrowheads="1"/>
          </p:cNvPicPr>
          <p:nvPr/>
        </p:nvPicPr>
        <p:blipFill>
          <a:blip r:embed="rId3" cstate="print"/>
          <a:srcRect/>
          <a:stretch>
            <a:fillRect/>
          </a:stretch>
        </p:blipFill>
        <p:spPr bwMode="auto">
          <a:xfrm>
            <a:off x="5410200" y="4905375"/>
            <a:ext cx="3067538" cy="1495425"/>
          </a:xfrm>
          <a:prstGeom prst="rect">
            <a:avLst/>
          </a:prstGeom>
          <a:noFill/>
          <a:ln w="9525">
            <a:noFill/>
            <a:miter lim="800000"/>
            <a:headEnd/>
            <a:tailEnd/>
          </a:ln>
          <a:effectLst/>
        </p:spPr>
      </p:pic>
      <p:grpSp>
        <p:nvGrpSpPr>
          <p:cNvPr id="7" name="Group 6"/>
          <p:cNvGrpSpPr>
            <a:grpSpLocks noChangeAspect="1"/>
          </p:cNvGrpSpPr>
          <p:nvPr/>
        </p:nvGrpSpPr>
        <p:grpSpPr bwMode="auto">
          <a:xfrm>
            <a:off x="5410200" y="3305175"/>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Tahoma" pitchFamily="34" charset="0"/>
                  <a:cs typeface="Arial" pitchFamily="34" charset="0"/>
                </a:rPr>
                <a:t>Bicycle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ahoma" pitchFamily="34" charset="0"/>
                  <a:cs typeface="Arial" pitchFamily="34" charset="0"/>
                </a:rPr>
                <a:t>+getPrice()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Tahoma" pitchFamily="34" charset="0"/>
                  <a:cs typeface="Arial" pitchFamily="34" charset="0"/>
                </a:rPr>
                <a:t>IProduct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ahoma" pitchFamily="34" charset="0"/>
                  <a:cs typeface="Arial" pitchFamily="34" charset="0"/>
                </a:rPr>
                <a:t>+getPrice()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5957836" y="1905000"/>
            <a:ext cx="2500364" cy="646331"/>
          </a:xfrm>
          <a:prstGeom prst="rect">
            <a:avLst/>
          </a:prstGeom>
          <a:noFill/>
        </p:spPr>
        <p:txBody>
          <a:bodyPr wrap="none" rtlCol="0">
            <a:spAutoFit/>
          </a:bodyPr>
          <a:lstStyle/>
          <a:p>
            <a:r>
              <a:rPr lang="en-US" dirty="0"/>
              <a:t>UML has two different </a:t>
            </a:r>
          </a:p>
          <a:p>
            <a:r>
              <a:rPr lang="en-US" dirty="0"/>
              <a:t>notations for Interfaces</a:t>
            </a:r>
          </a:p>
        </p:txBody>
      </p:sp>
      <p:sp>
        <p:nvSpPr>
          <p:cNvPr id="23" name="TextBox 22"/>
          <p:cNvSpPr txBox="1"/>
          <p:nvPr/>
        </p:nvSpPr>
        <p:spPr>
          <a:xfrm>
            <a:off x="6738805" y="2823865"/>
            <a:ext cx="2152384" cy="369332"/>
          </a:xfrm>
          <a:prstGeom prst="rect">
            <a:avLst/>
          </a:prstGeom>
          <a:noFill/>
          <a:ln>
            <a:noFill/>
          </a:ln>
        </p:spPr>
        <p:txBody>
          <a:bodyPr wrap="none" rtlCol="0">
            <a:spAutoFit/>
          </a:bodyPr>
          <a:lstStyle/>
          <a:p>
            <a:r>
              <a:rPr lang="en-US"/>
              <a:t>interface stereotype</a:t>
            </a:r>
            <a:endParaRPr lang="en-US" dirty="0"/>
          </a:p>
        </p:txBody>
      </p:sp>
      <p:cxnSp>
        <p:nvCxnSpPr>
          <p:cNvPr id="24" name="Straight Arrow Connector 23"/>
          <p:cNvCxnSpPr>
            <a:stCxn id="23" idx="2"/>
          </p:cNvCxnSpPr>
          <p:nvPr/>
        </p:nvCxnSpPr>
        <p:spPr>
          <a:xfrm>
            <a:off x="7814997" y="3193197"/>
            <a:ext cx="371612" cy="31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905750" y="4552950"/>
            <a:ext cx="1084263" cy="369332"/>
          </a:xfrm>
          <a:prstGeom prst="rect">
            <a:avLst/>
          </a:prstGeom>
          <a:noFill/>
        </p:spPr>
        <p:txBody>
          <a:bodyPr wrap="square" rtlCol="0">
            <a:spAutoFit/>
          </a:bodyPr>
          <a:lstStyle/>
          <a:p>
            <a:r>
              <a:rPr lang="en-US" b="1" i="1"/>
              <a:t>realizes</a:t>
            </a:r>
          </a:p>
        </p:txBody>
      </p:sp>
      <p:cxnSp>
        <p:nvCxnSpPr>
          <p:cNvPr id="25" name="Straight Arrow Connector 24"/>
          <p:cNvCxnSpPr>
            <a:stCxn id="2" idx="1"/>
          </p:cNvCxnSpPr>
          <p:nvPr/>
        </p:nvCxnSpPr>
        <p:spPr>
          <a:xfrm flipH="1" flipV="1">
            <a:off x="7200106" y="4142581"/>
            <a:ext cx="705644" cy="595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 idx="1"/>
          </p:cNvCxnSpPr>
          <p:nvPr/>
        </p:nvCxnSpPr>
        <p:spPr>
          <a:xfrm flipH="1">
            <a:off x="7208018" y="4737616"/>
            <a:ext cx="697732" cy="443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263356" y="1789113"/>
            <a:ext cx="3809999" cy="4343400"/>
          </a:xfrm>
          <a:prstGeom prst="rect">
            <a:avLst/>
          </a:prstGeom>
          <a:solidFill>
            <a:schemeClr val="accent1">
              <a:alpha val="1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28600" y="5329921"/>
            <a:ext cx="4572000" cy="646331"/>
          </a:xfrm>
          <a:prstGeom prst="rect">
            <a:avLst/>
          </a:prstGeom>
        </p:spPr>
        <p:txBody>
          <a:bodyPr>
            <a:spAutoFit/>
          </a:bodyPr>
          <a:lstStyle/>
          <a:p>
            <a:r>
              <a:rPr lang="en-US" b="1" dirty="0">
                <a:solidFill>
                  <a:srgbClr val="FFFF00"/>
                </a:solidFill>
                <a:latin typeface="Calibri" panose="020F0502020204030204" pitchFamily="34" charset="0"/>
              </a:rPr>
              <a:t>Question: Is there a good reason to</a:t>
            </a:r>
            <a:br>
              <a:rPr lang="en-US" b="1" dirty="0">
                <a:solidFill>
                  <a:srgbClr val="FFFF00"/>
                </a:solidFill>
                <a:latin typeface="Calibri" panose="020F0502020204030204" pitchFamily="34" charset="0"/>
              </a:rPr>
            </a:br>
            <a:r>
              <a:rPr lang="en-US" b="1" dirty="0">
                <a:solidFill>
                  <a:srgbClr val="FFFF00"/>
                </a:solidFill>
                <a:latin typeface="Calibri" panose="020F0502020204030204" pitchFamily="34" charset="0"/>
              </a:rPr>
              <a:t>use an interface instead of an abstract class?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35216</TotalTime>
  <Words>2734</Words>
  <Application>Microsoft Office PowerPoint</Application>
  <PresentationFormat>On-screen Show (4:3)</PresentationFormat>
  <Paragraphs>387</Paragraphs>
  <Slides>43</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Century Gothic</vt:lpstr>
      <vt:lpstr>Consolas</vt:lpstr>
      <vt:lpstr>Courier New</vt:lpstr>
      <vt:lpstr>Tahoma</vt:lpstr>
      <vt:lpstr>Times New Roman</vt:lpstr>
      <vt:lpstr>Verdana</vt:lpstr>
      <vt:lpstr>Wingdings</vt:lpstr>
      <vt:lpstr>Wingdings 2</vt:lpstr>
      <vt:lpstr>Verve</vt:lpstr>
      <vt:lpstr>CS401 Modern Programming Practices (MPP) Professor Renuka Mohanraj</vt:lpstr>
      <vt:lpstr>PowerPoint Presentation</vt:lpstr>
      <vt:lpstr>Lecture 5:  Abstract Classes and Interfaces</vt:lpstr>
      <vt:lpstr>Wholeness of the Lesson</vt:lpstr>
      <vt:lpstr>Abstract Classes and Methods</vt:lpstr>
      <vt:lpstr>Abstract Class Example</vt:lpstr>
      <vt:lpstr>Abstract Classes and Polymorphism</vt:lpstr>
      <vt:lpstr>Java Interfaces(Pre Java 8)</vt:lpstr>
      <vt:lpstr>Interface Example</vt:lpstr>
      <vt:lpstr>Interface Example</vt:lpstr>
      <vt:lpstr>Application of Interfaces: Object Creation Factory</vt:lpstr>
      <vt:lpstr>Application of Interfaces: Object Creation Factory </vt:lpstr>
      <vt:lpstr>Examples of Object-Creation Pattern</vt:lpstr>
      <vt:lpstr>Exercise 5.1</vt:lpstr>
      <vt:lpstr>Solution</vt:lpstr>
      <vt:lpstr>Factory Method Pattern</vt:lpstr>
      <vt:lpstr>Advantages of Using Object-Creating Factory Methods</vt:lpstr>
      <vt:lpstr>Simple Factory Methods</vt:lpstr>
      <vt:lpstr>Application: Problem of Multiple Constructors with Same Signature</vt:lpstr>
      <vt:lpstr>Application: Controlling Access to Instances</vt:lpstr>
      <vt:lpstr>PowerPoint Presentation</vt:lpstr>
      <vt:lpstr>Application: Controlling Access to Instances - continued</vt:lpstr>
      <vt:lpstr>PowerPoint Presentation</vt:lpstr>
      <vt:lpstr>Parametrized Factory Methods</vt:lpstr>
      <vt:lpstr>Issues When Using Factory Methods</vt:lpstr>
      <vt:lpstr>Interfaces as Types</vt:lpstr>
      <vt:lpstr>Interfaces and Polymorphism</vt:lpstr>
      <vt:lpstr>Multiple Inheritance in Other Languages (like C++)</vt:lpstr>
      <vt:lpstr>Exercise 5.2</vt:lpstr>
      <vt:lpstr>Java’s Answer (pre - Java SE 8)</vt:lpstr>
      <vt:lpstr>PowerPoint Presentation</vt:lpstr>
      <vt:lpstr>Some Advantages of Interfaces</vt:lpstr>
      <vt:lpstr>Flexibility of Interfaces</vt:lpstr>
      <vt:lpstr>A Solution</vt:lpstr>
      <vt:lpstr>PowerPoint Presentation</vt:lpstr>
      <vt:lpstr>PowerPoint Presentation</vt:lpstr>
      <vt:lpstr>PowerPoint Presentation</vt:lpstr>
      <vt:lpstr>PowerPoint Presentation</vt:lpstr>
      <vt:lpstr>The Evolving API Problem</vt:lpstr>
      <vt:lpstr>PowerPoint Presentation</vt:lpstr>
      <vt:lpstr>Main Point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Renuka Mohanraj</cp:lastModifiedBy>
  <cp:revision>695</cp:revision>
  <cp:lastPrinted>2015-03-18T00:28:36Z</cp:lastPrinted>
  <dcterms:created xsi:type="dcterms:W3CDTF">2010-06-08T15:14:26Z</dcterms:created>
  <dcterms:modified xsi:type="dcterms:W3CDTF">2019-05-31T02:46:26Z</dcterms:modified>
</cp:coreProperties>
</file>