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0" r:id="rId2"/>
    <p:sldId id="444" r:id="rId3"/>
    <p:sldId id="365" r:id="rId4"/>
    <p:sldId id="591" r:id="rId5"/>
    <p:sldId id="523" r:id="rId6"/>
    <p:sldId id="535" r:id="rId7"/>
    <p:sldId id="536" r:id="rId8"/>
    <p:sldId id="537" r:id="rId9"/>
    <p:sldId id="590" r:id="rId1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CC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717" autoAdjust="0"/>
    <p:restoredTop sz="92007" autoAdjust="0"/>
  </p:normalViewPr>
  <p:slideViewPr>
    <p:cSldViewPr>
      <p:cViewPr>
        <p:scale>
          <a:sx n="73" d="100"/>
          <a:sy n="73" d="100"/>
        </p:scale>
        <p:origin x="-1075" y="2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4CB96B8E-EB5C-428A-863B-9C6F515E3E45}" type="datetimeFigureOut">
              <a:rPr lang="en-US"/>
              <a:pPr>
                <a:defRPr/>
              </a:pPr>
              <a:t>2019-08-02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F3FD01BB-3AEE-4510-A6AF-FC3CF3225678}" type="slidenum">
              <a:rPr lang="en-US"/>
              <a:pPr>
                <a:defRPr/>
              </a:pPr>
              <a:t>‹#›</a:t>
            </a:fld>
            <a:endParaRPr lang="en-US"/>
          </a:p>
        </p:txBody>
      </p:sp>
    </p:spTree>
    <p:extLst>
      <p:ext uri="{BB962C8B-B14F-4D97-AF65-F5344CB8AC3E}">
        <p14:creationId xmlns:p14="http://schemas.microsoft.com/office/powerpoint/2010/main" xmlns="" val="3867876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C40F389A-BC69-4335-A064-20B30154211E}" type="slidenum">
              <a:rPr lang="en-US" altLang="en-US" sz="1300" smtClean="0">
                <a:cs typeface="Arial" charset="0"/>
              </a:rPr>
              <a:pPr eaLnBrk="1" fontAlgn="base" hangingPunct="1">
                <a:spcBef>
                  <a:spcPct val="0"/>
                </a:spcBef>
                <a:spcAft>
                  <a:spcPct val="0"/>
                </a:spcAft>
              </a:pPr>
              <a:t>1</a:t>
            </a:fld>
            <a:endParaRPr lang="en-US" altLang="en-US" sz="1300" smtClean="0">
              <a:cs typeface="Arial"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6</a:t>
            </a:fld>
            <a:endParaRPr lang="en-US"/>
          </a:p>
        </p:txBody>
      </p:sp>
    </p:spTree>
    <p:extLst>
      <p:ext uri="{BB962C8B-B14F-4D97-AF65-F5344CB8AC3E}">
        <p14:creationId xmlns:p14="http://schemas.microsoft.com/office/powerpoint/2010/main" xmlns="" val="393486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7</a:t>
            </a:fld>
            <a:endParaRPr lang="en-US"/>
          </a:p>
        </p:txBody>
      </p:sp>
    </p:spTree>
    <p:extLst>
      <p:ext uri="{BB962C8B-B14F-4D97-AF65-F5344CB8AC3E}">
        <p14:creationId xmlns:p14="http://schemas.microsoft.com/office/powerpoint/2010/main" xmlns="" val="3934865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8</a:t>
            </a:fld>
            <a:endParaRPr lang="en-US"/>
          </a:p>
        </p:txBody>
      </p:sp>
    </p:spTree>
    <p:extLst>
      <p:ext uri="{BB962C8B-B14F-4D97-AF65-F5344CB8AC3E}">
        <p14:creationId xmlns:p14="http://schemas.microsoft.com/office/powerpoint/2010/main" xmlns="" val="3934865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2E947AD4-1099-4D9D-A027-3548568446D6}" type="datetime1">
              <a:rPr lang="en-US"/>
              <a:pPr>
                <a:defRPr/>
              </a:pPr>
              <a:t>2019-08-02</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A4E4089F-4B93-4C1A-8E31-149AF0D1C91A}" type="slidenum">
              <a:rPr lang="en-US"/>
              <a:pPr>
                <a:defRPr/>
              </a:pPr>
              <a:t>‹#›</a:t>
            </a:fld>
            <a:endParaRPr lang="en-US"/>
          </a:p>
        </p:txBody>
      </p:sp>
    </p:spTree>
    <p:extLst>
      <p:ext uri="{BB962C8B-B14F-4D97-AF65-F5344CB8AC3E}">
        <p14:creationId xmlns:p14="http://schemas.microsoft.com/office/powerpoint/2010/main" xmlns="" val="26588192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998A1BD-3A49-47E2-8707-FDEC1ACA4FA3}" type="datetime1">
              <a:rPr lang="en-US"/>
              <a:pPr>
                <a:defRPr/>
              </a:pPr>
              <a:t>2019-08-02</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09D5022-172F-49AC-A9C4-64490A9F9BDA}" type="slidenum">
              <a:rPr lang="en-US"/>
              <a:pPr>
                <a:defRPr/>
              </a:pPr>
              <a:t>‹#›</a:t>
            </a:fld>
            <a:endParaRPr lang="en-US" dirty="0"/>
          </a:p>
        </p:txBody>
      </p:sp>
    </p:spTree>
    <p:extLst>
      <p:ext uri="{BB962C8B-B14F-4D97-AF65-F5344CB8AC3E}">
        <p14:creationId xmlns:p14="http://schemas.microsoft.com/office/powerpoint/2010/main" xmlns="" val="118699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BE53D9A-A6D8-441B-BBA3-61F7824581B2}" type="datetime1">
              <a:rPr lang="en-US"/>
              <a:pPr>
                <a:defRPr/>
              </a:pPr>
              <a:t>2019-08-02</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C5F6DD7-31D1-4AD2-8C3D-1C8F7F8557C9}" type="slidenum">
              <a:rPr lang="en-US"/>
              <a:pPr>
                <a:defRPr/>
              </a:pPr>
              <a:t>‹#›</a:t>
            </a:fld>
            <a:endParaRPr lang="en-US" dirty="0"/>
          </a:p>
        </p:txBody>
      </p:sp>
    </p:spTree>
    <p:extLst>
      <p:ext uri="{BB962C8B-B14F-4D97-AF65-F5344CB8AC3E}">
        <p14:creationId xmlns:p14="http://schemas.microsoft.com/office/powerpoint/2010/main" xmlns="" val="125375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05C233C-8236-411A-A851-C4D960362B46}" type="datetime1">
              <a:rPr lang="en-US"/>
              <a:pPr>
                <a:defRPr/>
              </a:pPr>
              <a:t>2019-08-02</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DDA4122-3224-4AE3-A363-4E60BD9DCA6A}" type="slidenum">
              <a:rPr lang="en-US"/>
              <a:pPr>
                <a:defRPr/>
              </a:pPr>
              <a:t>‹#›</a:t>
            </a:fld>
            <a:endParaRPr lang="en-US" dirty="0"/>
          </a:p>
        </p:txBody>
      </p:sp>
    </p:spTree>
    <p:extLst>
      <p:ext uri="{BB962C8B-B14F-4D97-AF65-F5344CB8AC3E}">
        <p14:creationId xmlns:p14="http://schemas.microsoft.com/office/powerpoint/2010/main" xmlns="" val="402992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6998430-3BFF-4092-8A2D-FC27A07D24F0}" type="datetime1">
              <a:rPr lang="en-US"/>
              <a:pPr>
                <a:defRPr/>
              </a:pPr>
              <a:t>2019-08-02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4F36B1-8584-43AA-9DF7-9E687E91925F}" type="slidenum">
              <a:rPr lang="en-US"/>
              <a:pPr>
                <a:defRPr/>
              </a:pPr>
              <a:t>‹#›</a:t>
            </a:fld>
            <a:endParaRPr lang="en-US"/>
          </a:p>
        </p:txBody>
      </p:sp>
    </p:spTree>
    <p:extLst>
      <p:ext uri="{BB962C8B-B14F-4D97-AF65-F5344CB8AC3E}">
        <p14:creationId xmlns:p14="http://schemas.microsoft.com/office/powerpoint/2010/main" xmlns="" val="28545125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0B60CE8-80C4-4BD5-9FA1-C4C3A23F26F9}" type="datetime1">
              <a:rPr lang="en-US"/>
              <a:pPr>
                <a:defRPr/>
              </a:pPr>
              <a:t>2019-08-02</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1347F7A-D16D-4C86-A655-9965410F51D5}" type="slidenum">
              <a:rPr lang="en-US"/>
              <a:pPr>
                <a:defRPr/>
              </a:pPr>
              <a:t>‹#›</a:t>
            </a:fld>
            <a:endParaRPr lang="en-US" dirty="0"/>
          </a:p>
        </p:txBody>
      </p:sp>
    </p:spTree>
    <p:extLst>
      <p:ext uri="{BB962C8B-B14F-4D97-AF65-F5344CB8AC3E}">
        <p14:creationId xmlns:p14="http://schemas.microsoft.com/office/powerpoint/2010/main" xmlns="" val="405848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36DFF53A-BDF4-4211-86C1-6365E905F2D5}" type="datetime1">
              <a:rPr lang="en-US"/>
              <a:pPr>
                <a:defRPr/>
              </a:pPr>
              <a:t>2019-08-02</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29224623-DF8D-45E3-9A3C-A494D71FD2C4}" type="slidenum">
              <a:rPr lang="en-US"/>
              <a:pPr>
                <a:defRPr/>
              </a:pPr>
              <a:t>‹#›</a:t>
            </a:fld>
            <a:endParaRPr lang="en-US" dirty="0"/>
          </a:p>
        </p:txBody>
      </p:sp>
    </p:spTree>
    <p:extLst>
      <p:ext uri="{BB962C8B-B14F-4D97-AF65-F5344CB8AC3E}">
        <p14:creationId xmlns:p14="http://schemas.microsoft.com/office/powerpoint/2010/main" xmlns="" val="91875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4F3FF79B-8018-4ABA-8F6E-2B195D3F628A}" type="datetime1">
              <a:rPr lang="en-US"/>
              <a:pPr>
                <a:defRPr/>
              </a:pPr>
              <a:t>2019-08-02</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B4D744A3-BF0C-4EDB-AE8A-6A0B7D66D73C}" type="slidenum">
              <a:rPr lang="en-US"/>
              <a:pPr>
                <a:defRPr/>
              </a:pPr>
              <a:t>‹#›</a:t>
            </a:fld>
            <a:endParaRPr lang="en-US" dirty="0"/>
          </a:p>
        </p:txBody>
      </p:sp>
    </p:spTree>
    <p:extLst>
      <p:ext uri="{BB962C8B-B14F-4D97-AF65-F5344CB8AC3E}">
        <p14:creationId xmlns:p14="http://schemas.microsoft.com/office/powerpoint/2010/main" xmlns="" val="87675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C25AF1E-9165-4096-BBF7-CC8BCC8E60C1}" type="datetime1">
              <a:rPr lang="en-US"/>
              <a:pPr>
                <a:defRPr/>
              </a:pPr>
              <a:t>2019-08-02</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17CAF18-E8B1-4C46-8EC4-BC6133291E13}" type="slidenum">
              <a:rPr lang="en-US"/>
              <a:pPr>
                <a:defRPr/>
              </a:pPr>
              <a:t>‹#›</a:t>
            </a:fld>
            <a:endParaRPr lang="en-US" dirty="0"/>
          </a:p>
        </p:txBody>
      </p:sp>
    </p:spTree>
    <p:extLst>
      <p:ext uri="{BB962C8B-B14F-4D97-AF65-F5344CB8AC3E}">
        <p14:creationId xmlns:p14="http://schemas.microsoft.com/office/powerpoint/2010/main" xmlns="" val="29306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7B7C2670-0A3B-49FB-8BE3-18ACEF280906}" type="datetime1">
              <a:rPr lang="en-US"/>
              <a:pPr>
                <a:defRPr/>
              </a:pPr>
              <a:t>2019-08-02</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012CDC5-472D-4E52-A823-148C8F1AE981}" type="slidenum">
              <a:rPr lang="en-US"/>
              <a:pPr>
                <a:defRPr/>
              </a:pPr>
              <a:t>‹#›</a:t>
            </a:fld>
            <a:endParaRPr lang="en-US" dirty="0"/>
          </a:p>
        </p:txBody>
      </p:sp>
    </p:spTree>
    <p:extLst>
      <p:ext uri="{BB962C8B-B14F-4D97-AF65-F5344CB8AC3E}">
        <p14:creationId xmlns:p14="http://schemas.microsoft.com/office/powerpoint/2010/main" xmlns="" val="271214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8F65B620-015C-4BF1-A099-104757887ACE}" type="datetime1">
              <a:rPr lang="en-US"/>
              <a:pPr>
                <a:defRPr/>
              </a:pPr>
              <a:t>2019-08-02</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E3E0A2B4-4BB4-412A-8F05-E9662F9637FB}" type="slidenum">
              <a:rPr lang="en-US"/>
              <a:pPr>
                <a:defRPr/>
              </a:pPr>
              <a:t>‹#›</a:t>
            </a:fld>
            <a:endParaRPr lang="en-US"/>
          </a:p>
        </p:txBody>
      </p:sp>
    </p:spTree>
    <p:extLst>
      <p:ext uri="{BB962C8B-B14F-4D97-AF65-F5344CB8AC3E}">
        <p14:creationId xmlns:p14="http://schemas.microsoft.com/office/powerpoint/2010/main" xmlns="" val="26939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B8399F9E-1E3D-40C9-B12D-4778A940F084}" type="datetime1">
              <a:rPr lang="en-US"/>
              <a:pPr>
                <a:defRPr/>
              </a:pPr>
              <a:t>2019-08-02</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F8EEEC23-CD05-4C52-A894-945A143A0744}"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96" r:id="rId1"/>
    <p:sldLayoutId id="2147483888" r:id="rId2"/>
    <p:sldLayoutId id="2147483897" r:id="rId3"/>
    <p:sldLayoutId id="2147483889" r:id="rId4"/>
    <p:sldLayoutId id="2147483890" r:id="rId5"/>
    <p:sldLayoutId id="2147483891" r:id="rId6"/>
    <p:sldLayoutId id="2147483892" r:id="rId7"/>
    <p:sldLayoutId id="2147483893" r:id="rId8"/>
    <p:sldLayoutId id="2147483898" r:id="rId9"/>
    <p:sldLayoutId id="2147483894" r:id="rId10"/>
    <p:sldLayoutId id="214748389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oracle.com/javase/8/docs/api/java/lang/annotation/Target.html" TargetMode="External"/><Relationship Id="rId2" Type="http://schemas.openxmlformats.org/officeDocument/2006/relationships/hyperlink" Target="https://docs.oracle.com/javase/8/docs/api/java/lang/annotation/Retenti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G:\teach\MUM CS545 DCOMP Jun 2004\Lessons\McLaughlin_Building.jpg"/>
          <p:cNvPicPr>
            <a:picLocks noChangeAspect="1" noChangeArrowheads="1"/>
          </p:cNvPicPr>
          <p:nvPr/>
        </p:nvPicPr>
        <p:blipFill>
          <a:blip r:embed="rId3" cstate="print">
            <a:lum bright="-6000" contrast="-6000"/>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3" name="Picture 5" descr="G:\teach\MUM CS545 DCOMP Jun 2004\Lessons\McLaughlin_Building.jpg"/>
          <p:cNvPicPr>
            <a:picLocks noChangeAspect="1" noChangeArrowheads="1"/>
          </p:cNvPicPr>
          <p:nvPr/>
        </p:nvPicPr>
        <p:blipFill>
          <a:blip r:embed="rId3" cstate="print">
            <a:lum bright="-6000" contrast="-6000"/>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4" name="Picture 6" descr="G:\teach\MUM CS545 DCOMP Jun 2004\Lessons\McLaughlin_Building.jpg"/>
          <p:cNvPicPr>
            <a:picLocks noChangeAspect="1" noChangeArrowheads="1"/>
          </p:cNvPicPr>
          <p:nvPr/>
        </p:nvPicPr>
        <p:blipFill>
          <a:blip r:embed="rId3" cstate="print">
            <a:lum bright="-6000" contrast="-6000"/>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5" name="Rectangle 7"/>
          <p:cNvSpPr>
            <a:spLocks noChangeArrowheads="1"/>
          </p:cNvSpPr>
          <p:nvPr/>
        </p:nvSpPr>
        <p:spPr bwMode="auto">
          <a:xfrm>
            <a:off x="152400" y="533400"/>
            <a:ext cx="88392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lgn="ctr" eaLnBrk="1" hangingPunct="1">
              <a:buClrTx/>
              <a:buSzTx/>
              <a:buFontTx/>
              <a:buNone/>
            </a:pPr>
            <a:r>
              <a:rPr lang="en-US" altLang="en-US" sz="3200" b="1">
                <a:solidFill>
                  <a:srgbClr val="010396"/>
                </a:solidFill>
                <a:latin typeface="Times New Roman" pitchFamily="18" charset="0"/>
              </a:rPr>
              <a:t>M</a:t>
            </a:r>
            <a:r>
              <a:rPr lang="en-US" altLang="en-US" sz="2400" b="1">
                <a:solidFill>
                  <a:srgbClr val="010396"/>
                </a:solidFill>
                <a:latin typeface="Times New Roman" pitchFamily="18" charset="0"/>
              </a:rPr>
              <a:t>AHARISHI </a:t>
            </a:r>
            <a:r>
              <a:rPr lang="en-US" altLang="en-US" sz="3200" b="1">
                <a:solidFill>
                  <a:srgbClr val="010396"/>
                </a:solidFill>
                <a:latin typeface="Times New Roman" pitchFamily="18" charset="0"/>
              </a:rPr>
              <a:t>U</a:t>
            </a:r>
            <a:r>
              <a:rPr lang="en-US" altLang="en-US" sz="2400" b="1">
                <a:solidFill>
                  <a:srgbClr val="010396"/>
                </a:solidFill>
                <a:latin typeface="Times New Roman" pitchFamily="18" charset="0"/>
              </a:rPr>
              <a:t>NIVERSITY of </a:t>
            </a:r>
            <a:r>
              <a:rPr lang="en-US" altLang="en-US" sz="3200" b="1">
                <a:solidFill>
                  <a:srgbClr val="010396"/>
                </a:solidFill>
                <a:latin typeface="Times New Roman" pitchFamily="18" charset="0"/>
              </a:rPr>
              <a:t>M</a:t>
            </a:r>
            <a:r>
              <a:rPr lang="en-US" altLang="en-US" sz="2400" b="1">
                <a:solidFill>
                  <a:srgbClr val="010396"/>
                </a:solidFill>
                <a:latin typeface="Times New Roman" pitchFamily="18" charset="0"/>
              </a:rPr>
              <a:t>ANAGEMENT</a:t>
            </a:r>
          </a:p>
          <a:p>
            <a:pPr algn="ctr" eaLnBrk="1" hangingPunct="1">
              <a:spcBef>
                <a:spcPct val="0"/>
              </a:spcBef>
              <a:buClrTx/>
              <a:buSzTx/>
              <a:buFontTx/>
              <a:buNone/>
            </a:pPr>
            <a:r>
              <a:rPr lang="en-US" altLang="en-US" sz="2000" b="1" i="1">
                <a:solidFill>
                  <a:srgbClr val="99CCFF"/>
                </a:solidFill>
                <a:latin typeface="Times New Roman" pitchFamily="18" charset="0"/>
              </a:rPr>
              <a:t>Engaging the Managing Intelligence of Nature</a:t>
            </a:r>
            <a:r>
              <a:rPr lang="en-US" altLang="en-US" sz="2800" b="1">
                <a:solidFill>
                  <a:schemeClr val="bg1"/>
                </a:solidFill>
                <a:latin typeface="Times New Roman" pitchFamily="18" charset="0"/>
              </a:rPr>
              <a:t> </a:t>
            </a:r>
          </a:p>
          <a:p>
            <a:pPr algn="ctr" eaLnBrk="1" hangingPunct="1">
              <a:buClrTx/>
              <a:buSzTx/>
              <a:buFontTx/>
              <a:buNone/>
            </a:pPr>
            <a:r>
              <a:rPr lang="en-US" altLang="en-US" sz="3200" b="1">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extLst/>
        </p:spPr>
        <p:txBody>
          <a:bodyPr>
            <a:normAutofit fontScale="90000"/>
          </a:bodyPr>
          <a:lstStyle/>
          <a:p>
            <a:pPr algn="ctr" eaLnBrk="1" fontAlgn="auto" hangingPunct="1">
              <a:spcAft>
                <a:spcPts val="0"/>
              </a:spcAft>
              <a:defRPr/>
            </a:pPr>
            <a:r>
              <a:rPr lang="en-US" sz="3600" dirty="0">
                <a:solidFill>
                  <a:schemeClr val="tx1"/>
                </a:solidFill>
                <a:effectLst/>
                <a:latin typeface="Arial" pitchFamily="34" charset="0"/>
                <a:cs typeface="Arial" pitchFamily="34" charset="0"/>
              </a:rPr>
              <a:t>CS401 Modern Programming Practices (MPP</a:t>
            </a:r>
            <a:r>
              <a:rPr lang="en-US" sz="3600" dirty="0" smtClean="0">
                <a:solidFill>
                  <a:schemeClr val="tx1"/>
                </a:solidFill>
                <a:effectLst/>
                <a:latin typeface="Arial" pitchFamily="34" charset="0"/>
                <a:cs typeface="Arial" pitchFamily="34" charset="0"/>
              </a:rPr>
              <a:t>)</a:t>
            </a:r>
            <a:br>
              <a:rPr lang="en-US" sz="3600" dirty="0" smtClean="0">
                <a:solidFill>
                  <a:schemeClr val="tx1"/>
                </a:solidFill>
                <a:effectLst/>
                <a:latin typeface="Arial" pitchFamily="34" charset="0"/>
                <a:cs typeface="Arial" pitchFamily="34" charset="0"/>
              </a:rPr>
            </a:br>
            <a:r>
              <a:rPr lang="en-US" sz="3600" smtClean="0">
                <a:solidFill>
                  <a:schemeClr val="tx1"/>
                </a:solidFill>
                <a:effectLst/>
                <a:latin typeface="Arial" pitchFamily="34" charset="0"/>
                <a:cs typeface="Arial" pitchFamily="34" charset="0"/>
              </a:rPr>
              <a:t>Professor Paul Corazza</a:t>
            </a:r>
            <a:endParaRPr lang="en-US" sz="3600"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pPr>
              <a:defRPr/>
            </a:pPr>
            <a:fld id="{1FBA4FA1-C241-40D8-B365-BAAA66EF4461}" type="slidenum">
              <a:rPr lang="en-US"/>
              <a:pPr>
                <a:defRPr/>
              </a:pPr>
              <a:t>1</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914400" y="1828800"/>
            <a:ext cx="7391400" cy="2014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r>
              <a:rPr lang="en-US" altLang="en-US" sz="1800" dirty="0">
                <a:solidFill>
                  <a:srgbClr val="000000"/>
                </a:solidFill>
              </a:rPr>
              <a:t>© 2015 Maharishi University of Management, Fairfield, Iowa</a:t>
            </a:r>
          </a:p>
          <a:p>
            <a:pPr eaLnBrk="1" hangingPunct="1">
              <a:spcBef>
                <a:spcPct val="0"/>
              </a:spcBef>
              <a:buClrTx/>
              <a:buSzTx/>
              <a:buFontTx/>
              <a:buNone/>
            </a:pPr>
            <a:endParaRPr lang="en-US" altLang="en-US" sz="1800" dirty="0">
              <a:solidFill>
                <a:srgbClr val="000000"/>
              </a:solidFill>
            </a:endParaRPr>
          </a:p>
          <a:p>
            <a:pPr eaLnBrk="1" hangingPunct="1">
              <a:spcBef>
                <a:spcPct val="0"/>
              </a:spcBef>
              <a:buClrTx/>
              <a:buSzTx/>
              <a:buFontTx/>
              <a:buNone/>
            </a:pPr>
            <a:r>
              <a:rPr lang="en-US" alt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altLang="en-US" sz="1800" dirty="0"/>
          </a:p>
        </p:txBody>
      </p:sp>
      <p:sp>
        <p:nvSpPr>
          <p:cNvPr id="7" name="Slide Number Placeholder 6"/>
          <p:cNvSpPr>
            <a:spLocks noGrp="1"/>
          </p:cNvSpPr>
          <p:nvPr>
            <p:ph type="sldNum" sz="quarter" idx="12"/>
          </p:nvPr>
        </p:nvSpPr>
        <p:spPr/>
        <p:txBody>
          <a:bodyPr/>
          <a:lstStyle/>
          <a:p>
            <a:pPr>
              <a:defRPr/>
            </a:pPr>
            <a:fld id="{72F00D2C-FC87-473E-9590-F6DB04F628FE}" type="slidenum">
              <a:rPr lang="en-US"/>
              <a:pPr>
                <a:defRPr/>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extLst/>
        </p:spPr>
        <p:txBody>
          <a:bodyPr>
            <a:normAutofit/>
          </a:bodyPr>
          <a:lstStyle/>
          <a:p>
            <a:pPr eaLnBrk="1" fontAlgn="auto" hangingPunct="1">
              <a:spcAft>
                <a:spcPts val="0"/>
              </a:spcAft>
              <a:defRPr/>
            </a:pPr>
            <a:r>
              <a:rPr lang="en-US" sz="4400" dirty="0" smtClean="0"/>
              <a:t>Lecture </a:t>
            </a:r>
            <a:r>
              <a:rPr lang="en-US" sz="4400" dirty="0" smtClean="0"/>
              <a:t>17:</a:t>
            </a:r>
            <a:r>
              <a:rPr lang="en-US" sz="4400" dirty="0" smtClean="0">
                <a:effectLst/>
              </a:rPr>
              <a:t>Java Annotations</a:t>
            </a:r>
            <a:br>
              <a:rPr lang="en-US" sz="4400" dirty="0" smtClean="0">
                <a:effectLst/>
              </a:rPr>
            </a:br>
            <a:r>
              <a:rPr lang="en-US" sz="3600" i="1" dirty="0" smtClean="0">
                <a:effectLst/>
              </a:rPr>
              <a:t>Living </a:t>
            </a:r>
            <a:r>
              <a:rPr lang="en-US" sz="3600" i="1" dirty="0">
                <a:effectLst/>
              </a:rPr>
              <a:t>Life in Accord with Natural Law</a:t>
            </a:r>
            <a:endParaRPr lang="en-US" sz="3600" dirty="0"/>
          </a:p>
        </p:txBody>
      </p:sp>
      <p:sp>
        <p:nvSpPr>
          <p:cNvPr id="6" name="Slide Number Placeholder 5"/>
          <p:cNvSpPr>
            <a:spLocks noGrp="1"/>
          </p:cNvSpPr>
          <p:nvPr>
            <p:ph type="sldNum" sz="quarter" idx="12"/>
          </p:nvPr>
        </p:nvSpPr>
        <p:spPr/>
        <p:txBody>
          <a:bodyPr/>
          <a:lstStyle/>
          <a:p>
            <a:pPr>
              <a:defRPr/>
            </a:pPr>
            <a:fld id="{409CB627-CD54-4E45-AC67-33F865EC9DC9}" type="slidenum">
              <a:rPr lang="en-US"/>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lstStyle/>
          <a:p>
            <a:r>
              <a:rPr lang="en-US" dirty="0"/>
              <a:t>Overview</a:t>
            </a:r>
          </a:p>
        </p:txBody>
      </p:sp>
      <p:sp>
        <p:nvSpPr>
          <p:cNvPr id="3" name="Content Placeholder 2"/>
          <p:cNvSpPr>
            <a:spLocks noGrp="1"/>
          </p:cNvSpPr>
          <p:nvPr>
            <p:ph idx="1"/>
          </p:nvPr>
        </p:nvSpPr>
        <p:spPr>
          <a:xfrm>
            <a:off x="457200" y="1447800"/>
            <a:ext cx="8686800" cy="4953000"/>
          </a:xfrm>
        </p:spPr>
        <p:txBody>
          <a:bodyPr/>
          <a:lstStyle/>
          <a:p>
            <a:pPr marL="457200" lvl="0" indent="-457200">
              <a:buFont typeface="+mj-lt"/>
              <a:buAutoNum type="arabicPeriod"/>
            </a:pPr>
            <a:r>
              <a:rPr lang="en-US" sz="2400" dirty="0" smtClean="0"/>
              <a:t>Introduction </a:t>
            </a:r>
            <a:r>
              <a:rPr lang="en-US" sz="2400" dirty="0"/>
              <a:t>to </a:t>
            </a:r>
            <a:r>
              <a:rPr lang="en-US" sz="2400" dirty="0" smtClean="0"/>
              <a:t>Annotations</a:t>
            </a:r>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a:t>
            </a:fld>
            <a:endParaRPr lang="en-US" dirty="0"/>
          </a:p>
        </p:txBody>
      </p:sp>
    </p:spTree>
    <p:extLst>
      <p:ext uri="{BB962C8B-B14F-4D97-AF65-F5344CB8AC3E}">
        <p14:creationId xmlns:p14="http://schemas.microsoft.com/office/powerpoint/2010/main" xmlns="" val="2143403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What Are Annotations?</a:t>
            </a:r>
            <a:endParaRPr lang="en-US" dirty="0"/>
          </a:p>
        </p:txBody>
      </p:sp>
      <p:sp>
        <p:nvSpPr>
          <p:cNvPr id="3" name="Content Placeholder 2"/>
          <p:cNvSpPr>
            <a:spLocks noGrp="1"/>
          </p:cNvSpPr>
          <p:nvPr>
            <p:ph idx="1"/>
          </p:nvPr>
        </p:nvSpPr>
        <p:spPr>
          <a:xfrm>
            <a:off x="457200" y="1219200"/>
            <a:ext cx="8229600" cy="5638800"/>
          </a:xfrm>
        </p:spPr>
        <p:txBody>
          <a:bodyPr/>
          <a:lstStyle/>
          <a:p>
            <a:pPr marL="0" lvl="0" indent="0">
              <a:buNone/>
            </a:pPr>
            <a:r>
              <a:rPr lang="en-US" sz="2800" dirty="0"/>
              <a:t>We have seen them in various contexts already</a:t>
            </a:r>
            <a:r>
              <a:rPr lang="en-US" sz="2800" dirty="0" smtClean="0"/>
              <a:t>:</a:t>
            </a:r>
          </a:p>
          <a:p>
            <a:pPr marL="823913" lvl="1" indent="-457200">
              <a:buFont typeface="+mj-lt"/>
              <a:buAutoNum type="alphaLcPeriod"/>
            </a:pPr>
            <a:r>
              <a:rPr lang="en-US" dirty="0" smtClean="0"/>
              <a:t>@</a:t>
            </a:r>
            <a:r>
              <a:rPr lang="en-US" dirty="0"/>
              <a:t>Test  -  JUnit </a:t>
            </a:r>
            <a:r>
              <a:rPr lang="en-US" dirty="0" smtClean="0"/>
              <a:t>4</a:t>
            </a:r>
          </a:p>
          <a:p>
            <a:pPr marL="823913" lvl="1" indent="-457200">
              <a:buFont typeface="+mj-lt"/>
              <a:buAutoNum type="alphaLcPeriod"/>
            </a:pPr>
            <a:r>
              <a:rPr lang="en-US" dirty="0" smtClean="0"/>
              <a:t>@Override </a:t>
            </a:r>
            <a:r>
              <a:rPr lang="en-US" dirty="0"/>
              <a:t>– to </a:t>
            </a:r>
            <a:r>
              <a:rPr lang="en-US"/>
              <a:t>indicate </a:t>
            </a:r>
            <a:r>
              <a:rPr lang="en-US" smtClean="0"/>
              <a:t>that </a:t>
            </a:r>
            <a:r>
              <a:rPr lang="en-US" dirty="0"/>
              <a:t>a method is being </a:t>
            </a:r>
            <a:r>
              <a:rPr lang="en-US" dirty="0" smtClean="0"/>
              <a:t>overridden</a:t>
            </a:r>
          </a:p>
          <a:p>
            <a:pPr marL="823913" lvl="1" indent="-457200">
              <a:buFont typeface="+mj-lt"/>
              <a:buAutoNum type="alphaLcPeriod"/>
            </a:pPr>
            <a:r>
              <a:rPr lang="en-US" dirty="0" smtClean="0"/>
              <a:t>@</a:t>
            </a:r>
            <a:r>
              <a:rPr lang="en-US" dirty="0" err="1" smtClean="0"/>
              <a:t>FunctionalInterface</a:t>
            </a:r>
            <a:r>
              <a:rPr lang="en-US" dirty="0" smtClean="0"/>
              <a:t> </a:t>
            </a:r>
            <a:r>
              <a:rPr lang="en-US" dirty="0"/>
              <a:t>– to indicate that an interface is functional and may be used with </a:t>
            </a:r>
            <a:r>
              <a:rPr lang="en-US" dirty="0" smtClean="0"/>
              <a:t>lambdas</a:t>
            </a:r>
          </a:p>
          <a:p>
            <a:pPr marL="823913" lvl="1" indent="-457200">
              <a:buFont typeface="+mj-lt"/>
              <a:buAutoNum type="alphaLcPeriod"/>
            </a:pPr>
            <a:r>
              <a:rPr lang="en-US" dirty="0" smtClean="0"/>
              <a:t>@Deprecated </a:t>
            </a:r>
            <a:r>
              <a:rPr lang="en-US" dirty="0"/>
              <a:t>– to discourage use of a method or </a:t>
            </a:r>
            <a:r>
              <a:rPr lang="en-US" dirty="0" smtClean="0"/>
              <a:t>class</a:t>
            </a:r>
          </a:p>
          <a:p>
            <a:pPr marL="823913" lvl="1" indent="-457200">
              <a:buFont typeface="+mj-lt"/>
              <a:buAutoNum type="alphaLcPeriod"/>
            </a:pPr>
            <a:r>
              <a:rPr lang="en-US" dirty="0" smtClean="0"/>
              <a:t>@</a:t>
            </a:r>
            <a:r>
              <a:rPr lang="en-US" dirty="0" err="1" smtClean="0"/>
              <a:t>SuppressWarnings</a:t>
            </a:r>
            <a:r>
              <a:rPr lang="en-US" dirty="0" smtClean="0"/>
              <a:t> </a:t>
            </a:r>
            <a:r>
              <a:rPr lang="en-US" dirty="0"/>
              <a:t>– to hide warning messages of various </a:t>
            </a:r>
            <a:r>
              <a:rPr lang="en-US" dirty="0" smtClean="0"/>
              <a:t>kinds</a:t>
            </a:r>
          </a:p>
          <a:p>
            <a:pPr marL="823913" lvl="1" indent="-457200">
              <a:buFont typeface="+mj-lt"/>
              <a:buAutoNum type="alphaLcPeriod"/>
            </a:pPr>
            <a:r>
              <a:rPr lang="en-US" dirty="0" smtClean="0"/>
              <a:t>Javadoc </a:t>
            </a:r>
            <a:r>
              <a:rPr lang="en-US" dirty="0"/>
              <a:t>annotations</a:t>
            </a:r>
            <a:r>
              <a:rPr lang="en-US" dirty="0" smtClean="0"/>
              <a:t>:</a:t>
            </a:r>
          </a:p>
          <a:p>
            <a:pPr marL="1155700" lvl="2" indent="-514350">
              <a:buFont typeface="+mj-lt"/>
              <a:buAutoNum type="romanLcPeriod"/>
            </a:pPr>
            <a:r>
              <a:rPr lang="en-US" sz="2100" dirty="0" smtClean="0"/>
              <a:t>@author</a:t>
            </a:r>
          </a:p>
          <a:p>
            <a:pPr marL="1155700" lvl="2" indent="-514350">
              <a:buFont typeface="+mj-lt"/>
              <a:buAutoNum type="romanLcPeriod"/>
            </a:pPr>
            <a:r>
              <a:rPr lang="en-US" sz="2400" dirty="0" smtClean="0"/>
              <a:t>@since</a:t>
            </a:r>
            <a:endParaRPr lang="en-US" sz="2400" dirty="0"/>
          </a:p>
          <a:p>
            <a:pPr marL="1155700" lvl="2" indent="-514350">
              <a:buFont typeface="+mj-lt"/>
              <a:buAutoNum type="romanLcPeriod"/>
            </a:pPr>
            <a:r>
              <a:rPr lang="en-US" sz="2400" dirty="0"/>
              <a:t>@version</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a:t>
            </a:fld>
            <a:endParaRPr lang="en-US" dirty="0"/>
          </a:p>
        </p:txBody>
      </p:sp>
    </p:spTree>
    <p:extLst>
      <p:ext uri="{BB962C8B-B14F-4D97-AF65-F5344CB8AC3E}">
        <p14:creationId xmlns:p14="http://schemas.microsoft.com/office/powerpoint/2010/main" xmlns="" val="127210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lstStyle/>
          <a:p>
            <a:r>
              <a:rPr lang="en-US" dirty="0"/>
              <a:t>What Are Annotations</a:t>
            </a:r>
            <a:r>
              <a:rPr lang="en-US" dirty="0" smtClean="0"/>
              <a:t>? (cont.)</a:t>
            </a:r>
            <a:endParaRPr lang="en-US" dirty="0"/>
          </a:p>
        </p:txBody>
      </p:sp>
      <p:sp>
        <p:nvSpPr>
          <p:cNvPr id="3" name="Content Placeholder 2"/>
          <p:cNvSpPr>
            <a:spLocks noGrp="1"/>
          </p:cNvSpPr>
          <p:nvPr>
            <p:ph idx="1"/>
          </p:nvPr>
        </p:nvSpPr>
        <p:spPr>
          <a:xfrm>
            <a:off x="457200" y="1295400"/>
            <a:ext cx="8229600" cy="5334000"/>
          </a:xfrm>
        </p:spPr>
        <p:txBody>
          <a:bodyPr/>
          <a:lstStyle/>
          <a:p>
            <a:pPr marL="457200" lvl="0" indent="-457200">
              <a:buAutoNum type="arabicPeriod" startAt="2"/>
            </a:pPr>
            <a:r>
              <a:rPr lang="en-US" sz="2400" dirty="0" smtClean="0"/>
              <a:t>Annotations </a:t>
            </a:r>
            <a:r>
              <a:rPr lang="en-US" sz="2400" dirty="0"/>
              <a:t>are tags that are inserted into source code so that some tool can process them. The tools can operate on the source level, or they can process class files into which the compiler has placed </a:t>
            </a:r>
            <a:r>
              <a:rPr lang="en-US" sz="2400" dirty="0" smtClean="0"/>
              <a:t>annotations.</a:t>
            </a:r>
          </a:p>
          <a:p>
            <a:pPr marL="457200" lvl="0" indent="-457200">
              <a:buAutoNum type="arabicPeriod" startAt="2"/>
            </a:pPr>
            <a:endParaRPr lang="en-US" sz="800" dirty="0" smtClean="0"/>
          </a:p>
          <a:p>
            <a:pPr marL="457200" lvl="0" indent="-457200">
              <a:buAutoNum type="arabicPeriod" startAt="2"/>
            </a:pPr>
            <a:r>
              <a:rPr lang="en-US" sz="2400" dirty="0" smtClean="0"/>
              <a:t>To </a:t>
            </a:r>
            <a:r>
              <a:rPr lang="en-US" sz="2400" dirty="0"/>
              <a:t>benefit from annotations that you create, you need to select a </a:t>
            </a:r>
            <a:r>
              <a:rPr lang="en-US" sz="2400" i="1" dirty="0"/>
              <a:t>processing tool</a:t>
            </a:r>
            <a:r>
              <a:rPr lang="en-US" sz="2400" dirty="0"/>
              <a:t>. You need to use annotations that your processing tool understands, then apply the processing tool to your code</a:t>
            </a:r>
            <a:r>
              <a:rPr lang="en-US" sz="2400" dirty="0" smtClean="0"/>
              <a:t>.</a:t>
            </a:r>
            <a:endParaRPr lang="en-US" sz="2400" dirty="0"/>
          </a:p>
          <a:p>
            <a:pPr marL="641350" lvl="2" indent="0">
              <a:buNone/>
            </a:pPr>
            <a:r>
              <a:rPr lang="en-US" sz="1900" dirty="0" smtClean="0"/>
              <a:t>- </a:t>
            </a:r>
            <a:r>
              <a:rPr lang="en-US" sz="1900" dirty="0"/>
              <a:t>JUnit processes its @Test annotation</a:t>
            </a:r>
            <a:br>
              <a:rPr lang="en-US" sz="1900" dirty="0"/>
            </a:br>
            <a:r>
              <a:rPr lang="en-US" sz="1900" dirty="0" smtClean="0"/>
              <a:t>- </a:t>
            </a:r>
            <a:r>
              <a:rPr lang="en-US" sz="1900" dirty="0"/>
              <a:t>Java compiler processes the others </a:t>
            </a:r>
            <a:r>
              <a:rPr lang="en-US" sz="1900" dirty="0" smtClean="0"/>
              <a:t>shown</a:t>
            </a:r>
          </a:p>
          <a:p>
            <a:pPr marL="457200" lvl="0" indent="-457200">
              <a:buAutoNum type="arabicPeriod" startAt="2"/>
            </a:pPr>
            <a:endParaRPr lang="en-US" sz="800" dirty="0"/>
          </a:p>
          <a:p>
            <a:pPr marL="457200" lvl="0" indent="-457200">
              <a:buAutoNum type="arabicPeriod" startAt="2"/>
            </a:pPr>
            <a:r>
              <a:rPr lang="en-US" sz="2400" dirty="0"/>
              <a:t>Annotations can be applied to a class, a method, a variable – in fact, anywhere </a:t>
            </a:r>
            <a:r>
              <a:rPr lang="en-US" sz="2400" dirty="0" smtClean="0"/>
              <a:t>qualifiers </a:t>
            </a:r>
            <a:r>
              <a:rPr lang="en-US" sz="2400" dirty="0"/>
              <a:t>like public and static may be used</a:t>
            </a:r>
            <a:endParaRPr lang="en-US" sz="2400" dirty="0" smtClean="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a:t>
            </a:fld>
            <a:endParaRPr lang="en-US" dirty="0"/>
          </a:p>
        </p:txBody>
      </p:sp>
    </p:spTree>
    <p:extLst>
      <p:ext uri="{BB962C8B-B14F-4D97-AF65-F5344CB8AC3E}">
        <p14:creationId xmlns:p14="http://schemas.microsoft.com/office/powerpoint/2010/main" xmlns="" val="139727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dirty="0"/>
              <a:t>What Are Annotations</a:t>
            </a:r>
            <a:r>
              <a:rPr lang="en-US" dirty="0" smtClean="0"/>
              <a:t>? (cont.)</a:t>
            </a:r>
            <a:endParaRPr lang="en-US" dirty="0"/>
          </a:p>
        </p:txBody>
      </p:sp>
      <p:sp>
        <p:nvSpPr>
          <p:cNvPr id="3" name="Content Placeholder 2"/>
          <p:cNvSpPr>
            <a:spLocks noGrp="1"/>
          </p:cNvSpPr>
          <p:nvPr>
            <p:ph idx="1"/>
          </p:nvPr>
        </p:nvSpPr>
        <p:spPr>
          <a:xfrm>
            <a:off x="457200" y="1371600"/>
            <a:ext cx="8229600" cy="5334000"/>
          </a:xfrm>
        </p:spPr>
        <p:txBody>
          <a:bodyPr/>
          <a:lstStyle/>
          <a:p>
            <a:pPr marL="342900" lvl="0" indent="-342900">
              <a:buAutoNum type="arabicPeriod" startAt="5"/>
            </a:pPr>
            <a:r>
              <a:rPr lang="en-US" sz="2000" dirty="0" smtClean="0"/>
              <a:t>Annotations </a:t>
            </a:r>
            <a:r>
              <a:rPr lang="en-US" sz="2000" dirty="0"/>
              <a:t>may have zero or more </a:t>
            </a:r>
            <a:r>
              <a:rPr lang="en-US" sz="2000" i="1" dirty="0"/>
              <a:t>elements. </a:t>
            </a:r>
            <a:r>
              <a:rPr lang="en-US" sz="2000" dirty="0"/>
              <a:t>Here is an example of a user-defined annotation that has two elements, </a:t>
            </a:r>
            <a:r>
              <a:rPr lang="en-US" sz="2000" dirty="0" err="1">
                <a:latin typeface="Courier New" panose="02070309020205020404" pitchFamily="49" charset="0"/>
                <a:cs typeface="Courier New" panose="02070309020205020404" pitchFamily="49" charset="0"/>
              </a:rPr>
              <a:t>assignedTo</a:t>
            </a:r>
            <a:r>
              <a:rPr lang="en-US" sz="2000" dirty="0"/>
              <a:t> and </a:t>
            </a:r>
            <a:r>
              <a:rPr lang="en-US" sz="2000" dirty="0">
                <a:latin typeface="Courier New" panose="02070309020205020404" pitchFamily="49" charset="0"/>
                <a:cs typeface="Courier New" panose="02070309020205020404" pitchFamily="49" charset="0"/>
              </a:rPr>
              <a:t>severity</a:t>
            </a:r>
            <a:r>
              <a:rPr lang="en-US" sz="2000" dirty="0" smtClean="0"/>
              <a:t>.</a:t>
            </a:r>
            <a:endParaRPr lang="en-US" sz="2000" dirty="0"/>
          </a:p>
          <a:p>
            <a:pPr marL="641350" lvl="2"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BugReport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assignedTo</a:t>
            </a:r>
            <a:r>
              <a:rPr lang="en-US" sz="1600" dirty="0">
                <a:latin typeface="Courier New" panose="02070309020205020404" pitchFamily="49" charset="0"/>
                <a:cs typeface="Courier New" panose="02070309020205020404" pitchFamily="49" charset="0"/>
              </a:rPr>
              <a:t>="Harry", severity=10</a:t>
            </a:r>
            <a:r>
              <a:rPr lang="en-US" sz="1600" dirty="0" smtClean="0">
                <a:latin typeface="Courier New" panose="02070309020205020404" pitchFamily="49" charset="0"/>
                <a:cs typeface="Courier New" panose="02070309020205020404" pitchFamily="49" charset="0"/>
              </a:rPr>
              <a:t>)</a:t>
            </a:r>
            <a:r>
              <a:rPr lang="en-US" sz="1600" dirty="0"/>
              <a:t/>
            </a:r>
            <a:br>
              <a:rPr lang="en-US" sz="1600" dirty="0"/>
            </a:br>
            <a:r>
              <a:rPr lang="en-US" sz="1600" dirty="0"/>
              <a:t>[This annotation could be applied at the class level. Like </a:t>
            </a:r>
            <a:r>
              <a:rPr lang="en-US" sz="1600"/>
              <a:t>any </a:t>
            </a:r>
            <a:r>
              <a:rPr lang="en-US" sz="1600" smtClean="0"/>
              <a:t>user-defined </a:t>
            </a:r>
            <a:r>
              <a:rPr lang="en-US" sz="1600" dirty="0"/>
              <a:t>annotation, it would require an external tool to process it</a:t>
            </a:r>
            <a:r>
              <a:rPr lang="en-US" sz="1600" dirty="0" smtClean="0"/>
              <a:t>.]</a:t>
            </a:r>
          </a:p>
          <a:p>
            <a:pPr marL="641350" lvl="2" indent="0">
              <a:buNone/>
            </a:pPr>
            <a:endParaRPr lang="en-US" sz="800" dirty="0"/>
          </a:p>
          <a:p>
            <a:pPr marL="342900" indent="-342900">
              <a:buAutoNum type="arabicPeriod" startAt="6"/>
            </a:pPr>
            <a:r>
              <a:rPr lang="en-US" sz="2000" dirty="0" smtClean="0"/>
              <a:t>When </a:t>
            </a:r>
            <a:r>
              <a:rPr lang="en-US" sz="2000" dirty="0"/>
              <a:t>an annotation has just one element and its name is “</a:t>
            </a:r>
            <a:r>
              <a:rPr lang="en-US" sz="2000" dirty="0">
                <a:latin typeface="Courier New" panose="02070309020205020404" pitchFamily="49" charset="0"/>
                <a:cs typeface="Courier New" panose="02070309020205020404" pitchFamily="49" charset="0"/>
              </a:rPr>
              <a:t>value</a:t>
            </a:r>
            <a:r>
              <a:rPr lang="en-US" sz="2000" dirty="0"/>
              <a:t>”, the following more compact form can be used</a:t>
            </a:r>
            <a:r>
              <a:rPr lang="en-US" sz="2000" dirty="0" smtClean="0"/>
              <a:t>:</a:t>
            </a:r>
            <a:endParaRPr lang="en-US" sz="1600" dirty="0"/>
          </a:p>
          <a:p>
            <a:pPr marL="641350" lvl="2"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SuppressWarnings</a:t>
            </a:r>
            <a:r>
              <a:rPr lang="en-US" sz="1600" dirty="0">
                <a:latin typeface="Courier New" panose="02070309020205020404" pitchFamily="49" charset="0"/>
                <a:cs typeface="Courier New" panose="02070309020205020404" pitchFamily="49" charset="0"/>
              </a:rPr>
              <a:t>("unchecked")</a:t>
            </a:r>
          </a:p>
          <a:p>
            <a:pPr marL="641350" lvl="2" indent="0">
              <a:buNone/>
            </a:pPr>
            <a:r>
              <a:rPr lang="en-US" sz="1600" dirty="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same as @</a:t>
            </a:r>
            <a:r>
              <a:rPr lang="en-US" sz="1600" dirty="0" err="1" smtClean="0">
                <a:latin typeface="Courier New" panose="02070309020205020404" pitchFamily="49" charset="0"/>
                <a:cs typeface="Courier New" panose="02070309020205020404" pitchFamily="49" charset="0"/>
              </a:rPr>
              <a:t>SuppressWarnings</a:t>
            </a:r>
            <a:r>
              <a:rPr lang="en-US" sz="1600" dirty="0" smtClean="0">
                <a:latin typeface="Courier New" panose="02070309020205020404" pitchFamily="49" charset="0"/>
                <a:cs typeface="Courier New" panose="02070309020205020404" pitchFamily="49" charset="0"/>
              </a:rPr>
              <a:t>(value </a:t>
            </a:r>
            <a:r>
              <a:rPr lang="en-US" sz="1600" dirty="0">
                <a:latin typeface="Courier New" panose="02070309020205020404" pitchFamily="49" charset="0"/>
                <a:cs typeface="Courier New" panose="02070309020205020404" pitchFamily="49" charset="0"/>
              </a:rPr>
              <a:t>= "unchecked</a:t>
            </a:r>
            <a:r>
              <a:rPr lang="en-US" sz="1600" dirty="0" smtClean="0">
                <a:latin typeface="Courier New" panose="02070309020205020404" pitchFamily="49" charset="0"/>
                <a:cs typeface="Courier New" panose="02070309020205020404" pitchFamily="49" charset="0"/>
              </a:rPr>
              <a:t>")]</a:t>
            </a:r>
          </a:p>
          <a:p>
            <a:pPr marL="641350" lvl="2" indent="0">
              <a:buNone/>
            </a:pPr>
            <a:endParaRPr lang="en-US" sz="800" dirty="0">
              <a:latin typeface="Courier New" panose="02070309020205020404" pitchFamily="49" charset="0"/>
              <a:cs typeface="Courier New" panose="02070309020205020404" pitchFamily="49" charset="0"/>
            </a:endParaRPr>
          </a:p>
          <a:p>
            <a:pPr marL="342900" indent="-342900">
              <a:buAutoNum type="arabicPeriod" startAt="7"/>
            </a:pPr>
            <a:r>
              <a:rPr lang="en-US" sz="2000" dirty="0" smtClean="0"/>
              <a:t>If </a:t>
            </a:r>
            <a:r>
              <a:rPr lang="en-US" sz="2000" dirty="0"/>
              <a:t>the annotations have the same type, then this is called a </a:t>
            </a:r>
            <a:r>
              <a:rPr lang="en-US" sz="2000" u="sng" dirty="0"/>
              <a:t>repeating annotation</a:t>
            </a:r>
            <a:r>
              <a:rPr lang="en-US" sz="2000" dirty="0" smtClean="0"/>
              <a:t>:</a:t>
            </a:r>
            <a:endParaRPr lang="en-US" sz="1600" dirty="0"/>
          </a:p>
          <a:p>
            <a:pPr marL="641350" lvl="2" indent="0">
              <a:buNone/>
            </a:pPr>
            <a:r>
              <a:rPr lang="en-US" sz="1600" dirty="0">
                <a:latin typeface="Courier New" panose="02070309020205020404" pitchFamily="49" charset="0"/>
                <a:cs typeface="Courier New" panose="02070309020205020404" pitchFamily="49" charset="0"/>
              </a:rPr>
              <a:t>@Author(name = "Jane Doe")</a:t>
            </a:r>
          </a:p>
          <a:p>
            <a:pPr marL="641350" lvl="2" indent="0">
              <a:buNone/>
            </a:pPr>
            <a:r>
              <a:rPr lang="en-US" sz="1600" dirty="0">
                <a:latin typeface="Courier New" panose="02070309020205020404" pitchFamily="49" charset="0"/>
                <a:cs typeface="Courier New" panose="02070309020205020404" pitchFamily="49" charset="0"/>
              </a:rPr>
              <a:t>@Author(name = "John Smith")</a:t>
            </a:r>
          </a:p>
          <a:p>
            <a:pPr marL="641350" lvl="2" indent="0">
              <a:buNone/>
            </a:pPr>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 { ... }</a:t>
            </a:r>
          </a:p>
          <a:p>
            <a:pPr marL="366713" lvl="1" indent="0">
              <a:buNone/>
            </a:pPr>
            <a:r>
              <a:rPr lang="en-US" sz="2000" dirty="0"/>
              <a:t>Repeating annotations are supported as of the Java SE 8 release</a:t>
            </a:r>
          </a:p>
          <a:p>
            <a:pPr marL="0" lvl="0" indent="0">
              <a:buNone/>
            </a:pPr>
            <a:endParaRPr lang="en-US" sz="1600" dirty="0" smtClean="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7</a:t>
            </a:fld>
            <a:endParaRPr lang="en-US" dirty="0"/>
          </a:p>
        </p:txBody>
      </p:sp>
    </p:spTree>
    <p:extLst>
      <p:ext uri="{BB962C8B-B14F-4D97-AF65-F5344CB8AC3E}">
        <p14:creationId xmlns:p14="http://schemas.microsoft.com/office/powerpoint/2010/main" xmlns="" val="355802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dirty="0"/>
              <a:t>What Are Annotations</a:t>
            </a:r>
            <a:r>
              <a:rPr lang="en-US" dirty="0" smtClean="0"/>
              <a:t>? (cont.)</a:t>
            </a:r>
            <a:endParaRPr lang="en-US" dirty="0"/>
          </a:p>
        </p:txBody>
      </p:sp>
      <p:sp>
        <p:nvSpPr>
          <p:cNvPr id="3" name="Content Placeholder 2"/>
          <p:cNvSpPr>
            <a:spLocks noGrp="1"/>
          </p:cNvSpPr>
          <p:nvPr>
            <p:ph idx="1"/>
          </p:nvPr>
        </p:nvSpPr>
        <p:spPr>
          <a:xfrm>
            <a:off x="381000" y="1143000"/>
            <a:ext cx="8229600" cy="5486400"/>
          </a:xfrm>
        </p:spPr>
        <p:txBody>
          <a:bodyPr/>
          <a:lstStyle/>
          <a:p>
            <a:pPr marL="342900" indent="-342900">
              <a:buFont typeface="Wingdings 2" pitchFamily="18" charset="2"/>
              <a:buAutoNum type="arabicPeriod" startAt="8"/>
            </a:pPr>
            <a:r>
              <a:rPr lang="en-US" sz="2000" i="1" dirty="0" smtClean="0"/>
              <a:t>User-defined </a:t>
            </a:r>
            <a:r>
              <a:rPr lang="en-US" sz="2000" i="1" dirty="0"/>
              <a:t>annotations</a:t>
            </a:r>
            <a:r>
              <a:rPr lang="en-US" sz="2000" dirty="0"/>
              <a:t>. The @interface keyword is the way the Java compiler knows you are creating an annotation; such “classes” extend the Annotation </a:t>
            </a:r>
            <a:r>
              <a:rPr lang="en-US" sz="2000" dirty="0" smtClean="0"/>
              <a:t>interface.</a:t>
            </a:r>
            <a:r>
              <a:rPr lang="en-US" sz="2000" dirty="0"/>
              <a:t> </a:t>
            </a:r>
            <a:r>
              <a:rPr lang="en-US" sz="2000" dirty="0" smtClean="0"/>
              <a:t>See </a:t>
            </a:r>
            <a:r>
              <a:rPr lang="en-US" sz="2000" dirty="0"/>
              <a:t>the demo </a:t>
            </a:r>
            <a:r>
              <a:rPr lang="en-US" sz="2000" dirty="0" smtClean="0"/>
              <a:t>lesson10.lecture.annotation</a:t>
            </a:r>
          </a:p>
          <a:p>
            <a:pPr marL="342900" indent="-342900">
              <a:buFont typeface="Wingdings 2" pitchFamily="18" charset="2"/>
              <a:buAutoNum type="arabicPeriod" startAt="8"/>
            </a:pPr>
            <a:endParaRPr lang="en-US" sz="2000" dirty="0"/>
          </a:p>
          <a:p>
            <a:pPr marL="342900" indent="-342900">
              <a:buFont typeface="Wingdings 2" pitchFamily="18" charset="2"/>
              <a:buAutoNum type="arabicPeriod" startAt="8"/>
            </a:pPr>
            <a:endParaRPr lang="en-US" sz="1800" dirty="0" smtClean="0"/>
          </a:p>
          <a:p>
            <a:pPr marL="342900" indent="-342900">
              <a:buFont typeface="Wingdings 2" pitchFamily="18" charset="2"/>
              <a:buAutoNum type="arabicPeriod" startAt="8"/>
            </a:pPr>
            <a:endParaRPr lang="en-US" sz="1800" dirty="0"/>
          </a:p>
          <a:p>
            <a:pPr marL="0" indent="0">
              <a:buNone/>
            </a:pPr>
            <a:endParaRPr lang="en-US" sz="500" b="1" dirty="0" smtClean="0"/>
          </a:p>
          <a:p>
            <a:pPr marL="342900" lvl="0" indent="-342900">
              <a:buAutoNum type="arabicPeriod" startAt="8"/>
            </a:pPr>
            <a:endParaRPr lang="en-US" sz="1800" dirty="0" smtClean="0"/>
          </a:p>
          <a:p>
            <a:pPr marL="342900" lvl="0" indent="-342900">
              <a:buAutoNum type="arabicPeriod" startAt="8"/>
            </a:pPr>
            <a:endParaRPr lang="en-US" sz="1600" smtClean="0"/>
          </a:p>
          <a:p>
            <a:pPr marL="342900" lvl="0" indent="-342900">
              <a:buAutoNum type="arabicPeriod" startAt="8"/>
            </a:pPr>
            <a:endParaRPr lang="en-US" sz="1600"/>
          </a:p>
          <a:p>
            <a:pPr marL="342900" lvl="0" indent="-342900">
              <a:buAutoNum type="arabicPeriod" startAt="8"/>
            </a:pPr>
            <a:endParaRPr lang="en-US" sz="1600" smtClean="0"/>
          </a:p>
          <a:p>
            <a:pPr marL="342900" lvl="0" indent="-342900">
              <a:buAutoNum type="arabicPeriod" startAt="8"/>
            </a:pPr>
            <a:endParaRPr lang="en-US" sz="1600"/>
          </a:p>
          <a:p>
            <a:pPr marL="0" lvl="0" indent="0">
              <a:buNone/>
            </a:pPr>
            <a:r>
              <a:rPr lang="en-US" sz="2000" smtClean="0"/>
              <a:t>      </a:t>
            </a:r>
            <a:r>
              <a:rPr lang="en-US" sz="2000" b="1" i="1" smtClean="0"/>
              <a:t>Note</a:t>
            </a:r>
            <a:r>
              <a:rPr lang="en-US" sz="2000" smtClean="0"/>
              <a:t>:  the code shows how the elements "assigned to" and "severity" </a:t>
            </a:r>
            <a:br>
              <a:rPr lang="en-US" sz="2000" smtClean="0"/>
            </a:br>
            <a:r>
              <a:rPr lang="en-US" sz="2000" smtClean="0"/>
              <a:t>      are defined</a:t>
            </a:r>
            <a:r>
              <a:rPr lang="en-US" sz="1600" smtClean="0"/>
              <a:t>.</a:t>
            </a:r>
            <a:endParaRPr lang="en-US" sz="1600" dirty="0" smtClean="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8</a:t>
            </a:fld>
            <a:endParaRPr lang="en-US" dirty="0"/>
          </a:p>
        </p:txBody>
      </p:sp>
      <p:pic>
        <p:nvPicPr>
          <p:cNvPr id="5" name="Picture 4"/>
          <p:cNvPicPr/>
          <p:nvPr/>
        </p:nvPicPr>
        <p:blipFill>
          <a:blip r:embed="rId3" cstate="print"/>
          <a:stretch>
            <a:fillRect/>
          </a:stretch>
        </p:blipFill>
        <p:spPr>
          <a:xfrm>
            <a:off x="1143000" y="2514600"/>
            <a:ext cx="6604000" cy="1981200"/>
          </a:xfrm>
          <a:prstGeom prst="rect">
            <a:avLst/>
          </a:prstGeom>
        </p:spPr>
      </p:pic>
    </p:spTree>
    <p:extLst>
      <p:ext uri="{BB962C8B-B14F-4D97-AF65-F5344CB8AC3E}">
        <p14:creationId xmlns:p14="http://schemas.microsoft.com/office/powerpoint/2010/main" xmlns="" val="715536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mtClean="0"/>
              <a:t>Annotation Reference</a:t>
            </a:r>
            <a:endParaRPr lang="en-US"/>
          </a:p>
        </p:txBody>
      </p:sp>
      <p:sp>
        <p:nvSpPr>
          <p:cNvPr id="3" name="Content Placeholder 2"/>
          <p:cNvSpPr>
            <a:spLocks noGrp="1"/>
          </p:cNvSpPr>
          <p:nvPr>
            <p:ph idx="1"/>
          </p:nvPr>
        </p:nvSpPr>
        <p:spPr>
          <a:xfrm>
            <a:off x="457200" y="1600200"/>
            <a:ext cx="8305800" cy="5029200"/>
          </a:xfrm>
        </p:spPr>
        <p:txBody>
          <a:bodyPr/>
          <a:lstStyle/>
          <a:p>
            <a:pPr marL="0" indent="0">
              <a:buNone/>
            </a:pPr>
            <a:r>
              <a:rPr lang="en-US" sz="1600" b="1"/>
              <a:t>@Retention</a:t>
            </a:r>
            <a:r>
              <a:rPr lang="en-US" sz="1600"/>
              <a:t> </a:t>
            </a:r>
            <a:r>
              <a:rPr lang="en-US" sz="1600">
                <a:hlinkClick r:id="rId2"/>
              </a:rPr>
              <a:t>@Retention</a:t>
            </a:r>
            <a:r>
              <a:rPr lang="en-US" sz="1600"/>
              <a:t> annotation specifies how the marked annotation is stored:</a:t>
            </a:r>
          </a:p>
          <a:p>
            <a:pPr lvl="1"/>
            <a:r>
              <a:rPr lang="en-US" sz="1600"/>
              <a:t>RetentionPolicy.SOURCE – The marked annotation is retained only in the source level and is ignored by the compiler.</a:t>
            </a:r>
          </a:p>
          <a:p>
            <a:pPr lvl="1"/>
            <a:r>
              <a:rPr lang="en-US" sz="1600"/>
              <a:t>RetentionPolicy.CLASS – The marked annotation is retained by the compiler at compile time, but is ignored by the Java Virtual Machine (JVM).</a:t>
            </a:r>
          </a:p>
          <a:p>
            <a:pPr lvl="1"/>
            <a:r>
              <a:rPr lang="en-US" sz="1600"/>
              <a:t>RetentionPolicy.RUNTIME – The marked annotation is retained by the JVM so it can be used by the runtime environment.</a:t>
            </a:r>
          </a:p>
          <a:p>
            <a:pPr marL="0" indent="0">
              <a:buNone/>
            </a:pPr>
            <a:r>
              <a:rPr lang="en-US" sz="1600" b="1"/>
              <a:t>@Target</a:t>
            </a:r>
            <a:r>
              <a:rPr lang="en-US" sz="1600"/>
              <a:t> </a:t>
            </a:r>
            <a:r>
              <a:rPr lang="en-US" sz="1600">
                <a:hlinkClick r:id="rId3"/>
              </a:rPr>
              <a:t>@Target</a:t>
            </a:r>
            <a:r>
              <a:rPr lang="en-US" sz="1600"/>
              <a:t> annotation marks another annotation to restrict what kind of Java elements the annotation can be applied to. A target annotation specifies one of the following element types as its value:</a:t>
            </a:r>
          </a:p>
          <a:p>
            <a:pPr lvl="1"/>
            <a:r>
              <a:rPr lang="en-US" sz="1600"/>
              <a:t>ElementType.ANNOTATION_TYPE can be applied to an annotation type.</a:t>
            </a:r>
          </a:p>
          <a:p>
            <a:pPr lvl="1"/>
            <a:r>
              <a:rPr lang="en-US" sz="1600"/>
              <a:t>ElementType.CONSTRUCTOR can be applied to a constructor.</a:t>
            </a:r>
          </a:p>
          <a:p>
            <a:pPr lvl="1"/>
            <a:r>
              <a:rPr lang="en-US" sz="1600"/>
              <a:t>ElementType.FIELD can be applied to a field or property.</a:t>
            </a:r>
          </a:p>
          <a:p>
            <a:pPr lvl="1"/>
            <a:r>
              <a:rPr lang="en-US" sz="1600"/>
              <a:t>ElementType.LOCAL_VARIABLE can be applied to a local variable.</a:t>
            </a:r>
          </a:p>
          <a:p>
            <a:pPr lvl="1"/>
            <a:r>
              <a:rPr lang="en-US" sz="1600"/>
              <a:t>ElementType.METHOD can be applied to a method-level annotation.</a:t>
            </a:r>
          </a:p>
          <a:p>
            <a:pPr lvl="1"/>
            <a:r>
              <a:rPr lang="en-US" sz="1600"/>
              <a:t>ElementType.PACKAGE can be applied to a package declaration.</a:t>
            </a:r>
          </a:p>
          <a:p>
            <a:pPr lvl="1"/>
            <a:r>
              <a:rPr lang="en-US" sz="1600"/>
              <a:t>ElementType.PARAMETER can be applied to the parameters of a method.</a:t>
            </a:r>
          </a:p>
          <a:p>
            <a:pPr lvl="1"/>
            <a:r>
              <a:rPr lang="en-US" sz="1600"/>
              <a:t>ElementType.TYPE can be applied to any element of a class.</a:t>
            </a:r>
          </a:p>
          <a:p>
            <a:pPr marL="0" indent="0">
              <a:buNone/>
            </a:pPr>
            <a:endParaRPr lang="en-US" sz="1600"/>
          </a:p>
          <a:p>
            <a:pPr marL="0" indent="0">
              <a:buNone/>
            </a:pP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9</a:t>
            </a:fld>
            <a:endParaRPr lang="en-US" dirty="0"/>
          </a:p>
        </p:txBody>
      </p:sp>
    </p:spTree>
    <p:extLst>
      <p:ext uri="{BB962C8B-B14F-4D97-AF65-F5344CB8AC3E}">
        <p14:creationId xmlns:p14="http://schemas.microsoft.com/office/powerpoint/2010/main" xmlns="" val="4871109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41824</TotalTime>
  <Words>366</Words>
  <Application>Microsoft Office PowerPoint</Application>
  <PresentationFormat>On-screen Show (4:3)</PresentationFormat>
  <Paragraphs>80</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CS401 Modern Programming Practices (MPP) Professor Paul Corazza</vt:lpstr>
      <vt:lpstr>Slide 2</vt:lpstr>
      <vt:lpstr>Lecture 17:Java Annotations Living Life in Accord with Natural Law</vt:lpstr>
      <vt:lpstr>Overview</vt:lpstr>
      <vt:lpstr>What Are Annotations?</vt:lpstr>
      <vt:lpstr>What Are Annotations? (cont.)</vt:lpstr>
      <vt:lpstr>What Are Annotations? (cont.)</vt:lpstr>
      <vt:lpstr>What Are Annotations? (cont.)</vt:lpstr>
      <vt:lpstr>Annotation 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obinna</cp:lastModifiedBy>
  <cp:revision>2770</cp:revision>
  <dcterms:created xsi:type="dcterms:W3CDTF">2010-06-08T15:14:26Z</dcterms:created>
  <dcterms:modified xsi:type="dcterms:W3CDTF">2019-08-02T18:45:17Z</dcterms:modified>
</cp:coreProperties>
</file>