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71" r:id="rId6"/>
    <p:sldId id="261" r:id="rId7"/>
    <p:sldId id="262" r:id="rId8"/>
    <p:sldId id="276" r:id="rId9"/>
    <p:sldId id="267" r:id="rId10"/>
    <p:sldId id="266" r:id="rId11"/>
    <p:sldId id="263" r:id="rId12"/>
    <p:sldId id="269" r:id="rId13"/>
    <p:sldId id="281" r:id="rId14"/>
    <p:sldId id="277" r:id="rId15"/>
    <p:sldId id="278" r:id="rId16"/>
    <p:sldId id="282" r:id="rId17"/>
    <p:sldId id="283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AA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A19C-44A4-5FB6-029D-1FF1A9D01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CA7C8-82BF-F71C-FCDF-23DE37A54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BA37D-D215-5FE4-7F7F-5032B6D9C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4C24-1B16-4C01-B775-0E6CE9131D73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249A0-BFAA-35AC-9788-D95D862E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800B4-61CE-1AB5-237D-F8A5F35A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9232-1413-4B46-9460-D6DD7422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9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1920-8511-24B8-D569-4CA6DB65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99080-7780-72D2-261E-08E364E6C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7450D-D886-6453-0CBA-363616A89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4C24-1B16-4C01-B775-0E6CE9131D73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009EF-0A36-EEE8-5CFA-25F20C14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798B0-AD91-7841-189B-071F82C79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9232-1413-4B46-9460-D6DD7422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6553CF-4C34-58E8-8D33-593E04AB7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546BF-34CB-1AD9-BF86-DA3D20014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76378-7F53-9517-DE56-85A55026D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4C24-1B16-4C01-B775-0E6CE9131D73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00B8F-C135-C714-C96D-3E938FEA6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2D2D1-5B96-0ED7-8F09-977E6D6B9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9232-1413-4B46-9460-D6DD7422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1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AEAD-5225-AFA1-2058-E2437DF4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38027-281C-A71D-F664-6CBAE1F79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3BC07-52EE-5F77-9E19-6C762B811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4C24-1B16-4C01-B775-0E6CE9131D73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1D53B-72A1-1835-1FC2-BFE250BF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02002-2EB4-3B4E-96BB-BF6D6A4F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9232-1413-4B46-9460-D6DD7422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2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8C147-1450-C90D-9CB2-B96DE9D82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A146B-4D8C-63F2-E5D8-2D86819BB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D29BE-170D-44EA-D19B-5E5FC334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4C24-1B16-4C01-B775-0E6CE9131D73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8BE4D-3A04-C8E5-2976-6161A3195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A0A8-58FC-D333-02E1-F50397C4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9232-1413-4B46-9460-D6DD7422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1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F9C09-F0F6-7449-6D41-5B664CE0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09777-6C21-EEC7-11F1-420F2FF2E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759AA-72B7-A4F1-A967-AC0F2C9AD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35C0E-7C7D-DEAC-3DF7-4AEAC92B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4C24-1B16-4C01-B775-0E6CE9131D73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13EAA-B971-3F3C-2743-DD44FE7BA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9582A-F452-B482-4463-0BCFDCF4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9232-1413-4B46-9460-D6DD7422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8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5CDE-4DF0-7D85-E036-125F650C5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D8EE0-7D94-97F6-CF4F-E9B799581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72F04-6649-0877-2B8D-21F80C385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EC8E1-E960-1A59-1126-54278D151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6BEE86-447C-70D9-34F1-413A69C16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54BD5E-1553-B460-B7C5-943F3E8FD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4C24-1B16-4C01-B775-0E6CE9131D73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1AF92E-5B4B-9B38-73F3-B7890E38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643E3-D9BE-FAF2-391D-DAAC3A9F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9232-1413-4B46-9460-D6DD7422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7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9F41-29F1-57A2-C396-1824674C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D3A94B-D963-129C-E046-2456A07F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4C24-1B16-4C01-B775-0E6CE9131D73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BB38E-1E5C-42A8-3746-E79A2FD2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C91E0-FCBD-693C-720C-F2D5D64A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9232-1413-4B46-9460-D6DD7422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8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41B035-CF8A-36B5-5482-D1BEFB57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4C24-1B16-4C01-B775-0E6CE9131D73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9AE04-7AF7-4640-12A4-4BB0EFE95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586ED-1D9A-7601-62EB-4500B07D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9232-1413-4B46-9460-D6DD7422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1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71412-DD5A-EB5B-196B-E59BF2F92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6BFD-D759-EF60-F254-85A146D6E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9737E-4169-6B2C-B897-EF642E333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BCA66-83A3-710C-8C46-343594C3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4C24-1B16-4C01-B775-0E6CE9131D73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9356A-8D46-5473-3866-CA96323B4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E74E2-A87D-E1CB-B7C7-96000529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9232-1413-4B46-9460-D6DD7422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6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C8BA-EDF2-EDF9-24A9-8A63253C5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47428E-2BF3-E306-0D7D-DE07B7058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CE476-E20E-B180-9A81-904097A4A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C173-597F-FCDC-5A83-65AEA340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4C24-1B16-4C01-B775-0E6CE9131D73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145A4-2288-4391-23CB-6687EB9D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7614E-2656-80B1-067B-015754C74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9232-1413-4B46-9460-D6DD7422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6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3325D2-232A-88A7-01D4-7BB3C617F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3DE10-12B1-E8FE-117F-278FAEAFA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A6504-94E2-3DFB-0391-9344429CB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9D4C24-1B16-4C01-B775-0E6CE9131D73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5A370-AA82-46B9-BB8D-BC5C5D854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AA688-43FE-2623-FB30-D498429C6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369232-1413-4B46-9460-D6DD7422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8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jp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jpg"/><Relationship Id="rId7" Type="http://schemas.openxmlformats.org/officeDocument/2006/relationships/hyperlink" Target="https://app.fabric.microsoft.com/groups/bbf33deb-cd67-4e48-9521-2dd9659f2f59/reports/bc836c41-b34c-416f-a4b5-1c473e725c39/760ee135da31e40f97ef?experience=fabric-develop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jp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3.jpg"/><Relationship Id="rId7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ata Analytics and Reporting for Pharmacies">
            <a:extLst>
              <a:ext uri="{FF2B5EF4-FFF2-40B4-BE49-F238E27FC236}">
                <a16:creationId xmlns:a16="http://schemas.microsoft.com/office/drawing/2014/main" id="{BBDA05C6-5BD1-711F-0564-581994F63F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" t="7342" r="5335" b="2006"/>
          <a:stretch/>
        </p:blipFill>
        <p:spPr bwMode="auto">
          <a:xfrm>
            <a:off x="6676103" y="0"/>
            <a:ext cx="55158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253287F-D1B7-26E6-582D-3860796AA00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9000"/>
          </a:blip>
          <a:stretch>
            <a:fillRect/>
          </a:stretch>
        </p:blipFill>
        <p:spPr>
          <a:xfrm>
            <a:off x="0" y="3283717"/>
            <a:ext cx="3267531" cy="36581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5E24E7-C193-DF3E-2302-8BB91809C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639" y="1654321"/>
            <a:ext cx="6597445" cy="3258792"/>
          </a:xfrm>
        </p:spPr>
        <p:txBody>
          <a:bodyPr>
            <a:normAutofit fontScale="90000"/>
          </a:bodyPr>
          <a:lstStyle/>
          <a:p>
            <a:pPr marL="0" marR="0" indent="-228600">
              <a:lnSpc>
                <a:spcPct val="107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sz="3200" b="1" kern="100" dirty="0">
                <a:solidFill>
                  <a:srgbClr val="12AAA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Odoo ERP Project</a:t>
            </a:r>
            <a:br>
              <a:rPr lang="en-US" sz="1800" kern="1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0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“ ATA Pharmacy Data Analysis and Business Intelligence Dashboard”</a:t>
            </a:r>
            <a:br>
              <a:rPr lang="en-US" sz="4000" kern="1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5" name="Picture 4" descr="A group of logos with text&#10;&#10;AI-generated content may be incorrect.">
            <a:extLst>
              <a:ext uri="{FF2B5EF4-FFF2-40B4-BE49-F238E27FC236}">
                <a16:creationId xmlns:a16="http://schemas.microsoft.com/office/drawing/2014/main" id="{3AFBA649-9024-B7FC-E920-26294D761E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703" y="-1271"/>
            <a:ext cx="2438400" cy="937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04B01A-AC09-A829-175F-C0CEC11024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9" y="105727"/>
            <a:ext cx="790575" cy="725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236866-BB85-E12B-A5DC-4B6E932D29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03187"/>
            <a:ext cx="12954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9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53529-7C25-F4C0-4EE4-69561D343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5FE5D07-C834-9E58-E1C0-1992888266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9000"/>
          </a:blip>
          <a:stretch>
            <a:fillRect/>
          </a:stretch>
        </p:blipFill>
        <p:spPr>
          <a:xfrm>
            <a:off x="0" y="3283717"/>
            <a:ext cx="3267531" cy="36581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BFA99B-91D0-F436-BA90-08F83E9E1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3687097" cy="490128"/>
          </a:xfrm>
        </p:spPr>
        <p:txBody>
          <a:bodyPr>
            <a:normAutofit/>
          </a:bodyPr>
          <a:lstStyle/>
          <a:p>
            <a:pPr marL="0" marR="0" indent="-228600">
              <a:lnSpc>
                <a:spcPct val="107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+mn-cs"/>
              </a:rPr>
              <a:t>SQL Data Modeling :</a:t>
            </a:r>
          </a:p>
        </p:txBody>
      </p:sp>
      <p:pic>
        <p:nvPicPr>
          <p:cNvPr id="5" name="Picture 4" descr="A group of logos with text&#10;&#10;AI-generated content may be incorrect.">
            <a:extLst>
              <a:ext uri="{FF2B5EF4-FFF2-40B4-BE49-F238E27FC236}">
                <a16:creationId xmlns:a16="http://schemas.microsoft.com/office/drawing/2014/main" id="{D9761743-97C5-A981-AB67-6AAF4D5D2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813" y="0"/>
            <a:ext cx="2438400" cy="937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70625C-C04B-50D7-7D21-4BB6AE69BA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9" y="105727"/>
            <a:ext cx="790575" cy="725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53C1BB-4B1E-1AE1-DC23-FFB4045FCC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03187"/>
            <a:ext cx="1295400" cy="7283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E43F4C-2761-CBBE-BA18-B871629C98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5049" y="4381154"/>
            <a:ext cx="2876951" cy="24768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4A1D3B-208C-C157-B2C6-9D6303631E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214" y="1645481"/>
            <a:ext cx="11098808" cy="504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4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48196-F565-DD05-0E64-389FB17AD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8D8AC4A-6D21-5DCB-1B78-19D1082579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9000"/>
          </a:blip>
          <a:stretch>
            <a:fillRect/>
          </a:stretch>
        </p:blipFill>
        <p:spPr>
          <a:xfrm>
            <a:off x="-37702" y="3283717"/>
            <a:ext cx="3267531" cy="36581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072B20-B9C3-7CDB-3010-2F330CB50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0490"/>
            <a:ext cx="9144000" cy="542839"/>
          </a:xfrm>
        </p:spPr>
        <p:txBody>
          <a:bodyPr>
            <a:normAutofit fontScale="90000"/>
          </a:bodyPr>
          <a:lstStyle/>
          <a:p>
            <a:pPr marL="0" marR="0" indent="-228600">
              <a:lnSpc>
                <a:spcPct val="107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 Analysis and Dashboards</a:t>
            </a:r>
            <a:endParaRPr lang="en-US" dirty="0"/>
          </a:p>
        </p:txBody>
      </p:sp>
      <p:pic>
        <p:nvPicPr>
          <p:cNvPr id="5" name="Picture 4" descr="A group of logos with text&#10;&#10;AI-generated content may be incorrect.">
            <a:extLst>
              <a:ext uri="{FF2B5EF4-FFF2-40B4-BE49-F238E27FC236}">
                <a16:creationId xmlns:a16="http://schemas.microsoft.com/office/drawing/2014/main" id="{55967556-AF65-B21E-EBC3-F7D5D43B9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812" y="0"/>
            <a:ext cx="2438400" cy="937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3E45AE-6DC0-4DC7-0DDC-31CA94F1FD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9" y="105727"/>
            <a:ext cx="790575" cy="725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89F5E2-AF48-FA65-28D1-85A250C642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03187"/>
            <a:ext cx="1295400" cy="7283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58A949-2B92-C3FB-FDD3-EDB26E1E9B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9797" y="4381154"/>
            <a:ext cx="2876951" cy="247684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76CDDB9-B094-7C07-EEB8-794B149989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90"/>
          <a:stretch/>
        </p:blipFill>
        <p:spPr bwMode="auto">
          <a:xfrm>
            <a:off x="2494500" y="1849412"/>
            <a:ext cx="6967024" cy="354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249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BEE2B-2768-D169-7D27-BC25FA65F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6A4249-9CA2-504B-53ED-75418F6DC9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9000"/>
          </a:blip>
          <a:stretch>
            <a:fillRect/>
          </a:stretch>
        </p:blipFill>
        <p:spPr>
          <a:xfrm>
            <a:off x="0" y="3283717"/>
            <a:ext cx="3267531" cy="36581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5F5888-BAAE-A1C2-D3E1-BEF09BA51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606" y="1887793"/>
            <a:ext cx="8401665" cy="549122"/>
          </a:xfrm>
        </p:spPr>
        <p:txBody>
          <a:bodyPr>
            <a:normAutofit fontScale="90000"/>
          </a:bodyPr>
          <a:lstStyle/>
          <a:p>
            <a:pPr marL="0" marR="0" indent="-228600" algn="l">
              <a:lnSpc>
                <a:spcPct val="107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Power </a:t>
            </a:r>
            <a:r>
              <a:rPr lang="en-US" sz="3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Query: Editing Data.</a:t>
            </a:r>
            <a:br>
              <a:rPr lang="en-US" sz="3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5" name="Picture 4" descr="A group of logos with text&#10;&#10;AI-generated content may be incorrect.">
            <a:extLst>
              <a:ext uri="{FF2B5EF4-FFF2-40B4-BE49-F238E27FC236}">
                <a16:creationId xmlns:a16="http://schemas.microsoft.com/office/drawing/2014/main" id="{5308E1DD-256D-D92C-4193-DEC65D421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747" y="0"/>
            <a:ext cx="2438400" cy="937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80DC66-55A3-A6ED-79C5-F8105B4E9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9" y="105727"/>
            <a:ext cx="790575" cy="725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D11EEF-B2C6-5E60-8B86-7AE4D7B0CF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03187"/>
            <a:ext cx="1295400" cy="7283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BC82F5-3EED-967C-8F1F-5836CCBC77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5049" y="4381154"/>
            <a:ext cx="2876951" cy="24768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22806E-2F15-C3BF-C8DF-F20E07BD04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607" y="1887793"/>
            <a:ext cx="11412794" cy="470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34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206BC-C8DD-0B01-FD9C-8F82C61B8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77DE15-ACA2-7220-D908-763DB68C1B1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9000"/>
          </a:blip>
          <a:stretch>
            <a:fillRect/>
          </a:stretch>
        </p:blipFill>
        <p:spPr>
          <a:xfrm>
            <a:off x="0" y="3283717"/>
            <a:ext cx="3267531" cy="36581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F52181-45A8-1A28-A429-1D8D30856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606" y="1887793"/>
            <a:ext cx="8401665" cy="549122"/>
          </a:xfrm>
        </p:spPr>
        <p:txBody>
          <a:bodyPr>
            <a:normAutofit fontScale="90000"/>
          </a:bodyPr>
          <a:lstStyle/>
          <a:p>
            <a:pPr marL="0" marR="0" indent="-228600" algn="l">
              <a:lnSpc>
                <a:spcPct val="107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sz="3200" b="1" kern="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Adding further Calculations and </a:t>
            </a:r>
            <a:r>
              <a:rPr lang="en-US" sz="3200" b="1" kern="1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Calender</a:t>
            </a:r>
            <a:br>
              <a:rPr lang="en-US" sz="3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5" name="Picture 4" descr="A group of logos with text&#10;&#10;AI-generated content may be incorrect.">
            <a:extLst>
              <a:ext uri="{FF2B5EF4-FFF2-40B4-BE49-F238E27FC236}">
                <a16:creationId xmlns:a16="http://schemas.microsoft.com/office/drawing/2014/main" id="{98BAA1B3-B13E-5734-E077-C84E747C0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747" y="0"/>
            <a:ext cx="2438400" cy="937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D084F8-C7EC-AF13-B109-38A27EF2A3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9" y="105727"/>
            <a:ext cx="790575" cy="725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FBC6E4-5242-0120-9372-AED7CE00E4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03187"/>
            <a:ext cx="1295400" cy="7283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A64143-7A2D-79A6-1EAC-F5D24C183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5049" y="4381154"/>
            <a:ext cx="2876951" cy="24768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8293D7-B8DF-842C-F467-27B0542F2B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9174" y="1695951"/>
            <a:ext cx="2571750" cy="4781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DF7DAF-9442-C066-8D76-0D8ED4ECFD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567" y="2293870"/>
            <a:ext cx="6915797" cy="365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56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5E3D5-8324-7E88-4665-06723E750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FD9F11-8044-2AF8-9697-CD001F3D42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9000"/>
          </a:blip>
          <a:stretch>
            <a:fillRect/>
          </a:stretch>
        </p:blipFill>
        <p:spPr>
          <a:xfrm>
            <a:off x="0" y="3283717"/>
            <a:ext cx="3267531" cy="36581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9F17CA-FA3D-F58D-1A3B-7A951CA70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606" y="954646"/>
            <a:ext cx="3795252" cy="657844"/>
          </a:xfrm>
        </p:spPr>
        <p:txBody>
          <a:bodyPr>
            <a:normAutofit fontScale="90000"/>
          </a:bodyPr>
          <a:lstStyle/>
          <a:p>
            <a:pPr marR="0" algn="l">
              <a:lnSpc>
                <a:spcPct val="107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Power Bi Dashboard</a:t>
            </a:r>
          </a:p>
        </p:txBody>
      </p:sp>
      <p:pic>
        <p:nvPicPr>
          <p:cNvPr id="5" name="Picture 4" descr="A group of logos with text&#10;&#10;AI-generated content may be incorrect.">
            <a:extLst>
              <a:ext uri="{FF2B5EF4-FFF2-40B4-BE49-F238E27FC236}">
                <a16:creationId xmlns:a16="http://schemas.microsoft.com/office/drawing/2014/main" id="{66901214-F1D1-82EE-6E88-1D5064BF3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819" y="0"/>
            <a:ext cx="2438400" cy="937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6232AE-A098-38F9-72F4-D7AE6BCC0E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9" y="105727"/>
            <a:ext cx="790575" cy="725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AD1BA5-814D-8F80-DC8D-CDE342D38E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03187"/>
            <a:ext cx="1295400" cy="7283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7DA772-C1A7-892E-8274-CDB0522489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5049" y="4381154"/>
            <a:ext cx="2876951" cy="24768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01EFDB-688E-4C69-90FE-FB90614D6DAA}"/>
              </a:ext>
            </a:extLst>
          </p:cNvPr>
          <p:cNvSpPr txBox="1"/>
          <p:nvPr/>
        </p:nvSpPr>
        <p:spPr>
          <a:xfrm>
            <a:off x="550606" y="1503626"/>
            <a:ext cx="8996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Dashboard link: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ATA Pharmacy - Final Project - Fabric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85783F-6400-8809-398B-7E2744B0AC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6479" y="1688292"/>
            <a:ext cx="5157140" cy="425594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D5FA8F6-560F-EDBD-B3BE-6A716E5C2E1E}"/>
              </a:ext>
            </a:extLst>
          </p:cNvPr>
          <p:cNvSpPr txBox="1"/>
          <p:nvPr/>
        </p:nvSpPr>
        <p:spPr>
          <a:xfrm>
            <a:off x="218302" y="2215053"/>
            <a:ext cx="609845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Revenue Dashboard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Which year recorded the highest total revenue and how did it progress monthly?</a:t>
            </a:r>
          </a:p>
          <a:p>
            <a:pPr>
              <a:buFont typeface="+mj-lt"/>
              <a:buAutoNum type="arabicPeriod"/>
            </a:pPr>
            <a:endParaRPr lang="en-US" sz="240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What was the revenue trend by month, and which month had the highest sales?</a:t>
            </a:r>
          </a:p>
          <a:p>
            <a:pPr>
              <a:buFont typeface="+mj-lt"/>
              <a:buAutoNum type="arabicPeriod"/>
            </a:pPr>
            <a:endParaRPr lang="en-US" sz="240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How did branch revenue performance compare across 2022–2025?</a:t>
            </a:r>
          </a:p>
          <a:p>
            <a:pPr>
              <a:buFont typeface="+mj-lt"/>
              <a:buAutoNum type="arabicPeriod"/>
            </a:pPr>
            <a:endParaRPr lang="en-US" sz="240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Which product category contributed the most to revenue overall?</a:t>
            </a:r>
          </a:p>
        </p:txBody>
      </p:sp>
    </p:spTree>
    <p:extLst>
      <p:ext uri="{BB962C8B-B14F-4D97-AF65-F5344CB8AC3E}">
        <p14:creationId xmlns:p14="http://schemas.microsoft.com/office/powerpoint/2010/main" val="1018500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2F0A4-4705-1ABB-50C7-7440220C8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70A805-EF03-6861-0A17-80BA7D93D88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9000"/>
          </a:blip>
          <a:stretch>
            <a:fillRect/>
          </a:stretch>
        </p:blipFill>
        <p:spPr>
          <a:xfrm>
            <a:off x="0" y="3283717"/>
            <a:ext cx="3267531" cy="3658111"/>
          </a:xfrm>
          <a:prstGeom prst="rect">
            <a:avLst/>
          </a:prstGeom>
        </p:spPr>
      </p:pic>
      <p:pic>
        <p:nvPicPr>
          <p:cNvPr id="5" name="Picture 4" descr="A group of logos with text&#10;&#10;AI-generated content may be incorrect.">
            <a:extLst>
              <a:ext uri="{FF2B5EF4-FFF2-40B4-BE49-F238E27FC236}">
                <a16:creationId xmlns:a16="http://schemas.microsoft.com/office/drawing/2014/main" id="{01B693B8-E7D2-4774-1B27-9E7FE7E87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316" y="0"/>
            <a:ext cx="2438400" cy="937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C4A589-E57D-8E46-D0A0-8B0DD2917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9" y="105727"/>
            <a:ext cx="790575" cy="725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056801-E46C-9865-F41A-AAB7F3E9AA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03187"/>
            <a:ext cx="1295400" cy="7283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A796BA-40CA-BEEA-BB73-C6D13F7A7B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5049" y="4381154"/>
            <a:ext cx="2876951" cy="24768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E53076-22D1-F249-46A1-DC76256F88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5943" y="1364452"/>
            <a:ext cx="6336057" cy="4266325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D619B97A-A69C-51B5-539C-12BC77E1C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36" y="1398924"/>
            <a:ext cx="5578307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Profit Overview Dashboard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What was the total revenue and profit recorded across all branches?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Which month recorded the highest monthly profit across the years?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How did profit performance vary across years 2022–2025?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Which branch achieved the highest profit in 2025?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Which product category contributed the most to the total profit?</a:t>
            </a:r>
          </a:p>
        </p:txBody>
      </p:sp>
    </p:spTree>
    <p:extLst>
      <p:ext uri="{BB962C8B-B14F-4D97-AF65-F5344CB8AC3E}">
        <p14:creationId xmlns:p14="http://schemas.microsoft.com/office/powerpoint/2010/main" val="4060009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F9881-6F90-25F6-6439-0288C5671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42132F-8F18-AA1A-7180-FCF0FD95DA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9000"/>
          </a:blip>
          <a:stretch>
            <a:fillRect/>
          </a:stretch>
        </p:blipFill>
        <p:spPr>
          <a:xfrm>
            <a:off x="0" y="3283717"/>
            <a:ext cx="3267531" cy="3658111"/>
          </a:xfrm>
          <a:prstGeom prst="rect">
            <a:avLst/>
          </a:prstGeom>
        </p:spPr>
      </p:pic>
      <p:pic>
        <p:nvPicPr>
          <p:cNvPr id="5" name="Picture 4" descr="A group of logos with text&#10;&#10;AI-generated content may be incorrect.">
            <a:extLst>
              <a:ext uri="{FF2B5EF4-FFF2-40B4-BE49-F238E27FC236}">
                <a16:creationId xmlns:a16="http://schemas.microsoft.com/office/drawing/2014/main" id="{FDCB36F4-66FA-C125-F490-2B528BAEA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316" y="0"/>
            <a:ext cx="2438400" cy="937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A0B88A-99BE-5EC0-165B-C1E8515EE9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9" y="105727"/>
            <a:ext cx="790575" cy="725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F39897-A3A1-3D4F-672A-A64533206E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03187"/>
            <a:ext cx="1295400" cy="7283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322428-B732-9896-406F-B1530A23A0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5049" y="4381154"/>
            <a:ext cx="2876951" cy="2476846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C5D1B863-5807-B650-0D69-C2F18AF54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80" y="1274533"/>
            <a:ext cx="5578307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Orders Dashboard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  Which year experienced the sharpest rise in total orders during the first quarter?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  What was the peak month for order volume across all years?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  Which branch had the highest total order count?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  Which product category led in total order numbers?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  Which year had the highest total orders and how do the branches compare in volume?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EC1052-C8AE-7F29-EBA0-7D060A6E1B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0614" y="1218865"/>
            <a:ext cx="6244650" cy="351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12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702BB-9445-FEA6-F591-6F1B69609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43747D-71F4-D99E-B5DC-B3A2A08550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9000"/>
          </a:blip>
          <a:stretch>
            <a:fillRect/>
          </a:stretch>
        </p:blipFill>
        <p:spPr>
          <a:xfrm>
            <a:off x="0" y="3283717"/>
            <a:ext cx="3267531" cy="3658111"/>
          </a:xfrm>
          <a:prstGeom prst="rect">
            <a:avLst/>
          </a:prstGeom>
        </p:spPr>
      </p:pic>
      <p:pic>
        <p:nvPicPr>
          <p:cNvPr id="5" name="Picture 4" descr="A group of logos with text&#10;&#10;AI-generated content may be incorrect.">
            <a:extLst>
              <a:ext uri="{FF2B5EF4-FFF2-40B4-BE49-F238E27FC236}">
                <a16:creationId xmlns:a16="http://schemas.microsoft.com/office/drawing/2014/main" id="{9C9C4E04-2BC4-0165-E697-44FF604C8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316" y="0"/>
            <a:ext cx="2438400" cy="937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19A054-9EB3-934F-529D-588465DA80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9" y="105727"/>
            <a:ext cx="790575" cy="725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42CC52-6916-DEBB-78F9-07808BEB81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03187"/>
            <a:ext cx="1295400" cy="7283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C3C005-A5F2-D8F8-CFAA-B04646DDDC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5049" y="4381154"/>
            <a:ext cx="2876951" cy="2476846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0B5010B5-9046-400A-FCF1-84957B205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36" y="1245036"/>
            <a:ext cx="5578307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Product &amp; Stock Details Dashboard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  How does revenue compare to profit across  branches?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  Which products had the highest revenue and quantity sold?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  Which product category generated the most revenue overall?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  Which products are classified as Pareto  and what is their class type?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  What percentage of stock is understocked, out of stock, and balanced?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0D9FB8-598A-148C-C7FF-9E96B8E964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5942" y="1025148"/>
            <a:ext cx="6107457" cy="336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15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622CC-9616-98CE-BD4D-E53A1C905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0C36E6-8A87-DE95-D85D-43F1D9A05E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9000"/>
          </a:blip>
          <a:stretch>
            <a:fillRect/>
          </a:stretch>
        </p:blipFill>
        <p:spPr>
          <a:xfrm>
            <a:off x="0" y="3199889"/>
            <a:ext cx="3267531" cy="36581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DF5640-1A92-C41C-0AE2-190A3E61A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0477" y="2085356"/>
            <a:ext cx="7865807" cy="1552579"/>
          </a:xfrm>
        </p:spPr>
        <p:txBody>
          <a:bodyPr>
            <a:noAutofit/>
          </a:bodyPr>
          <a:lstStyle/>
          <a:p>
            <a:pPr marL="0" marR="0" indent="-228600">
              <a:lnSpc>
                <a:spcPct val="107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sz="96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Thank you</a:t>
            </a:r>
            <a:endParaRPr lang="en-US" sz="19900" dirty="0">
              <a:solidFill>
                <a:srgbClr val="7030A0"/>
              </a:solidFill>
            </a:endParaRPr>
          </a:p>
        </p:txBody>
      </p:sp>
      <p:pic>
        <p:nvPicPr>
          <p:cNvPr id="5" name="Picture 4" descr="A group of logos with text&#10;&#10;AI-generated content may be incorrect.">
            <a:extLst>
              <a:ext uri="{FF2B5EF4-FFF2-40B4-BE49-F238E27FC236}">
                <a16:creationId xmlns:a16="http://schemas.microsoft.com/office/drawing/2014/main" id="{3237F369-C189-1E32-E8EF-1B9154C8F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813" y="103187"/>
            <a:ext cx="2438400" cy="937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53FA60-E7FB-0CF0-F557-7B8508DA8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9" y="105727"/>
            <a:ext cx="790575" cy="725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BFCCD8-9D47-D318-8378-F86FC06A73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03187"/>
            <a:ext cx="1295400" cy="7283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6F6514-B5F9-2C22-FC9B-0DC404E82F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5049" y="4381154"/>
            <a:ext cx="2876951" cy="247684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CE10AD3-3736-4B02-844A-E592471C2FF3}"/>
              </a:ext>
            </a:extLst>
          </p:cNvPr>
          <p:cNvSpPr txBox="1">
            <a:spLocks/>
          </p:cNvSpPr>
          <p:nvPr/>
        </p:nvSpPr>
        <p:spPr>
          <a:xfrm>
            <a:off x="2045109" y="3637935"/>
            <a:ext cx="7865807" cy="15525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lnSpc>
                <a:spcPct val="107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sz="9600" b="1" kern="100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Q &amp; A ?!</a:t>
            </a:r>
            <a:endParaRPr lang="en-US" sz="199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7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DF130-09D4-04A5-9607-F85FFA7B5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661C39D-2EA1-D6DB-35A6-CB4A765CBE2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9000"/>
          </a:blip>
          <a:stretch>
            <a:fillRect/>
          </a:stretch>
        </p:blipFill>
        <p:spPr>
          <a:xfrm>
            <a:off x="0" y="3283717"/>
            <a:ext cx="3267531" cy="36581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EE2949-052C-E636-3DAE-DF53CB7E6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990411"/>
          </a:xfrm>
        </p:spPr>
        <p:txBody>
          <a:bodyPr>
            <a:normAutofit/>
          </a:bodyPr>
          <a:lstStyle/>
          <a:p>
            <a:pPr marL="0" marR="0" indent="-228600">
              <a:lnSpc>
                <a:spcPct val="107000"/>
              </a:lnSpc>
              <a:spcAft>
                <a:spcPts val="800"/>
              </a:spcAft>
              <a:tabLst>
                <a:tab pos="0" algn="l"/>
              </a:tabLst>
            </a:pPr>
            <a:b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5" name="Picture 4" descr="A group of logos with text&#10;&#10;AI-generated content may be incorrect.">
            <a:extLst>
              <a:ext uri="{FF2B5EF4-FFF2-40B4-BE49-F238E27FC236}">
                <a16:creationId xmlns:a16="http://schemas.microsoft.com/office/drawing/2014/main" id="{60E5B116-F0C7-46DB-284C-D61983C2E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147" y="-6890"/>
            <a:ext cx="2438400" cy="937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E761FA-8ECF-B448-B778-8BCF958EF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9" y="105727"/>
            <a:ext cx="790575" cy="725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ED2C36-F650-8A01-3DFE-410F2874EC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03187"/>
            <a:ext cx="1295400" cy="7283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D29266-03FE-563E-2BA6-C60850F8BA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5049" y="4381154"/>
            <a:ext cx="2876951" cy="247684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D345040-00A9-9835-67BE-1CB938E86604}"/>
              </a:ext>
            </a:extLst>
          </p:cNvPr>
          <p:cNvSpPr txBox="1">
            <a:spLocks/>
          </p:cNvSpPr>
          <p:nvPr/>
        </p:nvSpPr>
        <p:spPr>
          <a:xfrm>
            <a:off x="800100" y="7672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Project Team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F5D46D-92C8-7D06-95FF-36468B5443BE}"/>
              </a:ext>
            </a:extLst>
          </p:cNvPr>
          <p:cNvSpPr txBox="1">
            <a:spLocks/>
          </p:cNvSpPr>
          <p:nvPr/>
        </p:nvSpPr>
        <p:spPr>
          <a:xfrm>
            <a:off x="876300" y="2447925"/>
            <a:ext cx="3752235" cy="20777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0" algn="l"/>
              </a:tabLst>
            </a:pPr>
            <a:r>
              <a:rPr lang="en-US" b="1" kern="100" dirty="0">
                <a:solidFill>
                  <a:srgbClr val="12AAA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Asmaa Hussein Zayed</a:t>
            </a:r>
            <a:endParaRPr lang="en-US" kern="100" dirty="0">
              <a:solidFill>
                <a:srgbClr val="12AAA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0" algn="l"/>
              </a:tabLst>
            </a:pPr>
            <a:r>
              <a:rPr lang="en-US" b="1" kern="100" dirty="0">
                <a:solidFill>
                  <a:srgbClr val="12AAA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Dalia Ashraf Nour</a:t>
            </a:r>
            <a:endParaRPr lang="en-US" kern="100" dirty="0">
              <a:solidFill>
                <a:srgbClr val="12AAA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0" algn="l"/>
              </a:tabLst>
            </a:pPr>
            <a:r>
              <a:rPr lang="en-US" b="1" kern="100" dirty="0">
                <a:solidFill>
                  <a:srgbClr val="12AAA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Hager Saleh Ahmed</a:t>
            </a:r>
            <a:endParaRPr lang="en-US" dirty="0">
              <a:solidFill>
                <a:srgbClr val="12AAA6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F042099-BE59-A1D7-2DF6-0F791E7EA666}"/>
              </a:ext>
            </a:extLst>
          </p:cNvPr>
          <p:cNvSpPr txBox="1">
            <a:spLocks/>
          </p:cNvSpPr>
          <p:nvPr/>
        </p:nvSpPr>
        <p:spPr>
          <a:xfrm>
            <a:off x="6304321" y="2476846"/>
            <a:ext cx="4687529" cy="20777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0" algn="l"/>
              </a:tabLst>
            </a:pPr>
            <a:r>
              <a:rPr lang="en-US" sz="2400" b="1" kern="100" dirty="0">
                <a:solidFill>
                  <a:srgbClr val="12AAA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Mahmoud Ashraf Mohamed</a:t>
            </a:r>
            <a:endParaRPr lang="en-US" sz="2400" kern="100" dirty="0">
              <a:solidFill>
                <a:srgbClr val="12AAA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0" algn="l"/>
              </a:tabLst>
            </a:pPr>
            <a:r>
              <a:rPr lang="en-US" sz="2400" b="1" kern="100" dirty="0">
                <a:solidFill>
                  <a:srgbClr val="12AAA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Omar Abd El-</a:t>
            </a:r>
            <a:r>
              <a:rPr lang="en-US" sz="2400" b="1" kern="100" dirty="0" err="1">
                <a:solidFill>
                  <a:srgbClr val="12AAA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Moneam</a:t>
            </a:r>
            <a:r>
              <a:rPr lang="en-US" sz="2400" b="1" kern="100" dirty="0">
                <a:solidFill>
                  <a:srgbClr val="12AAA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Marouf</a:t>
            </a:r>
            <a:endParaRPr lang="en-US" sz="2400" kern="100" dirty="0">
              <a:solidFill>
                <a:srgbClr val="12AAA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0" algn="l"/>
              </a:tabLst>
            </a:pPr>
            <a:r>
              <a:rPr lang="en-US" sz="2400" b="1" kern="100" dirty="0">
                <a:solidFill>
                  <a:srgbClr val="12AAA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Sarah Ahmed Mohamed</a:t>
            </a:r>
            <a:endParaRPr lang="en-US" sz="2400" kern="100" dirty="0">
              <a:solidFill>
                <a:srgbClr val="12AAA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ar-SA" sz="2400" b="1" kern="100" dirty="0">
                <a:solidFill>
                  <a:srgbClr val="12AAA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kern="100" dirty="0">
              <a:solidFill>
                <a:srgbClr val="12AAA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3200" dirty="0">
              <a:solidFill>
                <a:srgbClr val="12AAA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625CD-41C9-0364-C7FD-C83E27BDBBA9}"/>
              </a:ext>
            </a:extLst>
          </p:cNvPr>
          <p:cNvSpPr txBox="1"/>
          <p:nvPr/>
        </p:nvSpPr>
        <p:spPr>
          <a:xfrm>
            <a:off x="1023784" y="4938613"/>
            <a:ext cx="4619932" cy="1263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-228600">
              <a:lnSpc>
                <a:spcPct val="107000"/>
              </a:lnSpc>
              <a:spcAft>
                <a:spcPts val="800"/>
              </a:spcAft>
              <a:buNone/>
              <a:tabLst>
                <a:tab pos="0" algn="l"/>
              </a:tabLst>
            </a:pPr>
            <a:r>
              <a:rPr lang="en-US" sz="2000" b="1" u="sng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Group Code:</a:t>
            </a:r>
            <a:endParaRPr lang="en-US" sz="2000" kern="1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  <a:tabLst>
                <a:tab pos="0" algn="l"/>
              </a:tabLst>
            </a:pPr>
            <a:r>
              <a:rPr lang="en-US" sz="20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ONL2_DAT1_G8</a:t>
            </a:r>
            <a:endParaRPr lang="en-US" sz="2000" kern="1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BC4007-6771-A719-D5A8-104C58706EDD}"/>
              </a:ext>
            </a:extLst>
          </p:cNvPr>
          <p:cNvSpPr txBox="1"/>
          <p:nvPr/>
        </p:nvSpPr>
        <p:spPr>
          <a:xfrm>
            <a:off x="6143932" y="4938612"/>
            <a:ext cx="3924304" cy="1263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u="sng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Technical Instructor:</a:t>
            </a:r>
            <a:endParaRPr lang="en-US" sz="2000" kern="1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 Jakie Abu Aleam</a:t>
            </a:r>
            <a:endParaRPr lang="en-US" sz="2000" kern="1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55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E1F7C-8D04-C534-BA45-B2DAFBCB8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troduction To Data Analysis | Emory Continuing Education">
            <a:extLst>
              <a:ext uri="{FF2B5EF4-FFF2-40B4-BE49-F238E27FC236}">
                <a16:creationId xmlns:a16="http://schemas.microsoft.com/office/drawing/2014/main" id="{9AF8AB9B-D232-52C6-BFAE-C4F62F7D6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710" y="935989"/>
            <a:ext cx="5117690" cy="548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53E633-27C9-1D2F-12F3-278BC89D934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9000"/>
          </a:blip>
          <a:stretch>
            <a:fillRect/>
          </a:stretch>
        </p:blipFill>
        <p:spPr>
          <a:xfrm>
            <a:off x="0" y="3283717"/>
            <a:ext cx="3267531" cy="36581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7168B8-00C6-E94B-58C2-13EB99071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031" y="1717656"/>
            <a:ext cx="6558116" cy="3990411"/>
          </a:xfrm>
        </p:spPr>
        <p:txBody>
          <a:bodyPr>
            <a:normAutofit fontScale="90000"/>
          </a:bodyPr>
          <a:lstStyle/>
          <a:p>
            <a:pPr marR="0" algn="l">
              <a:lnSpc>
                <a:spcPct val="107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sz="3200" b="1" kern="100" dirty="0">
                <a:solidFill>
                  <a:srgbClr val="12AAA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Agenda:</a:t>
            </a:r>
            <a:br>
              <a:rPr lang="en-US" sz="32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32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2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Project Overview</a:t>
            </a:r>
            <a:br>
              <a:rPr lang="en-US" sz="32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2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Problem Statement</a:t>
            </a:r>
            <a:br>
              <a:rPr lang="en-US" sz="32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2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Objectives</a:t>
            </a:r>
            <a:br>
              <a:rPr lang="en-US" sz="32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2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 Exploration</a:t>
            </a:r>
            <a:br>
              <a:rPr lang="en-US" sz="32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2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 Analysis and Dashboards</a:t>
            </a:r>
            <a:br>
              <a:rPr lang="en-US" sz="32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2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Key Insights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5" name="Picture 4" descr="A group of logos with text&#10;&#10;AI-generated content may be incorrect.">
            <a:extLst>
              <a:ext uri="{FF2B5EF4-FFF2-40B4-BE49-F238E27FC236}">
                <a16:creationId xmlns:a16="http://schemas.microsoft.com/office/drawing/2014/main" id="{89A6F676-DE39-5DE4-8C93-565B45CEA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387" y="-1271"/>
            <a:ext cx="2438400" cy="937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CDF739-4C0B-79BF-FE3A-EC7F67F03C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9" y="105727"/>
            <a:ext cx="790575" cy="725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3F9F32-B666-1960-BCE4-AD985B3B13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03187"/>
            <a:ext cx="12954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3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8F0CF-EF32-1D5B-F83A-F98AB0B8A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D421D6-C6B2-21DF-0213-710C579DA9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9000"/>
          </a:blip>
          <a:stretch>
            <a:fillRect/>
          </a:stretch>
        </p:blipFill>
        <p:spPr>
          <a:xfrm>
            <a:off x="0" y="3283717"/>
            <a:ext cx="3267531" cy="36581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109A37-460D-0956-A0FE-B96A183F4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049" y="4395902"/>
            <a:ext cx="2876951" cy="24768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14EFC8-F0B0-D8C7-E49F-646CBD7CC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175" y="1870243"/>
            <a:ext cx="10618838" cy="4132351"/>
          </a:xfrm>
        </p:spPr>
        <p:txBody>
          <a:bodyPr>
            <a:normAutofit fontScale="90000"/>
          </a:bodyPr>
          <a:lstStyle/>
          <a:p>
            <a:pPr marL="0" marR="0" indent="-228600" algn="l">
              <a:lnSpc>
                <a:spcPct val="107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sz="31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Goal: </a:t>
            </a:r>
            <a:r>
              <a:rPr lang="en-US" sz="2700" dirty="0">
                <a:solidFill>
                  <a:srgbClr val="7030A0"/>
                </a:solidFill>
                <a:latin typeface="Times New Roman" panose="02020603050405020304" pitchFamily="18" charset="0"/>
              </a:rPr>
              <a:t>Pharmacy Data Analysis and Interactive Dashboard.</a:t>
            </a:r>
            <a:br>
              <a:rPr lang="en-US" sz="2700" dirty="0">
                <a:solidFill>
                  <a:srgbClr val="7030A0"/>
                </a:solidFill>
                <a:latin typeface="Times New Roman" panose="02020603050405020304" pitchFamily="18" charset="0"/>
              </a:rPr>
            </a:br>
            <a:br>
              <a:rPr lang="en-US" sz="2700" dirty="0">
                <a:solidFill>
                  <a:srgbClr val="7030A0"/>
                </a:solidFill>
                <a:latin typeface="Times New Roman" panose="02020603050405020304" pitchFamily="18" charset="0"/>
              </a:rPr>
            </a:br>
            <a:r>
              <a:rPr lang="en-US" sz="27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Tools used: </a:t>
            </a:r>
            <a:br>
              <a:rPr lang="en-US" sz="27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24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Odoo: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</a:rPr>
              <a:t>Data Source.</a:t>
            </a:r>
            <a:b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Python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r>
              <a:rPr lang="en-US" sz="24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ETL (Extract, Transform, Load) Data</a:t>
            </a:r>
            <a:br>
              <a:rPr lang="en-US" sz="24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24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SQL:</a:t>
            </a:r>
            <a:r>
              <a:rPr lang="en-US" sz="24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Storing and processing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Data</a:t>
            </a:r>
            <a:b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24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Power BI: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uilding an interactive dashboa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rd.</a:t>
            </a:r>
            <a:br>
              <a:rPr lang="en-US" sz="24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US" sz="24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27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Benefits: </a:t>
            </a:r>
            <a:r>
              <a:rPr lang="en-US" sz="24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primary objective is to leverage data-driven insights to enhance decision-making, drive sales growth, improve operational efficiency.</a:t>
            </a:r>
            <a:endParaRPr lang="en-US" sz="7200" dirty="0">
              <a:solidFill>
                <a:srgbClr val="7030A0"/>
              </a:solidFill>
            </a:endParaRPr>
          </a:p>
        </p:txBody>
      </p:sp>
      <p:pic>
        <p:nvPicPr>
          <p:cNvPr id="5" name="Picture 4" descr="A group of logos with text&#10;&#10;AI-generated content may be incorrect.">
            <a:extLst>
              <a:ext uri="{FF2B5EF4-FFF2-40B4-BE49-F238E27FC236}">
                <a16:creationId xmlns:a16="http://schemas.microsoft.com/office/drawing/2014/main" id="{8225547D-65C0-DAE3-2FD9-0BD40EB9A7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981" y="21707"/>
            <a:ext cx="2438400" cy="937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A924A4-2CE6-8259-D5C1-038414A60F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9" y="105727"/>
            <a:ext cx="790575" cy="725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61AAC2-C1D2-DCA2-DD97-ED92FBFD64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03187"/>
            <a:ext cx="1295400" cy="7283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A70DA6-6E86-A604-F025-305C1D53C9FC}"/>
              </a:ext>
            </a:extLst>
          </p:cNvPr>
          <p:cNvSpPr txBox="1"/>
          <p:nvPr/>
        </p:nvSpPr>
        <p:spPr>
          <a:xfrm>
            <a:off x="3952568" y="1162357"/>
            <a:ext cx="42770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kern="100" dirty="0">
                <a:solidFill>
                  <a:srgbClr val="12AAA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Project Overview</a:t>
            </a:r>
            <a:endParaRPr lang="en-US" sz="4000" dirty="0">
              <a:solidFill>
                <a:srgbClr val="12AA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65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C69B6-BFA2-7841-0545-ADF129B5E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E83172-5299-FC7C-51E5-22D59D9829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9000"/>
          </a:blip>
          <a:stretch>
            <a:fillRect/>
          </a:stretch>
        </p:blipFill>
        <p:spPr>
          <a:xfrm>
            <a:off x="96325" y="3027794"/>
            <a:ext cx="3267531" cy="36581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BD81AA-9E6C-3FF9-A5AD-D48971C21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049" y="4381154"/>
            <a:ext cx="2876951" cy="24768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A09655-1827-843E-DB2A-98BDC3D13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993" y="935989"/>
            <a:ext cx="11312013" cy="6374621"/>
          </a:xfrm>
        </p:spPr>
        <p:txBody>
          <a:bodyPr>
            <a:normAutofit fontScale="9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br>
              <a:rPr lang="en-US" sz="2700" b="1" dirty="0">
                <a:solidFill>
                  <a:srgbClr val="7030A0"/>
                </a:solidFill>
                <a:latin typeface="Times New Roman" panose="02020603050405020304" pitchFamily="18" charset="0"/>
              </a:rPr>
            </a:br>
            <a:br>
              <a:rPr lang="en-US" sz="2700" b="1" dirty="0">
                <a:solidFill>
                  <a:srgbClr val="7030A0"/>
                </a:solidFill>
                <a:latin typeface="Times New Roman" panose="02020603050405020304" pitchFamily="18" charset="0"/>
              </a:rPr>
            </a:br>
            <a:br>
              <a:rPr lang="en-US" sz="2700" b="1" dirty="0">
                <a:solidFill>
                  <a:srgbClr val="7030A0"/>
                </a:solidFill>
                <a:latin typeface="Times New Roman" panose="02020603050405020304" pitchFamily="18" charset="0"/>
              </a:rPr>
            </a:br>
            <a:br>
              <a:rPr lang="en-US" sz="2700" b="1" dirty="0">
                <a:solidFill>
                  <a:srgbClr val="7030A0"/>
                </a:solidFill>
                <a:latin typeface="Times New Roman" panose="02020603050405020304" pitchFamily="18" charset="0"/>
              </a:rPr>
            </a:br>
            <a:br>
              <a:rPr lang="en-US" sz="2700" b="1" dirty="0">
                <a:solidFill>
                  <a:srgbClr val="7030A0"/>
                </a:solidFill>
                <a:latin typeface="Times New Roman" panose="02020603050405020304" pitchFamily="18" charset="0"/>
              </a:rPr>
            </a:br>
            <a:br>
              <a:rPr lang="en-US" sz="2700" b="1" dirty="0">
                <a:solidFill>
                  <a:srgbClr val="7030A0"/>
                </a:solidFill>
                <a:latin typeface="Times New Roman" panose="02020603050405020304" pitchFamily="18" charset="0"/>
              </a:rPr>
            </a:br>
            <a:br>
              <a:rPr lang="en-US" sz="2700" b="1" dirty="0">
                <a:solidFill>
                  <a:srgbClr val="7030A0"/>
                </a:solidFill>
                <a:latin typeface="Times New Roman" panose="02020603050405020304" pitchFamily="18" charset="0"/>
              </a:rPr>
            </a:br>
            <a:br>
              <a:rPr lang="en-US" sz="2700" b="1" dirty="0">
                <a:solidFill>
                  <a:srgbClr val="7030A0"/>
                </a:solidFill>
                <a:latin typeface="Times New Roman" panose="02020603050405020304" pitchFamily="18" charset="0"/>
              </a:rPr>
            </a:br>
            <a:br>
              <a:rPr lang="en-US" sz="2700" b="1" dirty="0">
                <a:solidFill>
                  <a:srgbClr val="7030A0"/>
                </a:solidFill>
                <a:latin typeface="Times New Roman" panose="02020603050405020304" pitchFamily="18" charset="0"/>
              </a:rPr>
            </a:br>
            <a:br>
              <a:rPr lang="en-US" sz="2700" b="1" dirty="0">
                <a:solidFill>
                  <a:srgbClr val="7030A0"/>
                </a:solidFill>
                <a:latin typeface="Times New Roman" panose="02020603050405020304" pitchFamily="18" charset="0"/>
              </a:rPr>
            </a:br>
            <a:br>
              <a:rPr lang="en-US" sz="2700" b="1" dirty="0">
                <a:solidFill>
                  <a:srgbClr val="7030A0"/>
                </a:solidFill>
                <a:latin typeface="Times New Roman" panose="02020603050405020304" pitchFamily="18" charset="0"/>
              </a:rPr>
            </a:br>
            <a:br>
              <a:rPr lang="en-US" sz="2700" b="1" dirty="0">
                <a:solidFill>
                  <a:srgbClr val="7030A0"/>
                </a:solidFill>
                <a:latin typeface="Times New Roman" panose="02020603050405020304" pitchFamily="18" charset="0"/>
              </a:rPr>
            </a:br>
            <a:br>
              <a:rPr lang="en-US" sz="2700" b="1" dirty="0">
                <a:solidFill>
                  <a:srgbClr val="7030A0"/>
                </a:solidFill>
                <a:latin typeface="Times New Roman" panose="02020603050405020304" pitchFamily="18" charset="0"/>
              </a:rPr>
            </a:br>
            <a:br>
              <a:rPr lang="en-US" sz="2700" b="1" dirty="0">
                <a:solidFill>
                  <a:srgbClr val="7030A0"/>
                </a:solidFill>
                <a:latin typeface="Times New Roman" panose="02020603050405020304" pitchFamily="18" charset="0"/>
              </a:rPr>
            </a:br>
            <a:br>
              <a:rPr lang="en-US" sz="2700" b="1" dirty="0">
                <a:solidFill>
                  <a:srgbClr val="7030A0"/>
                </a:solidFill>
                <a:latin typeface="Times New Roman" panose="02020603050405020304" pitchFamily="18" charset="0"/>
              </a:rPr>
            </a:br>
            <a:br>
              <a:rPr lang="en-US" sz="2700" b="1" dirty="0">
                <a:solidFill>
                  <a:srgbClr val="7030A0"/>
                </a:solidFill>
                <a:latin typeface="Times New Roman" panose="02020603050405020304" pitchFamily="18" charset="0"/>
              </a:rPr>
            </a:br>
            <a:br>
              <a:rPr lang="en-US" sz="2700" b="1" dirty="0">
                <a:solidFill>
                  <a:srgbClr val="7030A0"/>
                </a:solidFill>
                <a:latin typeface="Times New Roman" panose="02020603050405020304" pitchFamily="18" charset="0"/>
              </a:rPr>
            </a:br>
            <a:br>
              <a:rPr lang="en-US" sz="2700" b="1" dirty="0">
                <a:solidFill>
                  <a:srgbClr val="7030A0"/>
                </a:solidFill>
                <a:latin typeface="Times New Roman" panose="02020603050405020304" pitchFamily="18" charset="0"/>
              </a:rPr>
            </a:br>
            <a:br>
              <a:rPr lang="en-US" sz="2700" b="1" dirty="0">
                <a:solidFill>
                  <a:srgbClr val="7030A0"/>
                </a:solidFill>
                <a:latin typeface="Times New Roman" panose="02020603050405020304" pitchFamily="18" charset="0"/>
              </a:rPr>
            </a:br>
            <a:br>
              <a:rPr lang="en-US" sz="2700" b="1" dirty="0">
                <a:solidFill>
                  <a:srgbClr val="7030A0"/>
                </a:solidFill>
                <a:latin typeface="Times New Roman" panose="02020603050405020304" pitchFamily="18" charset="0"/>
              </a:rPr>
            </a:br>
            <a:br>
              <a:rPr lang="en-US" sz="2700" b="1" dirty="0">
                <a:solidFill>
                  <a:srgbClr val="7030A0"/>
                </a:solidFill>
                <a:latin typeface="Times New Roman" panose="02020603050405020304" pitchFamily="18" charset="0"/>
              </a:rPr>
            </a:br>
            <a:br>
              <a:rPr lang="en-US" sz="2700" b="1" dirty="0">
                <a:solidFill>
                  <a:srgbClr val="7030A0"/>
                </a:solidFill>
                <a:latin typeface="Times New Roman" panose="02020603050405020304" pitchFamily="18" charset="0"/>
              </a:rPr>
            </a:br>
            <a:br>
              <a:rPr lang="en-US" sz="2700" b="1" dirty="0">
                <a:solidFill>
                  <a:srgbClr val="7030A0"/>
                </a:solidFill>
                <a:latin typeface="Times New Roman" panose="02020603050405020304" pitchFamily="18" charset="0"/>
              </a:rPr>
            </a:br>
            <a:br>
              <a:rPr lang="en-US" sz="2700" b="1" dirty="0">
                <a:solidFill>
                  <a:srgbClr val="7030A0"/>
                </a:solidFill>
                <a:latin typeface="Times New Roman" panose="02020603050405020304" pitchFamily="18" charset="0"/>
              </a:rPr>
            </a:br>
            <a:br>
              <a:rPr lang="en-US" sz="2700" b="1" dirty="0">
                <a:solidFill>
                  <a:srgbClr val="7030A0"/>
                </a:solidFill>
                <a:latin typeface="Times New Roman" panose="02020603050405020304" pitchFamily="18" charset="0"/>
              </a:rPr>
            </a:br>
            <a:br>
              <a:rPr lang="en-US" sz="2700" b="1" dirty="0">
                <a:solidFill>
                  <a:srgbClr val="7030A0"/>
                </a:solidFill>
                <a:latin typeface="Times New Roman" panose="02020603050405020304" pitchFamily="18" charset="0"/>
              </a:rPr>
            </a:br>
            <a:r>
              <a:rPr lang="en-US" sz="27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Problem Statement:</a:t>
            </a:r>
            <a:br>
              <a:rPr lang="en-US" sz="2700" dirty="0">
                <a:solidFill>
                  <a:srgbClr val="7030A0"/>
                </a:solidFill>
                <a:latin typeface="Times New Roman" panose="02020603050405020304" pitchFamily="18" charset="0"/>
              </a:rPr>
            </a:br>
            <a:r>
              <a:rPr lang="en-US" sz="2700" dirty="0">
                <a:solidFill>
                  <a:srgbClr val="7030A0"/>
                </a:solidFill>
                <a:latin typeface="Times New Roman" panose="02020603050405020304" pitchFamily="18" charset="0"/>
              </a:rPr>
              <a:t>Pharmacies generate large volumes of sales and inventory data, but without proper analysis, valuable insights remain untapped.</a:t>
            </a:r>
            <a:br>
              <a:rPr lang="en-US" sz="2700" dirty="0">
                <a:solidFill>
                  <a:srgbClr val="7030A0"/>
                </a:solidFill>
                <a:latin typeface="Times New Roman" panose="02020603050405020304" pitchFamily="18" charset="0"/>
              </a:rPr>
            </a:br>
            <a:r>
              <a:rPr lang="en-US" sz="2700" dirty="0">
                <a:solidFill>
                  <a:srgbClr val="7030A0"/>
                </a:solidFill>
                <a:latin typeface="Times New Roman" panose="02020603050405020304" pitchFamily="18" charset="0"/>
              </a:rPr>
              <a:t>Manual reporting methods are time-consuming, error-prone, and lack real-time visibility into trends and inventory.</a:t>
            </a:r>
            <a:br>
              <a:rPr lang="en-US" sz="2700" dirty="0">
                <a:solidFill>
                  <a:srgbClr val="7030A0"/>
                </a:solidFill>
                <a:latin typeface="Times New Roman" panose="02020603050405020304" pitchFamily="18" charset="0"/>
              </a:rPr>
            </a:br>
            <a:br>
              <a:rPr lang="en-US" sz="2700" dirty="0">
                <a:solidFill>
                  <a:srgbClr val="7030A0"/>
                </a:solidFill>
                <a:latin typeface="Times New Roman" panose="02020603050405020304" pitchFamily="18" charset="0"/>
              </a:rPr>
            </a:br>
            <a:r>
              <a:rPr lang="en-US" sz="27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Consequences:</a:t>
            </a:r>
            <a:br>
              <a:rPr lang="en-US" sz="2700" dirty="0">
                <a:solidFill>
                  <a:srgbClr val="7030A0"/>
                </a:solidFill>
                <a:latin typeface="Times New Roman" panose="02020603050405020304" pitchFamily="18" charset="0"/>
              </a:rPr>
            </a:br>
            <a:r>
              <a:rPr lang="en-US" sz="2700" dirty="0">
                <a:solidFill>
                  <a:srgbClr val="7030A0"/>
                </a:solidFill>
                <a:latin typeface="Times New Roman" panose="02020603050405020304" pitchFamily="18" charset="0"/>
              </a:rPr>
              <a:t>- Leads to stock shortages or overstocking</a:t>
            </a:r>
            <a:br>
              <a:rPr lang="en-US" sz="2700" dirty="0">
                <a:solidFill>
                  <a:srgbClr val="7030A0"/>
                </a:solidFill>
                <a:latin typeface="Times New Roman" panose="02020603050405020304" pitchFamily="18" charset="0"/>
              </a:rPr>
            </a:br>
            <a:r>
              <a:rPr lang="en-US" sz="2700" dirty="0">
                <a:solidFill>
                  <a:srgbClr val="7030A0"/>
                </a:solidFill>
                <a:latin typeface="Times New Roman" panose="02020603050405020304" pitchFamily="18" charset="0"/>
              </a:rPr>
              <a:t>- Missed sales opportunities</a:t>
            </a:r>
            <a:br>
              <a:rPr lang="en-US" sz="2700" dirty="0">
                <a:solidFill>
                  <a:srgbClr val="7030A0"/>
                </a:solidFill>
                <a:latin typeface="Times New Roman" panose="02020603050405020304" pitchFamily="18" charset="0"/>
              </a:rPr>
            </a:br>
            <a:r>
              <a:rPr lang="en-US" sz="2700" dirty="0">
                <a:solidFill>
                  <a:srgbClr val="7030A0"/>
                </a:solidFill>
                <a:latin typeface="Times New Roman" panose="02020603050405020304" pitchFamily="18" charset="0"/>
              </a:rPr>
              <a:t>- Difficulty in making strategic decisions</a:t>
            </a:r>
            <a:br>
              <a:rPr lang="en-US" sz="2700" dirty="0">
                <a:solidFill>
                  <a:srgbClr val="7030A0"/>
                </a:solidFill>
                <a:latin typeface="Times New Roman" panose="02020603050405020304" pitchFamily="18" charset="0"/>
              </a:rPr>
            </a:br>
            <a:r>
              <a:rPr lang="en-US" sz="2700" dirty="0">
                <a:solidFill>
                  <a:srgbClr val="7030A0"/>
                </a:solidFill>
                <a:latin typeface="Times New Roman" panose="02020603050405020304" pitchFamily="18" charset="0"/>
              </a:rPr>
              <a:t>- Absence of a centralized business intelligence system makes it hard to track  performance and optimize operations.</a:t>
            </a:r>
            <a:br>
              <a:rPr lang="en-US" sz="2700" dirty="0">
                <a:solidFill>
                  <a:srgbClr val="7030A0"/>
                </a:solidFill>
                <a:latin typeface="Times New Roman" panose="02020603050405020304" pitchFamily="18" charset="0"/>
              </a:rPr>
            </a:br>
            <a:br>
              <a:rPr lang="en-US" sz="2700" dirty="0">
                <a:solidFill>
                  <a:srgbClr val="7030A0"/>
                </a:solidFill>
                <a:latin typeface="Times New Roman" panose="02020603050405020304" pitchFamily="18" charset="0"/>
              </a:rPr>
            </a:br>
            <a:r>
              <a:rPr lang="en-US" sz="27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Solution:</a:t>
            </a:r>
            <a:br>
              <a:rPr lang="en-US" sz="2700" dirty="0">
                <a:solidFill>
                  <a:srgbClr val="7030A0"/>
                </a:solidFill>
                <a:latin typeface="Times New Roman" panose="02020603050405020304" pitchFamily="18" charset="0"/>
              </a:rPr>
            </a:br>
            <a:r>
              <a:rPr lang="en-US" sz="2700" dirty="0">
                <a:solidFill>
                  <a:srgbClr val="7030A0"/>
                </a:solidFill>
                <a:latin typeface="Times New Roman" panose="02020603050405020304" pitchFamily="18" charset="0"/>
              </a:rPr>
              <a:t>This project addresses these challenges by leveraging Odoo, SQL, Python, and Power BI to create an interactive dashboard that delivers real-time insights and supports data-driven decision-making.</a:t>
            </a:r>
            <a:br>
              <a:rPr lang="en-US" sz="2700" dirty="0">
                <a:solidFill>
                  <a:srgbClr val="7030A0"/>
                </a:solidFill>
                <a:latin typeface="Times New Roman" panose="02020603050405020304" pitchFamily="18" charset="0"/>
              </a:rPr>
            </a:br>
            <a:br>
              <a:rPr lang="en-US" sz="2400" dirty="0"/>
            </a:br>
            <a:r>
              <a:rPr lang="en-US" sz="2400" dirty="0"/>
              <a:t> </a:t>
            </a:r>
            <a:endParaRPr lang="en-US" sz="7200" dirty="0">
              <a:solidFill>
                <a:srgbClr val="7030A0"/>
              </a:solidFill>
            </a:endParaRPr>
          </a:p>
        </p:txBody>
      </p:sp>
      <p:pic>
        <p:nvPicPr>
          <p:cNvPr id="5" name="Picture 4" descr="A group of logos with text&#10;&#10;AI-generated content may be incorrect.">
            <a:extLst>
              <a:ext uri="{FF2B5EF4-FFF2-40B4-BE49-F238E27FC236}">
                <a16:creationId xmlns:a16="http://schemas.microsoft.com/office/drawing/2014/main" id="{4530C401-3166-5555-7BC8-712D82FE1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316" y="-1271"/>
            <a:ext cx="2438400" cy="937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6DE63F-93A9-D9DD-1FF0-1D7CD53862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9" y="105727"/>
            <a:ext cx="790575" cy="725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0B0E20-4024-5933-9222-A1620B3614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03187"/>
            <a:ext cx="12954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45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AD5F1-9151-866D-4F24-7B162EC07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09E7BC0-BFB3-1C7E-C6DF-3B7E4A34C3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9000"/>
          </a:blip>
          <a:stretch>
            <a:fillRect/>
          </a:stretch>
        </p:blipFill>
        <p:spPr>
          <a:xfrm>
            <a:off x="0" y="3283717"/>
            <a:ext cx="3267531" cy="36581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573DBC-963E-C481-1445-77DE88A40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049" y="4381154"/>
            <a:ext cx="2876951" cy="2476846"/>
          </a:xfrm>
          <a:prstGeom prst="rect">
            <a:avLst/>
          </a:prstGeom>
        </p:spPr>
      </p:pic>
      <p:pic>
        <p:nvPicPr>
          <p:cNvPr id="5" name="Picture 4" descr="A group of logos with text&#10;&#10;AI-generated content may be incorrect.">
            <a:extLst>
              <a:ext uri="{FF2B5EF4-FFF2-40B4-BE49-F238E27FC236}">
                <a16:creationId xmlns:a16="http://schemas.microsoft.com/office/drawing/2014/main" id="{AD1C1284-2B4B-9F45-00EB-C2F938D9F4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813" y="0"/>
            <a:ext cx="2438400" cy="9372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EABC79-5F7A-7669-B585-8F13B5E4E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3549" y="2222090"/>
            <a:ext cx="7540326" cy="3397487"/>
          </a:xfrm>
        </p:spPr>
        <p:txBody>
          <a:bodyPr>
            <a:noAutofit/>
          </a:bodyPr>
          <a:lstStyle/>
          <a:p>
            <a:pPr marR="0" algn="l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br>
              <a:rPr lang="en-US" sz="24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24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* Extract and structure data from Odoo ERP.</a:t>
            </a:r>
            <a:br>
              <a:rPr lang="en-US" sz="24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* Automate ETL processes with Python</a:t>
            </a:r>
            <a:br>
              <a:rPr lang="en-US" sz="24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* validate data</a:t>
            </a:r>
            <a:br>
              <a:rPr lang="en-US" sz="24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* Develop interactive Power BI dashboard</a:t>
            </a:r>
            <a:br>
              <a:rPr lang="en-US" sz="24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* Deliver insights on sales, inventory, and customer behavior</a:t>
            </a:r>
            <a:endParaRPr lang="en-US" sz="5400" dirty="0">
              <a:solidFill>
                <a:srgbClr val="7030A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013D60-FC09-9347-B618-F87ABC88E2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9" y="105727"/>
            <a:ext cx="790575" cy="725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91734B-FAF6-CB19-35A9-8029080B05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03187"/>
            <a:ext cx="1295400" cy="7283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47771A-333B-46A1-E859-C5ABCC5D981D}"/>
              </a:ext>
            </a:extLst>
          </p:cNvPr>
          <p:cNvSpPr txBox="1"/>
          <p:nvPr/>
        </p:nvSpPr>
        <p:spPr>
          <a:xfrm>
            <a:off x="1101213" y="1469117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kern="100" dirty="0">
                <a:solidFill>
                  <a:srgbClr val="12AAA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Goals &amp; Objectives:</a:t>
            </a:r>
            <a:br>
              <a:rPr lang="en-US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5547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05A7C-055C-94EF-6676-AF93DBE6D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1C5D8D-0FEF-4A2B-5BE4-5F3010D492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9000"/>
          </a:blip>
          <a:stretch>
            <a:fillRect/>
          </a:stretch>
        </p:blipFill>
        <p:spPr>
          <a:xfrm>
            <a:off x="0" y="3283717"/>
            <a:ext cx="3267531" cy="36581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C0CAED-093D-567B-E2F9-82A811E7E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7531" y="1040447"/>
            <a:ext cx="4660490" cy="1120877"/>
          </a:xfrm>
        </p:spPr>
        <p:txBody>
          <a:bodyPr>
            <a:normAutofit/>
          </a:bodyPr>
          <a:lstStyle/>
          <a:p>
            <a:pPr marL="0" marR="0" indent="-228600">
              <a:lnSpc>
                <a:spcPct val="107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sz="44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 Exploration</a:t>
            </a:r>
            <a:endParaRPr lang="en-US" sz="8000" dirty="0">
              <a:solidFill>
                <a:srgbClr val="7030A0"/>
              </a:solidFill>
            </a:endParaRPr>
          </a:p>
        </p:txBody>
      </p:sp>
      <p:pic>
        <p:nvPicPr>
          <p:cNvPr id="5" name="Picture 4" descr="A group of logos with text&#10;&#10;AI-generated content may be incorrect.">
            <a:extLst>
              <a:ext uri="{FF2B5EF4-FFF2-40B4-BE49-F238E27FC236}">
                <a16:creationId xmlns:a16="http://schemas.microsoft.com/office/drawing/2014/main" id="{ECD5ECD2-8769-0A2E-A3D5-E597CD281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813" y="11379"/>
            <a:ext cx="2438400" cy="937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919008-7BE7-C331-D19F-72B99FD10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9" y="105727"/>
            <a:ext cx="790575" cy="725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52A587-5B0C-3130-58F8-F64562F82D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03187"/>
            <a:ext cx="1295400" cy="7283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A4AEB8-5B0F-5EF6-00E7-F53A0EB659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5049" y="4381154"/>
            <a:ext cx="2876951" cy="2476846"/>
          </a:xfrm>
          <a:prstGeom prst="rect">
            <a:avLst/>
          </a:prstGeom>
        </p:spPr>
      </p:pic>
      <p:pic>
        <p:nvPicPr>
          <p:cNvPr id="1026" name="Picture 2" descr="Data Exploration - What Is It, Techniques, Examples, Importance">
            <a:extLst>
              <a:ext uri="{FF2B5EF4-FFF2-40B4-BE49-F238E27FC236}">
                <a16:creationId xmlns:a16="http://schemas.microsoft.com/office/drawing/2014/main" id="{2D37F3C8-3765-77C6-3025-6454E9A0B2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97" b="11643"/>
          <a:stretch/>
        </p:blipFill>
        <p:spPr bwMode="auto">
          <a:xfrm>
            <a:off x="2386012" y="2161324"/>
            <a:ext cx="7419975" cy="381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675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4D312-AB9B-30A0-6B18-9147A3A0C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AA057C-BFCF-B1F8-116C-8DB70CE602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9000"/>
          </a:blip>
          <a:stretch>
            <a:fillRect/>
          </a:stretch>
        </p:blipFill>
        <p:spPr>
          <a:xfrm>
            <a:off x="0" y="3283717"/>
            <a:ext cx="3267531" cy="3658111"/>
          </a:xfrm>
          <a:prstGeom prst="rect">
            <a:avLst/>
          </a:prstGeom>
        </p:spPr>
      </p:pic>
      <p:pic>
        <p:nvPicPr>
          <p:cNvPr id="5" name="Picture 4" descr="A group of logos with text&#10;&#10;AI-generated content may be incorrect.">
            <a:extLst>
              <a:ext uri="{FF2B5EF4-FFF2-40B4-BE49-F238E27FC236}">
                <a16:creationId xmlns:a16="http://schemas.microsoft.com/office/drawing/2014/main" id="{9E424BC8-EDA3-32B2-68E5-4119B9BCE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46" y="0"/>
            <a:ext cx="2438400" cy="937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6D3C6D-EBD0-1409-D0A5-65D88EB15D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9" y="105727"/>
            <a:ext cx="790575" cy="725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8C539D-0649-28AB-8F6F-2DCBB76704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03187"/>
            <a:ext cx="1295400" cy="7283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87D95D-33A0-E1C5-89C1-AF3ABF71B1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5049" y="4395902"/>
            <a:ext cx="2876951" cy="24768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05C703-6CB9-2B7D-13FB-657C2B69CC42}"/>
              </a:ext>
            </a:extLst>
          </p:cNvPr>
          <p:cNvSpPr txBox="1"/>
          <p:nvPr/>
        </p:nvSpPr>
        <p:spPr>
          <a:xfrm>
            <a:off x="447367" y="1208520"/>
            <a:ext cx="6689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ETL (Extract, Transform, Load) Data by Python:</a:t>
            </a:r>
            <a:endParaRPr lang="en-US" sz="2400" b="1" u="sn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08AF2AB-7931-9FE8-967D-F925445820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894" y="1752636"/>
            <a:ext cx="5368742" cy="48451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97F5D03-7880-1D67-DD34-E4E599E4F5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1399" y="2476846"/>
            <a:ext cx="3781953" cy="14765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5E35DEB2-B2CA-12BC-5157-BF2E4E4FA8ED}"/>
              </a:ext>
            </a:extLst>
          </p:cNvPr>
          <p:cNvSpPr/>
          <p:nvPr/>
        </p:nvSpPr>
        <p:spPr>
          <a:xfrm>
            <a:off x="6489290" y="3283717"/>
            <a:ext cx="904568" cy="6908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51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8DA8C-63FD-C362-773C-08D337F20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526293-B0A5-F24D-7714-0F4F43355F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9000"/>
          </a:blip>
          <a:stretch>
            <a:fillRect/>
          </a:stretch>
        </p:blipFill>
        <p:spPr>
          <a:xfrm>
            <a:off x="0" y="3283717"/>
            <a:ext cx="3267531" cy="36581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55AC94-2BB1-F4AD-1912-8DFAEF22B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581" y="1495385"/>
            <a:ext cx="3687097" cy="549122"/>
          </a:xfrm>
        </p:spPr>
        <p:txBody>
          <a:bodyPr>
            <a:normAutofit fontScale="90000"/>
          </a:bodyPr>
          <a:lstStyle/>
          <a:p>
            <a:pPr marL="0" marR="0" indent="-228600">
              <a:lnSpc>
                <a:spcPct val="107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SQL Queries</a:t>
            </a:r>
            <a:endParaRPr lang="en-US" dirty="0"/>
          </a:p>
        </p:txBody>
      </p:sp>
      <p:pic>
        <p:nvPicPr>
          <p:cNvPr id="5" name="Picture 4" descr="A group of logos with text&#10;&#10;AI-generated content may be incorrect.">
            <a:extLst>
              <a:ext uri="{FF2B5EF4-FFF2-40B4-BE49-F238E27FC236}">
                <a16:creationId xmlns:a16="http://schemas.microsoft.com/office/drawing/2014/main" id="{29540053-8EDA-19BC-8965-EA69DA402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84" y="0"/>
            <a:ext cx="2438400" cy="937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40EDDB-BD90-C219-B9D9-F5710FFA43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9" y="105727"/>
            <a:ext cx="790575" cy="725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BF92CA-D7C4-C0AD-7F8E-95D4FC0405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03187"/>
            <a:ext cx="1295400" cy="7283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B53D99-A06E-6F5E-006E-895016BF52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5049" y="4381154"/>
            <a:ext cx="2876951" cy="2476846"/>
          </a:xfrm>
          <a:prstGeom prst="rect">
            <a:avLst/>
          </a:prstGeom>
        </p:spPr>
      </p:pic>
      <p:pic>
        <p:nvPicPr>
          <p:cNvPr id="9" name="Picture 8" descr="A screenshot of a computer">
            <a:extLst>
              <a:ext uri="{FF2B5EF4-FFF2-40B4-BE49-F238E27FC236}">
                <a16:creationId xmlns:a16="http://schemas.microsoft.com/office/drawing/2014/main" id="{2C83511B-006F-8DBC-85A2-309F13EBCD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02" y="2927794"/>
            <a:ext cx="5964073" cy="3771399"/>
          </a:xfrm>
          <a:prstGeom prst="rect">
            <a:avLst/>
          </a:prstGeom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B409E3B-40CE-D7B6-7CEF-99A38D7C12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105" y="952154"/>
            <a:ext cx="569427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59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641</Words>
  <Application>Microsoft Office PowerPoint</Application>
  <PresentationFormat>Widescreen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Times New Roman</vt:lpstr>
      <vt:lpstr>Wingdings</vt:lpstr>
      <vt:lpstr>Office Theme</vt:lpstr>
      <vt:lpstr>Odoo ERP Project “ ATA Pharmacy Data Analysis and Business Intelligence Dashboard” </vt:lpstr>
      <vt:lpstr> </vt:lpstr>
      <vt:lpstr>Agenda:  Project Overview Problem Statement Objectives Data Exploration Data Analysis and Dashboards Key Insights</vt:lpstr>
      <vt:lpstr>Goal: Pharmacy Data Analysis and Interactive Dashboard.  Tools used:  Odoo: Data Source. Python: ETL (Extract, Transform, Load) Data SQL: Storing and processing Data Power BI: Building an interactive dashboard.  Benefits: The primary objective is to leverage data-driven insights to enhance decision-making, drive sales growth, improve operational efficiency.</vt:lpstr>
      <vt:lpstr>                          Problem Statement: Pharmacies generate large volumes of sales and inventory data, but without proper analysis, valuable insights remain untapped. Manual reporting methods are time-consuming, error-prone, and lack real-time visibility into trends and inventory.  Consequences: - Leads to stock shortages or overstocking - Missed sales opportunities - Difficulty in making strategic decisions - Absence of a centralized business intelligence system makes it hard to track  performance and optimize operations.  Solution: This project addresses these challenges by leveraging Odoo, SQL, Python, and Power BI to create an interactive dashboard that delivers real-time insights and supports data-driven decision-making.   </vt:lpstr>
      <vt:lpstr>  * Extract and structure data from Odoo ERP. * Automate ETL processes with Python * validate data * Develop interactive Power BI dashboard * Deliver insights on sales, inventory, and customer behavior</vt:lpstr>
      <vt:lpstr>Data Exploration</vt:lpstr>
      <vt:lpstr>PowerPoint Presentation</vt:lpstr>
      <vt:lpstr>SQL Queries</vt:lpstr>
      <vt:lpstr>SQL Data Modeling :</vt:lpstr>
      <vt:lpstr>Data Analysis and Dashboards</vt:lpstr>
      <vt:lpstr>Power Query: Editing Data. </vt:lpstr>
      <vt:lpstr>Adding further Calculations and Calender </vt:lpstr>
      <vt:lpstr>Power Bi Dashboard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Asmaa Hussein Abd Elmegied</dc:creator>
  <cp:lastModifiedBy>Dalia Ashraf Hussein</cp:lastModifiedBy>
  <cp:revision>11</cp:revision>
  <dcterms:created xsi:type="dcterms:W3CDTF">2025-04-09T15:45:31Z</dcterms:created>
  <dcterms:modified xsi:type="dcterms:W3CDTF">2025-04-17T16:11:49Z</dcterms:modified>
</cp:coreProperties>
</file>