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0" r:id="rId17"/>
    <p:sldId id="274" r:id="rId18"/>
    <p:sldId id="275" r:id="rId19"/>
    <p:sldId id="291" r:id="rId20"/>
    <p:sldId id="277" r:id="rId21"/>
    <p:sldId id="292" r:id="rId22"/>
    <p:sldId id="279" r:id="rId23"/>
    <p:sldId id="280" r:id="rId24"/>
    <p:sldId id="281" r:id="rId25"/>
    <p:sldId id="282" r:id="rId26"/>
    <p:sldId id="283" r:id="rId27"/>
    <p:sldId id="284" r:id="rId28"/>
    <p:sldId id="293" r:id="rId29"/>
    <p:sldId id="286" r:id="rId30"/>
    <p:sldId id="294" r:id="rId31"/>
    <p:sldId id="288" r:id="rId32"/>
    <p:sldId id="295" r:id="rId33"/>
  </p:sldIdLst>
  <p:sldSz cx="5851525" cy="3292475"/>
  <p:notesSz cx="6858000" cy="9144000"/>
  <p:defaultTextStyle>
    <a:defPPr>
      <a:defRPr lang="en-US"/>
    </a:defPPr>
    <a:lvl1pPr marL="0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2608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5216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7824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70432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3040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5648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48256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40864" algn="l" defTabSz="58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734" y="-72"/>
      </p:cViewPr>
      <p:guideLst>
        <p:guide orient="horz" pos="1037"/>
        <p:guide pos="1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44712" y="0"/>
            <a:ext cx="6356003" cy="32924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2918878" y="-10327"/>
            <a:ext cx="2354379" cy="301106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75098" y="-10327"/>
            <a:ext cx="2243085" cy="1110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9026" y="1300319"/>
            <a:ext cx="2120317" cy="817194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9026" y="2122528"/>
            <a:ext cx="2118044" cy="605219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424242"/>
                </a:solidFill>
              </a:defRPr>
            </a:lvl1pPr>
            <a:lvl2pPr marL="29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32467" y="728218"/>
            <a:ext cx="1365356" cy="360541"/>
          </a:xfrm>
        </p:spPr>
        <p:txBody>
          <a:bodyPr anchor="b"/>
          <a:lstStyle>
            <a:lvl1pPr algn="l">
              <a:defRPr sz="1500"/>
            </a:lvl1pPr>
          </a:lstStyle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76246" y="2922940"/>
            <a:ext cx="2243085" cy="39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3885" y="2746114"/>
            <a:ext cx="1812022" cy="17529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5098" y="2746114"/>
            <a:ext cx="411902" cy="1752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6246" y="2922940"/>
            <a:ext cx="2243085" cy="39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2357" y="494566"/>
            <a:ext cx="949947" cy="229500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036" y="494566"/>
            <a:ext cx="3470794" cy="2295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45" y="1392667"/>
            <a:ext cx="4247519" cy="653922"/>
          </a:xfrm>
        </p:spPr>
        <p:txBody>
          <a:bodyPr anchor="b"/>
          <a:lstStyle>
            <a:lvl1pPr algn="l">
              <a:defRPr sz="26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446" y="2048651"/>
            <a:ext cx="4247518" cy="729939"/>
          </a:xfrm>
        </p:spPr>
        <p:txBody>
          <a:bodyPr anchor="t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67074" y="1110662"/>
            <a:ext cx="2188470" cy="1676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972575" y="1110661"/>
            <a:ext cx="2188470" cy="1676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653" y="1111899"/>
            <a:ext cx="1956362" cy="307145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292608" indent="0">
              <a:buNone/>
              <a:defRPr sz="1300" b="1"/>
            </a:lvl2pPr>
            <a:lvl3pPr marL="585216" indent="0">
              <a:buNone/>
              <a:defRPr sz="12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29" y="1428129"/>
            <a:ext cx="2188470" cy="136144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7228" y="1111899"/>
            <a:ext cx="1955447" cy="307145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292608" indent="0">
              <a:buNone/>
              <a:defRPr sz="1300" b="1"/>
            </a:lvl2pPr>
            <a:lvl3pPr marL="585216" indent="0">
              <a:buNone/>
              <a:defRPr sz="12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2575" y="1428129"/>
            <a:ext cx="2188470" cy="136144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44712" y="0"/>
            <a:ext cx="6356003" cy="32924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2918878" y="-10327"/>
            <a:ext cx="2354379" cy="301106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75098" y="-10327"/>
            <a:ext cx="2243085" cy="299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9504" y="288960"/>
            <a:ext cx="2279597" cy="27117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93" y="411212"/>
            <a:ext cx="1977667" cy="247283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976246" y="2922940"/>
            <a:ext cx="2243085" cy="39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0205" y="2748451"/>
            <a:ext cx="2235702" cy="175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164" y="1275815"/>
            <a:ext cx="2114697" cy="70244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1090" y="1986141"/>
            <a:ext cx="2110993" cy="72873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424242"/>
                </a:solidFill>
              </a:defRPr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44712" y="0"/>
            <a:ext cx="6356003" cy="32924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918878" y="-10327"/>
            <a:ext cx="2354379" cy="301106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975098" y="-10327"/>
            <a:ext cx="2243085" cy="299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79504" y="288960"/>
            <a:ext cx="2279597" cy="2711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976246" y="2922940"/>
            <a:ext cx="2243085" cy="39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702" y="1277480"/>
            <a:ext cx="2112401" cy="702395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3264" y="333086"/>
            <a:ext cx="2149925" cy="262520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292608" indent="0">
              <a:buNone/>
              <a:defRPr sz="1800"/>
            </a:lvl2pPr>
            <a:lvl3pPr marL="585216" indent="0">
              <a:buNone/>
              <a:defRPr sz="1500"/>
            </a:lvl3pPr>
            <a:lvl4pPr marL="877824" indent="0">
              <a:buNone/>
              <a:defRPr sz="1300"/>
            </a:lvl4pPr>
            <a:lvl5pPr marL="1170432" indent="0">
              <a:buNone/>
              <a:defRPr sz="1300"/>
            </a:lvl5pPr>
            <a:lvl6pPr marL="1463040" indent="0">
              <a:buNone/>
              <a:defRPr sz="1300"/>
            </a:lvl6pPr>
            <a:lvl7pPr marL="1755648" indent="0">
              <a:buNone/>
              <a:defRPr sz="1300"/>
            </a:lvl7pPr>
            <a:lvl8pPr marL="2048256" indent="0">
              <a:buNone/>
              <a:defRPr sz="1300"/>
            </a:lvl8pPr>
            <a:lvl9pPr marL="2340864" indent="0">
              <a:buNone/>
              <a:defRPr sz="1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9835" y="1984265"/>
            <a:ext cx="2112138" cy="72953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424242"/>
                </a:solidFill>
              </a:defRPr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0205" y="2748451"/>
            <a:ext cx="2235702" cy="175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195051" y="0"/>
            <a:ext cx="6356003" cy="32924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92576" y="160106"/>
            <a:ext cx="5266373" cy="29696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918878" y="-10327"/>
            <a:ext cx="2354379" cy="33570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975098" y="-10327"/>
            <a:ext cx="2243085" cy="299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22" tIns="29261" rIns="58522" bIns="2926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761" y="493374"/>
            <a:ext cx="4495348" cy="548746"/>
          </a:xfrm>
          <a:prstGeom prst="rect">
            <a:avLst/>
          </a:prstGeom>
        </p:spPr>
        <p:txBody>
          <a:bodyPr vert="horz" lIns="58522" tIns="29261" rIns="58522" bIns="29261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63" y="1115568"/>
            <a:ext cx="4337012" cy="1684634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7912" y="107777"/>
            <a:ext cx="1365356" cy="175294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r">
              <a:defRPr sz="800">
                <a:solidFill>
                  <a:srgbClr val="FEFEFE"/>
                </a:solidFill>
              </a:defRPr>
            </a:lvl1pPr>
          </a:lstStyle>
          <a:p>
            <a:fld id="{7E8F6E36-2882-4256-9130-28DA489FF7B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0204" y="2809579"/>
            <a:ext cx="2241134" cy="175294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5099" y="107777"/>
            <a:ext cx="852487" cy="175294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l">
              <a:defRPr sz="800">
                <a:solidFill>
                  <a:srgbClr val="FEFEFE"/>
                </a:solidFill>
              </a:defRPr>
            </a:lvl1pPr>
          </a:lstStyle>
          <a:p>
            <a:fld id="{8347FA1A-D40A-4F1C-A61A-54CCBEA84A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216" rtl="0" eaLnBrk="1" latinLnBrk="0" hangingPunct="1">
        <a:spcBef>
          <a:spcPct val="0"/>
        </a:spcBef>
        <a:buNone/>
        <a:defRPr sz="2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9456" indent="-175565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409651" indent="-175565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85216" indent="-146304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00" kern="1200">
          <a:solidFill>
            <a:schemeClr val="tx2"/>
          </a:solidFill>
          <a:latin typeface="+mn-lt"/>
          <a:ea typeface="+mn-ea"/>
          <a:cs typeface="+mn-cs"/>
        </a:defRPr>
      </a:lvl3pPr>
      <a:lvl4pPr marL="719816" indent="-146304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48563" indent="-146304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971459" indent="-146304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100206" indent="-146304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228954" indent="-146304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1357701" indent="-146304" algn="l" defTabSz="58521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288" y="280297"/>
            <a:ext cx="2120317" cy="56111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Acme" pitchFamily="2" charset="0"/>
              </a:rPr>
              <a:t>PYTHON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36413" y="2865437"/>
            <a:ext cx="2112274" cy="762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F:\islam soliman chanel\images\water mark - islam soli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81" y="1061193"/>
            <a:ext cx="1981200" cy="18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Print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8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قم بإعادة طباعة الجمل الأتية باستخدام </a:t>
            </a:r>
            <a:r>
              <a:rPr lang="en-US" sz="1100" dirty="0">
                <a:latin typeface="ae_AlMothnna" pitchFamily="34" charset="-78"/>
                <a:cs typeface="ae_AlMothnna" pitchFamily="34" charset="-78"/>
              </a:rPr>
              <a:t>variable</a:t>
            </a:r>
            <a:r>
              <a:rPr lang="ar-EG" sz="1100" dirty="0">
                <a:latin typeface="ae_AlMothnna" pitchFamily="34" charset="-78"/>
                <a:cs typeface="ae_AlMothnna" pitchFamily="34" charset="-78"/>
              </a:rPr>
              <a:t> واحد يحمل اسم الشخص </a:t>
            </a:r>
            <a:r>
              <a:rPr lang="ar-EG" sz="1100" dirty="0" smtClean="0">
                <a:latin typeface="ae_AlMothnna" pitchFamily="34" charset="-78"/>
                <a:cs typeface="ae_AlMothnna" pitchFamily="34" charset="-78"/>
              </a:rPr>
              <a:t>.</a:t>
            </a:r>
            <a:endParaRPr lang="en-US" sz="1100" dirty="0" smtClean="0">
              <a:latin typeface="ae_AlMothnna" pitchFamily="34" charset="-78"/>
              <a:cs typeface="ae_AlMothnna" pitchFamily="34" charset="-78"/>
            </a:endParaRPr>
          </a:p>
          <a:p>
            <a:pPr algn="r" rtl="1"/>
            <a:endParaRPr lang="ar-EG" sz="1100" dirty="0">
              <a:latin typeface="ae_AlMothnna" pitchFamily="34" charset="-78"/>
              <a:cs typeface="ae_AlMothnna" pitchFamily="34" charset="-78"/>
            </a:endParaRPr>
          </a:p>
          <a:p>
            <a:r>
              <a:rPr lang="en-US" sz="1200" dirty="0">
                <a:latin typeface="Acme" pitchFamily="2" charset="0"/>
              </a:rPr>
              <a:t>print</a:t>
            </a:r>
            <a:r>
              <a:rPr lang="en-US" sz="1200" dirty="0" smtClean="0">
                <a:latin typeface="Acme" pitchFamily="2" charset="0"/>
              </a:rPr>
              <a:t>(“ There </a:t>
            </a:r>
            <a:r>
              <a:rPr lang="en-US" sz="1200" dirty="0">
                <a:latin typeface="Acme" pitchFamily="2" charset="0"/>
              </a:rPr>
              <a:t>is a boy named </a:t>
            </a:r>
            <a:r>
              <a:rPr lang="en-US" sz="1200" dirty="0" smtClean="0">
                <a:latin typeface="Acme" pitchFamily="2" charset="0"/>
              </a:rPr>
              <a:t>Ahmed "</a:t>
            </a:r>
            <a:r>
              <a:rPr lang="en-US" sz="1200" dirty="0">
                <a:latin typeface="Acme" pitchFamily="2" charset="0"/>
              </a:rPr>
              <a:t> )</a:t>
            </a:r>
          </a:p>
          <a:p>
            <a:r>
              <a:rPr lang="en-US" sz="1200" dirty="0">
                <a:latin typeface="Acme" pitchFamily="2" charset="0"/>
              </a:rPr>
              <a:t>print</a:t>
            </a:r>
            <a:r>
              <a:rPr lang="en-US" sz="1200" dirty="0" smtClean="0">
                <a:latin typeface="Acme" pitchFamily="2" charset="0"/>
              </a:rPr>
              <a:t>(“ Ahmed </a:t>
            </a:r>
            <a:r>
              <a:rPr lang="en-US" sz="1200" dirty="0">
                <a:latin typeface="Acme" pitchFamily="2" charset="0"/>
              </a:rPr>
              <a:t>bought a </a:t>
            </a:r>
            <a:r>
              <a:rPr lang="en-US" sz="1200" dirty="0" smtClean="0">
                <a:latin typeface="Acme" pitchFamily="2" charset="0"/>
              </a:rPr>
              <a:t>ball "</a:t>
            </a:r>
            <a:r>
              <a:rPr lang="en-US" sz="1200" dirty="0">
                <a:latin typeface="Acme" pitchFamily="2" charset="0"/>
              </a:rPr>
              <a:t> )</a:t>
            </a:r>
          </a:p>
          <a:p>
            <a:r>
              <a:rPr lang="en-US" sz="1200" dirty="0">
                <a:latin typeface="Acme" pitchFamily="2" charset="0"/>
              </a:rPr>
              <a:t>print</a:t>
            </a:r>
            <a:r>
              <a:rPr lang="en-US" sz="1200" dirty="0" smtClean="0">
                <a:latin typeface="Acme" pitchFamily="2" charset="0"/>
              </a:rPr>
              <a:t>(“ Then </a:t>
            </a:r>
            <a:r>
              <a:rPr lang="en-US" sz="1200" dirty="0">
                <a:latin typeface="Acme" pitchFamily="2" charset="0"/>
              </a:rPr>
              <a:t>Ahmed played with his </a:t>
            </a:r>
            <a:r>
              <a:rPr lang="en-US" sz="1200" dirty="0" smtClean="0">
                <a:latin typeface="Acme" pitchFamily="2" charset="0"/>
              </a:rPr>
              <a:t>friends "</a:t>
            </a:r>
            <a:r>
              <a:rPr lang="en-US" sz="1200" dirty="0">
                <a:latin typeface="Acme" pitchFamily="2" charset="0"/>
              </a:rPr>
              <a:t> )</a:t>
            </a:r>
          </a:p>
          <a:p>
            <a:r>
              <a:rPr lang="en-US" sz="1200" dirty="0">
                <a:latin typeface="Acme" pitchFamily="2" charset="0"/>
              </a:rPr>
              <a:t>print</a:t>
            </a:r>
            <a:r>
              <a:rPr lang="en-US" sz="1200" dirty="0" smtClean="0">
                <a:latin typeface="Acme" pitchFamily="2" charset="0"/>
              </a:rPr>
              <a:t>(“ After </a:t>
            </a:r>
            <a:r>
              <a:rPr lang="en-US" sz="1200" dirty="0">
                <a:latin typeface="Acme" pitchFamily="2" charset="0"/>
              </a:rPr>
              <a:t>that, Ahmed returned to his </a:t>
            </a:r>
            <a:r>
              <a:rPr lang="en-US" sz="1200" dirty="0" smtClean="0">
                <a:latin typeface="Acme" pitchFamily="2" charset="0"/>
              </a:rPr>
              <a:t>home "</a:t>
            </a:r>
            <a:r>
              <a:rPr lang="en-US" sz="1200" dirty="0">
                <a:latin typeface="Acme" pitchFamily="2" charset="0"/>
              </a:rPr>
              <a:t> )</a:t>
            </a:r>
          </a:p>
          <a:p>
            <a:pPr marL="68580" indent="0" algn="r" rtl="1">
              <a:buNone/>
            </a:pPr>
            <a:endParaRPr lang="en-US" sz="1200" dirty="0">
              <a:latin typeface="Ac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Print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9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1200" dirty="0">
                <a:latin typeface="ae_AlMothnna" pitchFamily="34" charset="-78"/>
                <a:cs typeface="ae_AlMothnna" pitchFamily="34" charset="-78"/>
              </a:rPr>
              <a:t>الحل </a:t>
            </a:r>
          </a:p>
          <a:p>
            <a:r>
              <a:rPr lang="en-US" sz="1200" dirty="0">
                <a:latin typeface="Acme" pitchFamily="2" charset="0"/>
              </a:rPr>
              <a:t>name = "Ahmed"</a:t>
            </a:r>
          </a:p>
          <a:p>
            <a:r>
              <a:rPr lang="en-US" sz="1200" dirty="0">
                <a:latin typeface="Acme" pitchFamily="2" charset="0"/>
              </a:rPr>
              <a:t>print</a:t>
            </a:r>
            <a:r>
              <a:rPr lang="en-US" sz="1200" dirty="0" smtClean="0">
                <a:latin typeface="Acme" pitchFamily="2" charset="0"/>
              </a:rPr>
              <a:t>(“ There </a:t>
            </a:r>
            <a:r>
              <a:rPr lang="en-US" sz="1200" dirty="0">
                <a:latin typeface="Acme" pitchFamily="2" charset="0"/>
              </a:rPr>
              <a:t>is a boy named "  +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name</a:t>
            </a:r>
            <a:r>
              <a:rPr lang="en-US" sz="1200" dirty="0">
                <a:latin typeface="Acme" pitchFamily="2" charset="0"/>
              </a:rPr>
              <a:t> )</a:t>
            </a:r>
          </a:p>
          <a:p>
            <a:r>
              <a:rPr lang="en-US" sz="1200" dirty="0">
                <a:latin typeface="Acme" pitchFamily="2" charset="0"/>
              </a:rPr>
              <a:t>print(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name</a:t>
            </a:r>
            <a:r>
              <a:rPr lang="en-US" sz="1200" dirty="0">
                <a:latin typeface="Acme" pitchFamily="2" charset="0"/>
              </a:rPr>
              <a:t> + " bought a </a:t>
            </a:r>
            <a:r>
              <a:rPr lang="en-US" sz="1200" dirty="0" smtClean="0">
                <a:latin typeface="Acme" pitchFamily="2" charset="0"/>
              </a:rPr>
              <a:t>ball "</a:t>
            </a:r>
            <a:r>
              <a:rPr lang="en-US" sz="1200" dirty="0">
                <a:latin typeface="Acme" pitchFamily="2" charset="0"/>
              </a:rPr>
              <a:t> )</a:t>
            </a:r>
          </a:p>
          <a:p>
            <a:r>
              <a:rPr lang="en-US" sz="1200" dirty="0">
                <a:latin typeface="Acme" pitchFamily="2" charset="0"/>
              </a:rPr>
              <a:t>print</a:t>
            </a:r>
            <a:r>
              <a:rPr lang="en-US" sz="1200" dirty="0" smtClean="0">
                <a:latin typeface="Acme" pitchFamily="2" charset="0"/>
              </a:rPr>
              <a:t>(“ Then </a:t>
            </a:r>
            <a:r>
              <a:rPr lang="en-US" sz="1200" dirty="0">
                <a:latin typeface="Acme" pitchFamily="2" charset="0"/>
              </a:rPr>
              <a:t>“ +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name</a:t>
            </a:r>
            <a:r>
              <a:rPr lang="en-US" sz="1200" dirty="0">
                <a:latin typeface="Acme" pitchFamily="2" charset="0"/>
              </a:rPr>
              <a:t> +“played with his </a:t>
            </a:r>
            <a:r>
              <a:rPr lang="en-US" sz="1200" dirty="0" smtClean="0">
                <a:latin typeface="Acme" pitchFamily="2" charset="0"/>
              </a:rPr>
              <a:t>friends "</a:t>
            </a:r>
            <a:r>
              <a:rPr lang="en-US" sz="1200" dirty="0">
                <a:latin typeface="Acme" pitchFamily="2" charset="0"/>
              </a:rPr>
              <a:t> )</a:t>
            </a:r>
          </a:p>
          <a:p>
            <a:r>
              <a:rPr lang="en-US" sz="1200" dirty="0">
                <a:latin typeface="Acme" pitchFamily="2" charset="0"/>
              </a:rPr>
              <a:t>print</a:t>
            </a:r>
            <a:r>
              <a:rPr lang="en-US" sz="1200" dirty="0" smtClean="0">
                <a:latin typeface="Acme" pitchFamily="2" charset="0"/>
              </a:rPr>
              <a:t>(“ After </a:t>
            </a:r>
            <a:r>
              <a:rPr lang="en-US" sz="1200" dirty="0">
                <a:latin typeface="Acme" pitchFamily="2" charset="0"/>
              </a:rPr>
              <a:t>that, “ +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name</a:t>
            </a:r>
            <a:r>
              <a:rPr lang="en-US" sz="1200" dirty="0">
                <a:latin typeface="Acme" pitchFamily="2" charset="0"/>
              </a:rPr>
              <a:t> + “returned to his </a:t>
            </a:r>
            <a:r>
              <a:rPr lang="en-US" sz="1200" dirty="0" smtClean="0">
                <a:latin typeface="Acme" pitchFamily="2" charset="0"/>
              </a:rPr>
              <a:t>home "</a:t>
            </a:r>
            <a:r>
              <a:rPr lang="en-US" sz="1200" dirty="0">
                <a:latin typeface="Acme" pitchFamily="2" charset="0"/>
              </a:rPr>
              <a:t> )</a:t>
            </a:r>
          </a:p>
          <a:p>
            <a:pPr marL="68580" indent="0" algn="r" rtl="1">
              <a:buNone/>
            </a:pPr>
            <a:endParaRPr lang="en-US" sz="1200" dirty="0">
              <a:latin typeface="Ac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1265237"/>
            <a:ext cx="5175224" cy="762000"/>
          </a:xfrm>
        </p:spPr>
        <p:txBody>
          <a:bodyPr>
            <a:noAutofit/>
          </a:bodyPr>
          <a:lstStyle/>
          <a:p>
            <a:pPr algn="ctr"/>
            <a:r>
              <a:rPr lang="en-US" sz="4100" dirty="0">
                <a:solidFill>
                  <a:schemeClr val="accent4"/>
                </a:solidFill>
                <a:latin typeface="Acme" pitchFamily="2" charset="0"/>
                <a:cs typeface="ae_AlMothnna" pitchFamily="34" charset="-78"/>
              </a:rPr>
              <a:t>( Input ) Function</a:t>
            </a:r>
            <a:endParaRPr lang="ar-EG" sz="4600" dirty="0">
              <a:solidFill>
                <a:schemeClr val="accent4"/>
              </a:solidFill>
              <a:latin typeface="Acm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latin typeface="Acme" pitchFamily="2" charset="0"/>
              </a:rPr>
              <a:t>Slide   ( </a:t>
            </a:r>
            <a:r>
              <a:rPr lang="en-US" sz="1800" dirty="0" smtClean="0">
                <a:latin typeface="Acme" pitchFamily="2" charset="0"/>
              </a:rPr>
              <a:t>10 </a:t>
            </a:r>
            <a:r>
              <a:rPr lang="en-US" sz="1800" dirty="0">
                <a:latin typeface="Acm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05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Input 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11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sz="1100" dirty="0">
              <a:latin typeface="ae_AlMothnna" pitchFamily="34" charset="-78"/>
              <a:cs typeface="ae_AlMothnna" pitchFamily="34" charset="-78"/>
            </a:endParaRPr>
          </a:p>
          <a:p>
            <a:pPr marL="43891" indent="0" algn="r" rtl="1">
              <a:buNone/>
            </a:pPr>
            <a:endParaRPr lang="en-US" sz="1100" dirty="0">
              <a:latin typeface="ae_AlMothnna" pitchFamily="34" charset="-78"/>
              <a:cs typeface="ae_AlMothnna" pitchFamily="34" charset="-78"/>
            </a:endParaRPr>
          </a:p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ادخال قيمة نصية</a:t>
            </a:r>
          </a:p>
          <a:p>
            <a:r>
              <a:rPr lang="en-US" sz="1200" dirty="0">
                <a:latin typeface="Acme" pitchFamily="2" charset="0"/>
              </a:rPr>
              <a:t>name =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input ( </a:t>
            </a:r>
            <a:r>
              <a:rPr lang="en-US" sz="1200" dirty="0" smtClean="0">
                <a:latin typeface="Acme" pitchFamily="2" charset="0"/>
              </a:rPr>
              <a:t>‘  Enter </a:t>
            </a:r>
            <a:r>
              <a:rPr lang="en-US" sz="1200" dirty="0">
                <a:latin typeface="Acme" pitchFamily="2" charset="0"/>
              </a:rPr>
              <a:t>Your </a:t>
            </a:r>
            <a:r>
              <a:rPr lang="en-US" sz="1200" dirty="0" smtClean="0">
                <a:latin typeface="Acme" pitchFamily="2" charset="0"/>
              </a:rPr>
              <a:t>Name  :   ‘ 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)</a:t>
            </a:r>
            <a:endParaRPr lang="ar-EG" sz="1200" dirty="0">
              <a:solidFill>
                <a:srgbClr val="FF0000"/>
              </a:solidFill>
              <a:latin typeface="Acme" pitchFamily="2" charset="0"/>
            </a:endParaRPr>
          </a:p>
          <a:p>
            <a:endParaRPr lang="en-US" sz="1200" dirty="0">
              <a:latin typeface="Acme" pitchFamily="2" charset="0"/>
            </a:endParaRPr>
          </a:p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ادخال قيمة عددية</a:t>
            </a:r>
          </a:p>
          <a:p>
            <a:r>
              <a:rPr lang="en-US" sz="1200" dirty="0">
                <a:latin typeface="Acme" pitchFamily="2" charset="0"/>
              </a:rPr>
              <a:t>age =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cme" pitchFamily="2" charset="0"/>
              </a:rPr>
              <a:t>eval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cme" pitchFamily="2" charset="0"/>
              </a:rPr>
              <a:t>(  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input ( </a:t>
            </a:r>
            <a:r>
              <a:rPr lang="en-US" sz="1200" dirty="0" smtClean="0">
                <a:latin typeface="Acme" pitchFamily="2" charset="0"/>
              </a:rPr>
              <a:t>‘  Enter </a:t>
            </a:r>
            <a:r>
              <a:rPr lang="en-US" sz="1200" dirty="0">
                <a:latin typeface="Acme" pitchFamily="2" charset="0"/>
              </a:rPr>
              <a:t>Your </a:t>
            </a:r>
            <a:r>
              <a:rPr lang="en-US" sz="1200" dirty="0" smtClean="0">
                <a:latin typeface="Acme" pitchFamily="2" charset="0"/>
              </a:rPr>
              <a:t>Age  :   ' 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)  </a:t>
            </a:r>
            <a:r>
              <a:rPr lang="en-US" sz="1200" dirty="0" smtClean="0">
                <a:latin typeface="Acme" pitchFamily="2" charset="0"/>
              </a:rPr>
              <a:t> 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cme" pitchFamily="2" charset="0"/>
              </a:rPr>
              <a:t>)</a:t>
            </a:r>
            <a:r>
              <a:rPr lang="en-US" sz="1200" dirty="0" smtClean="0">
                <a:latin typeface="Acme" pitchFamily="2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cme" pitchFamily="2" charset="0"/>
              </a:rPr>
              <a:t>)</a:t>
            </a:r>
            <a:endParaRPr lang="ar-EG" sz="1200" dirty="0">
              <a:solidFill>
                <a:schemeClr val="accent1"/>
              </a:solidFill>
              <a:latin typeface="Acme" pitchFamily="2" charset="0"/>
            </a:endParaRPr>
          </a:p>
          <a:p>
            <a:endParaRPr lang="en-US" sz="1200" dirty="0">
              <a:latin typeface="Ac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Input 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12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مثال ( 1 )</a:t>
            </a:r>
          </a:p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قم بإدخال اسم وعمر الشخص ثم اطبع رسالة ترحيبية </a:t>
            </a:r>
          </a:p>
          <a:p>
            <a:pPr algn="r" rtl="1"/>
            <a:endParaRPr lang="en-US" sz="1100" dirty="0">
              <a:latin typeface="ae_AlMothnna" pitchFamily="34" charset="-78"/>
              <a:cs typeface="ae_AlMothnna" pitchFamily="34" charset="-78"/>
            </a:endParaRPr>
          </a:p>
          <a:p>
            <a:r>
              <a:rPr lang="en-US" sz="1200" dirty="0">
                <a:latin typeface="Acme" pitchFamily="2" charset="0"/>
              </a:rPr>
              <a:t>name </a:t>
            </a:r>
            <a:r>
              <a:rPr lang="en-US" sz="1200" dirty="0" smtClean="0">
                <a:latin typeface="Acme" pitchFamily="2" charset="0"/>
              </a:rPr>
              <a:t> = 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input ( </a:t>
            </a:r>
            <a:r>
              <a:rPr lang="en-US" sz="1200" dirty="0" smtClean="0">
                <a:latin typeface="Acme" pitchFamily="2" charset="0"/>
              </a:rPr>
              <a:t>‘  Enter </a:t>
            </a:r>
            <a:r>
              <a:rPr lang="en-US" sz="1200" dirty="0">
                <a:latin typeface="Acme" pitchFamily="2" charset="0"/>
              </a:rPr>
              <a:t>Your </a:t>
            </a:r>
            <a:r>
              <a:rPr lang="en-US" sz="1200" dirty="0" smtClean="0">
                <a:latin typeface="Acme" pitchFamily="2" charset="0"/>
              </a:rPr>
              <a:t>Name  :  ‘ 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)</a:t>
            </a:r>
            <a:endParaRPr lang="ar-EG" sz="1200" dirty="0">
              <a:solidFill>
                <a:srgbClr val="FF0000"/>
              </a:solidFill>
              <a:latin typeface="Acme" pitchFamily="2" charset="0"/>
            </a:endParaRPr>
          </a:p>
          <a:p>
            <a:r>
              <a:rPr lang="en-US" sz="1200" dirty="0">
                <a:latin typeface="Acme" pitchFamily="2" charset="0"/>
              </a:rPr>
              <a:t>age </a:t>
            </a:r>
            <a:r>
              <a:rPr lang="en-US" sz="1200" dirty="0" smtClean="0">
                <a:latin typeface="Acme" pitchFamily="2" charset="0"/>
              </a:rPr>
              <a:t> =  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cme" pitchFamily="2" charset="0"/>
              </a:rPr>
              <a:t>eval( 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input (  </a:t>
            </a:r>
            <a:r>
              <a:rPr lang="en-US" sz="1200" dirty="0" smtClean="0">
                <a:latin typeface="Acme" pitchFamily="2" charset="0"/>
              </a:rPr>
              <a:t>‘  Enter </a:t>
            </a:r>
            <a:r>
              <a:rPr lang="en-US" sz="1200" dirty="0">
                <a:latin typeface="Acme" pitchFamily="2" charset="0"/>
              </a:rPr>
              <a:t>Your </a:t>
            </a:r>
            <a:r>
              <a:rPr lang="en-US" sz="1200" dirty="0" smtClean="0">
                <a:latin typeface="Acme" pitchFamily="2" charset="0"/>
              </a:rPr>
              <a:t>Age  :   ‘ 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)  </a:t>
            </a:r>
            <a:r>
              <a:rPr lang="en-US" sz="1200" dirty="0" smtClean="0">
                <a:latin typeface="Acme" pitchFamily="2" charset="0"/>
              </a:rPr>
              <a:t>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cme" pitchFamily="2" charset="0"/>
              </a:rPr>
              <a:t>)</a:t>
            </a:r>
            <a:endParaRPr lang="ar-EG" sz="1200" dirty="0">
              <a:solidFill>
                <a:schemeClr val="bg2">
                  <a:lumMod val="60000"/>
                  <a:lumOff val="40000"/>
                </a:schemeClr>
              </a:solidFill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print ( “  Hi  “  ,   name   </a:t>
            </a:r>
            <a:r>
              <a:rPr lang="en-US" sz="1200" dirty="0">
                <a:latin typeface="Acme" pitchFamily="2" charset="0"/>
              </a:rPr>
              <a:t>)</a:t>
            </a:r>
            <a:endParaRPr lang="ar-EG" sz="1200" dirty="0"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print ( “  Your </a:t>
            </a:r>
            <a:r>
              <a:rPr lang="en-US" sz="1200" dirty="0">
                <a:latin typeface="Acme" pitchFamily="2" charset="0"/>
              </a:rPr>
              <a:t>Age </a:t>
            </a:r>
            <a:r>
              <a:rPr lang="en-US" sz="1200" dirty="0" smtClean="0">
                <a:latin typeface="Acme" pitchFamily="2" charset="0"/>
              </a:rPr>
              <a:t>Is  “  ,   age  )</a:t>
            </a:r>
            <a:endParaRPr lang="ar-EG" sz="1200" dirty="0">
              <a:latin typeface="Acme" pitchFamily="2" charset="0"/>
            </a:endParaRPr>
          </a:p>
          <a:p>
            <a:endParaRPr lang="ar-EG" sz="1200" dirty="0">
              <a:latin typeface="Ac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Strings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13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لطباعة جمله</a:t>
            </a:r>
          </a:p>
          <a:p>
            <a:r>
              <a:rPr lang="en-US" sz="1200" dirty="0" smtClean="0">
                <a:latin typeface="Acme" pitchFamily="2" charset="0"/>
              </a:rPr>
              <a:t>print (  “  My</a:t>
            </a:r>
            <a:r>
              <a:rPr lang="en-US" sz="1200" dirty="0">
                <a:latin typeface="Acme" pitchFamily="2" charset="0"/>
              </a:rPr>
              <a:t> Name Is </a:t>
            </a:r>
            <a:r>
              <a:rPr lang="en-US" sz="1200" dirty="0" smtClean="0">
                <a:latin typeface="Acme" pitchFamily="2" charset="0"/>
              </a:rPr>
              <a:t>Ahmed  “  )</a:t>
            </a:r>
            <a:endParaRPr lang="en-US" sz="1200" dirty="0"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print (  “  My</a:t>
            </a:r>
            <a:r>
              <a:rPr lang="en-US" sz="1200" dirty="0">
                <a:latin typeface="Acme" pitchFamily="2" charset="0"/>
              </a:rPr>
              <a:t> Name Is 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\n</a:t>
            </a:r>
            <a:r>
              <a:rPr lang="en-US" sz="1200" dirty="0">
                <a:latin typeface="Acme" pitchFamily="2" charset="0"/>
              </a:rPr>
              <a:t> </a:t>
            </a:r>
            <a:r>
              <a:rPr lang="en-US" sz="1200" dirty="0" smtClean="0">
                <a:latin typeface="Acme" pitchFamily="2" charset="0"/>
              </a:rPr>
              <a:t>Ahmed  “  )</a:t>
            </a:r>
            <a:endParaRPr lang="en-US" sz="1200" dirty="0"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print (  “  My</a:t>
            </a:r>
            <a:r>
              <a:rPr lang="en-US" sz="1200" dirty="0">
                <a:latin typeface="Acme" pitchFamily="2" charset="0"/>
              </a:rPr>
              <a:t> Name Is 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 \t </a:t>
            </a:r>
            <a:r>
              <a:rPr lang="en-US" sz="1200" dirty="0" smtClean="0">
                <a:latin typeface="Acme" pitchFamily="2" charset="0"/>
              </a:rPr>
              <a:t>Ahmed  “  )</a:t>
            </a:r>
            <a:endParaRPr lang="en-US" sz="1200" dirty="0"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print (  “  My</a:t>
            </a:r>
            <a:r>
              <a:rPr lang="en-US" sz="1200" dirty="0">
                <a:latin typeface="Acme" pitchFamily="2" charset="0"/>
              </a:rPr>
              <a:t> Name Is 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 \” </a:t>
            </a:r>
            <a:r>
              <a:rPr lang="en-US" sz="1200" dirty="0">
                <a:latin typeface="Acme" pitchFamily="2" charset="0"/>
              </a:rPr>
              <a:t>Ahmed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  \”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  </a:t>
            </a:r>
            <a:r>
              <a:rPr lang="en-US" sz="1200" dirty="0" smtClean="0">
                <a:latin typeface="Acme" pitchFamily="2" charset="0"/>
              </a:rPr>
              <a:t>“  )</a:t>
            </a:r>
            <a:endParaRPr lang="en-US" sz="1200" dirty="0">
              <a:latin typeface="Acme" pitchFamily="2" charset="0"/>
            </a:endParaRPr>
          </a:p>
          <a:p>
            <a:endParaRPr lang="en-US" sz="1200" dirty="0">
              <a:latin typeface="Acme" pitchFamily="2" charset="0"/>
            </a:endParaRPr>
          </a:p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تقوم بايثون بالطباعة التلقائية في سطر جديد .</a:t>
            </a:r>
          </a:p>
          <a:p>
            <a:r>
              <a:rPr lang="en-US" sz="1200" dirty="0" smtClean="0">
                <a:latin typeface="Acme" pitchFamily="2" charset="0"/>
              </a:rPr>
              <a:t>print (  “ hello "</a:t>
            </a:r>
            <a:r>
              <a:rPr lang="ar-EG" sz="1200" dirty="0" smtClean="0">
                <a:latin typeface="Acme" pitchFamily="2" charset="0"/>
              </a:rPr>
              <a:t> </a:t>
            </a:r>
            <a:r>
              <a:rPr lang="en-US" sz="1200" dirty="0">
                <a:latin typeface="Acme" pitchFamily="2" charset="0"/>
              </a:rPr>
              <a:t>,</a:t>
            </a:r>
            <a:r>
              <a:rPr lang="ar-EG" sz="1200" dirty="0">
                <a:latin typeface="Acme" pitchFamily="2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end =</a:t>
            </a:r>
            <a:r>
              <a:rPr lang="ar-EG" sz="1200" dirty="0" smtClean="0">
                <a:solidFill>
                  <a:srgbClr val="FF0000"/>
                </a:solidFill>
                <a:latin typeface="Acme" pitchFamily="2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“ \n "</a:t>
            </a:r>
            <a:r>
              <a:rPr lang="ar-EG" sz="1200" dirty="0" smtClean="0">
                <a:solidFill>
                  <a:srgbClr val="FF0000"/>
                </a:solidFill>
                <a:latin typeface="Acme" pitchFamily="2" charset="0"/>
              </a:rPr>
              <a:t> </a:t>
            </a:r>
            <a:r>
              <a:rPr lang="en-US" sz="1200" dirty="0">
                <a:latin typeface="Acme" pitchFamily="2" charset="0"/>
              </a:rPr>
              <a:t>)</a:t>
            </a:r>
          </a:p>
          <a:p>
            <a:pPr algn="r" rtl="1"/>
            <a:r>
              <a:rPr lang="ar-EG" sz="1100" dirty="0">
                <a:latin typeface="ae_AlMothnna" pitchFamily="34" charset="-78"/>
                <a:cs typeface="ae_AlMothnna" pitchFamily="34" charset="-78"/>
              </a:rPr>
              <a:t>وللطباعة علي نفس السطر نعمل الآتي .</a:t>
            </a:r>
            <a:endParaRPr lang="en-US" sz="1100" dirty="0">
              <a:latin typeface="ae_AlMothnna" pitchFamily="34" charset="-78"/>
              <a:cs typeface="ae_AlMothnna" pitchFamily="34" charset="-78"/>
            </a:endParaRPr>
          </a:p>
          <a:p>
            <a:r>
              <a:rPr lang="en-US" sz="1200" dirty="0" smtClean="0">
                <a:latin typeface="Acme" pitchFamily="2" charset="0"/>
              </a:rPr>
              <a:t>print (  “ hello “ </a:t>
            </a:r>
            <a:r>
              <a:rPr lang="ar-EG" sz="1200" dirty="0" smtClean="0">
                <a:latin typeface="Acme" pitchFamily="2" charset="0"/>
              </a:rPr>
              <a:t> </a:t>
            </a:r>
            <a:r>
              <a:rPr lang="en-US" sz="1200" dirty="0">
                <a:latin typeface="Acme" pitchFamily="2" charset="0"/>
              </a:rPr>
              <a:t>,</a:t>
            </a:r>
            <a:r>
              <a:rPr lang="ar-EG" sz="1200" dirty="0">
                <a:latin typeface="Acme" pitchFamily="2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end =</a:t>
            </a:r>
            <a:r>
              <a:rPr lang="ar-EG" sz="1200" dirty="0" smtClean="0">
                <a:solidFill>
                  <a:srgbClr val="FF0000"/>
                </a:solidFill>
                <a:latin typeface="Acme" pitchFamily="2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"</a:t>
            </a:r>
            <a:r>
              <a:rPr lang="ar-EG" sz="1200" dirty="0">
                <a:solidFill>
                  <a:srgbClr val="FF0000"/>
                </a:solidFill>
                <a:latin typeface="Acme" pitchFamily="2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"</a:t>
            </a:r>
            <a:r>
              <a:rPr lang="ar-EG" sz="1200" dirty="0">
                <a:solidFill>
                  <a:srgbClr val="FF0000"/>
                </a:solidFill>
                <a:latin typeface="Acme" pitchFamily="2" charset="0"/>
              </a:rPr>
              <a:t> </a:t>
            </a:r>
            <a:r>
              <a:rPr lang="en-US" sz="1200" dirty="0">
                <a:latin typeface="Acm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68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Strings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14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1000" dirty="0">
                <a:latin typeface="ae_AlMothnna" pitchFamily="34" charset="-78"/>
                <a:cs typeface="ae_AlMothnna" pitchFamily="34" charset="-78"/>
              </a:rPr>
              <a:t>لطباعة </a:t>
            </a:r>
            <a:r>
              <a:rPr lang="ar-EG" sz="1000" dirty="0" smtClean="0">
                <a:latin typeface="ae_AlMothnna" pitchFamily="34" charset="-78"/>
                <a:cs typeface="ae_AlMothnna" pitchFamily="34" charset="-78"/>
              </a:rPr>
              <a:t>جمله</a:t>
            </a:r>
            <a:endParaRPr lang="en-US" sz="1000" dirty="0" smtClean="0">
              <a:latin typeface="ae_AlMothnna" pitchFamily="34" charset="-78"/>
              <a:cs typeface="ae_AlMothnna" pitchFamily="34" charset="-78"/>
            </a:endParaRPr>
          </a:p>
          <a:p>
            <a:pPr algn="r" rtl="1"/>
            <a:endParaRPr lang="ar-EG" sz="1000" dirty="0">
              <a:latin typeface="ae_AlMothnna" pitchFamily="34" charset="-78"/>
              <a:cs typeface="ae_AlMothnna" pitchFamily="34" charset="-78"/>
            </a:endParaRPr>
          </a:p>
          <a:p>
            <a:r>
              <a:rPr lang="en-US" sz="1200" dirty="0" smtClean="0">
                <a:latin typeface="Acme" pitchFamily="2" charset="0"/>
              </a:rPr>
              <a:t>\</a:t>
            </a:r>
            <a:r>
              <a:rPr lang="en-US" sz="1200" dirty="0">
                <a:solidFill>
                  <a:schemeClr val="accent4"/>
                </a:solidFill>
                <a:latin typeface="Acme" pitchFamily="2" charset="0"/>
              </a:rPr>
              <a:t>n</a:t>
            </a:r>
            <a:r>
              <a:rPr lang="en-US" sz="1200" dirty="0">
                <a:latin typeface="Acme" pitchFamily="2" charset="0"/>
              </a:rPr>
              <a:t>   -- &gt; Newline</a:t>
            </a:r>
          </a:p>
          <a:p>
            <a:endParaRPr lang="en-US" sz="1200" dirty="0" smtClean="0"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\</a:t>
            </a:r>
            <a:r>
              <a:rPr lang="en-US" sz="1200" dirty="0">
                <a:solidFill>
                  <a:schemeClr val="accent4"/>
                </a:solidFill>
                <a:latin typeface="Acme" pitchFamily="2" charset="0"/>
              </a:rPr>
              <a:t>t</a:t>
            </a:r>
            <a:r>
              <a:rPr lang="en-US" sz="1200" dirty="0">
                <a:latin typeface="Acme" pitchFamily="2" charset="0"/>
              </a:rPr>
              <a:t>    -- &gt; Tab</a:t>
            </a:r>
          </a:p>
          <a:p>
            <a:endParaRPr lang="en-US" sz="1200" dirty="0" smtClean="0"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\</a:t>
            </a:r>
            <a:r>
              <a:rPr lang="en-US" sz="1200" dirty="0" smtClean="0">
                <a:solidFill>
                  <a:schemeClr val="accent4"/>
                </a:solidFill>
                <a:latin typeface="Acme" pitchFamily="2" charset="0"/>
              </a:rPr>
              <a:t>” </a:t>
            </a:r>
            <a:r>
              <a:rPr lang="en-US" sz="1200" dirty="0" smtClean="0">
                <a:latin typeface="Acme" pitchFamily="2" charset="0"/>
              </a:rPr>
              <a:t>   </a:t>
            </a:r>
            <a:r>
              <a:rPr lang="en-US" sz="1200" dirty="0">
                <a:latin typeface="Acme" pitchFamily="2" charset="0"/>
              </a:rPr>
              <a:t>-- &gt; Double Quote</a:t>
            </a:r>
          </a:p>
          <a:p>
            <a:endParaRPr lang="en-US" sz="1200" dirty="0" smtClean="0">
              <a:latin typeface="Acme" pitchFamily="2" charset="0"/>
            </a:endParaRPr>
          </a:p>
          <a:p>
            <a:r>
              <a:rPr lang="en-US" sz="1200" dirty="0" smtClean="0">
                <a:latin typeface="Acme" pitchFamily="2" charset="0"/>
              </a:rPr>
              <a:t>\</a:t>
            </a:r>
            <a:r>
              <a:rPr lang="en-US" sz="1200" dirty="0" smtClean="0">
                <a:solidFill>
                  <a:schemeClr val="accent4"/>
                </a:solidFill>
                <a:latin typeface="Acme" pitchFamily="2" charset="0"/>
              </a:rPr>
              <a:t>\</a:t>
            </a:r>
            <a:r>
              <a:rPr lang="en-US" sz="1200" dirty="0" smtClean="0">
                <a:latin typeface="Acme" pitchFamily="2" charset="0"/>
              </a:rPr>
              <a:t>    </a:t>
            </a:r>
            <a:r>
              <a:rPr lang="en-US" sz="1200" dirty="0">
                <a:latin typeface="Acme" pitchFamily="2" charset="0"/>
              </a:rPr>
              <a:t>-- &gt; </a:t>
            </a:r>
            <a:r>
              <a:rPr lang="en-US" sz="1200" dirty="0" smtClean="0">
                <a:latin typeface="Acme" pitchFamily="2" charset="0"/>
              </a:rPr>
              <a:t>Backslash</a:t>
            </a:r>
            <a:endParaRPr lang="en-US" sz="1200" dirty="0">
              <a:latin typeface="Ac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1341437"/>
            <a:ext cx="5175224" cy="609600"/>
          </a:xfrm>
        </p:spPr>
        <p:txBody>
          <a:bodyPr>
            <a:noAutofit/>
          </a:bodyPr>
          <a:lstStyle/>
          <a:p>
            <a:pPr algn="ctr"/>
            <a:r>
              <a:rPr lang="en-US" sz="4100" dirty="0">
                <a:solidFill>
                  <a:schemeClr val="accent4"/>
                </a:solidFill>
                <a:latin typeface="Acme" pitchFamily="2" charset="0"/>
                <a:cs typeface="ae_AlMothnna" pitchFamily="34" charset="-78"/>
              </a:rPr>
              <a:t>Exercises</a:t>
            </a:r>
            <a:endParaRPr lang="ar-EG" sz="4600" dirty="0">
              <a:solidFill>
                <a:schemeClr val="accent4"/>
              </a:solidFill>
              <a:latin typeface="Acm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latin typeface="Acme" pitchFamily="2" charset="0"/>
              </a:rPr>
              <a:t>Slide   ( </a:t>
            </a:r>
            <a:r>
              <a:rPr lang="en-US" sz="1800" dirty="0" smtClean="0">
                <a:latin typeface="Acme" pitchFamily="2" charset="0"/>
              </a:rPr>
              <a:t>15 </a:t>
            </a:r>
            <a:r>
              <a:rPr lang="en-US" sz="1800" dirty="0">
                <a:latin typeface="Acm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3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( 1 )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16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حساب حاصل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“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جمع – طرح – ضرب – قسمة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“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عددين .</a:t>
            </a:r>
            <a:endParaRPr lang="en-US" sz="9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589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( 1 )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17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Acme" pitchFamily="2" charset="0"/>
              </a:rPr>
              <a:t>x</a:t>
            </a:r>
            <a:r>
              <a:rPr lang="en-US" sz="1200" dirty="0">
                <a:latin typeface="Acme" pitchFamily="2" charset="0"/>
              </a:rPr>
              <a:t> = 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 </a:t>
            </a:r>
            <a:r>
              <a:rPr lang="en-US" sz="1200" dirty="0">
                <a:latin typeface="Acme" pitchFamily="2" charset="0"/>
              </a:rPr>
              <a:t>input("Enter First </a:t>
            </a:r>
            <a:r>
              <a:rPr lang="en-US" sz="1200" dirty="0" smtClean="0">
                <a:latin typeface="Acme" pitchFamily="2" charset="0"/>
              </a:rPr>
              <a:t>Num ") 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y = 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 </a:t>
            </a:r>
            <a:r>
              <a:rPr lang="en-US" sz="1200" dirty="0">
                <a:latin typeface="Acme" pitchFamily="2" charset="0"/>
              </a:rPr>
              <a:t>input("Enter Second </a:t>
            </a:r>
            <a:r>
              <a:rPr lang="en-US" sz="1200" dirty="0" smtClean="0">
                <a:latin typeface="Acme" pitchFamily="2" charset="0"/>
              </a:rPr>
              <a:t>Num ") 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sum = </a:t>
            </a:r>
            <a:r>
              <a:rPr lang="en-US" sz="1200" dirty="0" smtClean="0">
                <a:latin typeface="Acme" pitchFamily="2" charset="0"/>
              </a:rPr>
              <a:t>x + y</a:t>
            </a:r>
            <a:endParaRPr lang="en-US" sz="1200" dirty="0">
              <a:latin typeface="Acme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sup = x-y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mul = x*y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div = x/y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print("Sum=", sum, "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\n</a:t>
            </a:r>
            <a:r>
              <a:rPr lang="en-US" sz="1200" dirty="0">
                <a:latin typeface="Acme" pitchFamily="2" charset="0"/>
              </a:rPr>
              <a:t>Sup=", sup, "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\n</a:t>
            </a:r>
            <a:r>
              <a:rPr lang="en-US" sz="1200" dirty="0">
                <a:latin typeface="Acme" pitchFamily="2" charset="0"/>
              </a:rPr>
              <a:t>Mul=", mul, "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\n</a:t>
            </a:r>
            <a:r>
              <a:rPr lang="en-US" sz="1200" dirty="0">
                <a:latin typeface="Acme" pitchFamily="2" charset="0"/>
              </a:rPr>
              <a:t>Div=", div)</a:t>
            </a:r>
          </a:p>
          <a:p>
            <a:pPr algn="r" rtl="1"/>
            <a:endParaRPr lang="en-US" sz="12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1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science - corses\Python Course\New folder\Python cour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" y="-30163"/>
            <a:ext cx="5851525" cy="332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2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18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التحويل من (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M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) إلي (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Cm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) علما بأن ( </a:t>
            </a:r>
            <a:r>
              <a:rPr lang="en-US" sz="900" dirty="0">
                <a:solidFill>
                  <a:srgbClr val="FF0000"/>
                </a:solidFill>
                <a:latin typeface="ae_AlMothnna" pitchFamily="34" charset="-78"/>
                <a:cs typeface="ae_AlMothnna" pitchFamily="34" charset="-78"/>
              </a:rPr>
              <a:t>1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 M= </a:t>
            </a:r>
            <a:r>
              <a:rPr lang="en-US" sz="900" dirty="0">
                <a:solidFill>
                  <a:srgbClr val="FF0000"/>
                </a:solidFill>
                <a:latin typeface="ae_AlMothnna" pitchFamily="34" charset="-78"/>
                <a:cs typeface="ae_AlMothnna" pitchFamily="34" charset="-78"/>
              </a:rPr>
              <a:t>100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 cm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) .</a:t>
            </a:r>
            <a:endParaRPr lang="en-US" sz="9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91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2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19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 smtClean="0">
              <a:latin typeface="Acme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Acme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Acme" pitchFamily="2" charset="0"/>
              </a:rPr>
              <a:t>Meter</a:t>
            </a:r>
            <a:r>
              <a:rPr lang="en-US" sz="1200" dirty="0">
                <a:latin typeface="Acme" pitchFamily="2" charset="0"/>
              </a:rPr>
              <a:t> = 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</a:t>
            </a:r>
            <a:r>
              <a:rPr lang="en-US" sz="1200" dirty="0">
                <a:latin typeface="Acme" pitchFamily="2" charset="0"/>
              </a:rPr>
              <a:t>input(“Enter  Meter ")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cm =  100 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* </a:t>
            </a:r>
            <a:r>
              <a:rPr lang="en-US" sz="1200" dirty="0">
                <a:latin typeface="Acme" pitchFamily="2" charset="0"/>
              </a:rPr>
              <a:t>Meter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print(Meter, “M  = “ , cm, "cm“ )</a:t>
            </a:r>
          </a:p>
          <a:p>
            <a:pPr algn="r" rtl="1">
              <a:lnSpc>
                <a:spcPct val="150000"/>
              </a:lnSpc>
            </a:pPr>
            <a:endParaRPr lang="en-US" sz="12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0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3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20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التبديل بين عددين في متغيرين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x , y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30758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3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20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التبديل بين عددين في متغيرين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x , y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</p:txBody>
      </p:sp>
      <p:pic>
        <p:nvPicPr>
          <p:cNvPr id="3074" name="Picture 2" descr="D: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1068670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3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( 20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التبديل بين عددين في متغيرين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x , y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</p:txBody>
      </p:sp>
      <p:pic>
        <p:nvPicPr>
          <p:cNvPr id="3074" name="Picture 2" descr="D: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1068670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7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3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20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التبديل بين عددين في متغيرين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x , y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</p:txBody>
      </p:sp>
      <p:pic>
        <p:nvPicPr>
          <p:cNvPr id="3074" name="Picture 2" descr="D: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1068670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1064295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04" y="1068670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3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20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التبديل بين عددين في متغيرين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x , y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</p:txBody>
      </p:sp>
      <p:pic>
        <p:nvPicPr>
          <p:cNvPr id="3076" name="Picture 4" descr="D:\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04" y="1068670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3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20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التبديل بين عددين في متغيرين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x , y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</p:txBody>
      </p:sp>
      <p:pic>
        <p:nvPicPr>
          <p:cNvPr id="3075" name="Picture 3" descr="D: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1065704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0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9" y="1112837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1073873"/>
            <a:ext cx="1723533" cy="17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3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</a:t>
            </a:r>
            <a:r>
              <a:rPr lang="ar-EG" sz="1800" dirty="0" smtClean="0">
                <a:solidFill>
                  <a:schemeClr val="bg1"/>
                </a:solidFill>
                <a:latin typeface="Acme" pitchFamily="2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x=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</a:t>
            </a:r>
            <a:r>
              <a:rPr lang="en-US" sz="1200" dirty="0">
                <a:latin typeface="Acme" pitchFamily="2" charset="0"/>
              </a:rPr>
              <a:t>input( “ Enter The Value Of X :  “ )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  <a:r>
              <a:rPr lang="en-US" sz="1200" dirty="0">
                <a:latin typeface="Acme" pitchFamily="2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y=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</a:t>
            </a:r>
            <a:r>
              <a:rPr lang="en-US" sz="1200" dirty="0">
                <a:latin typeface="Acme" pitchFamily="2" charset="0"/>
              </a:rPr>
              <a:t>input(“ Enter The Value Of Y :  ")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  <a:r>
              <a:rPr lang="en-US" sz="1200" dirty="0">
                <a:latin typeface="Acme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print( </a:t>
            </a:r>
            <a:r>
              <a:rPr lang="en-US" sz="1200" dirty="0">
                <a:latin typeface="Acme" pitchFamily="2" charset="0"/>
              </a:rPr>
              <a:t>“ Before Swapping  :  X  =   “  ,  x  ,  “  Y  =  “  ,  y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z  = 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x = y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y = z </a:t>
            </a:r>
            <a:endParaRPr lang="ar-EG" sz="1200" dirty="0">
              <a:latin typeface="Acme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print( </a:t>
            </a:r>
            <a:r>
              <a:rPr lang="en-US" sz="1200" dirty="0">
                <a:latin typeface="Acme" pitchFamily="2" charset="0"/>
              </a:rPr>
              <a:t>“ After Swapping   :   X  =  “  ,  x  ,  “  Y  =  “  ,  y 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pPr algn="r" rtl="1"/>
            <a:endParaRPr lang="ar-EG" sz="9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78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4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</a:t>
            </a:r>
            <a:r>
              <a:rPr lang="ar-EG" sz="1800" dirty="0" smtClean="0">
                <a:solidFill>
                  <a:schemeClr val="bg1"/>
                </a:solidFill>
                <a:latin typeface="Acme" pitchFamily="2" charset="0"/>
              </a:rPr>
              <a:t>2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حساب قيمة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( 2 x – 4 )^7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32106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097491"/>
            <a:ext cx="5175224" cy="1234546"/>
          </a:xfrm>
        </p:spPr>
        <p:txBody>
          <a:bodyPr>
            <a:noAutofit/>
          </a:bodyPr>
          <a:lstStyle/>
          <a:p>
            <a:pPr algn="ctr"/>
            <a:r>
              <a:rPr lang="en-US" sz="4100" dirty="0" smtClean="0">
                <a:solidFill>
                  <a:schemeClr val="accent4"/>
                </a:solidFill>
                <a:latin typeface="Acme" pitchFamily="2" charset="0"/>
                <a:cs typeface="ae_AlMothnna" pitchFamily="34" charset="-78"/>
              </a:rPr>
              <a:t>What I Need </a:t>
            </a:r>
            <a:br>
              <a:rPr lang="en-US" sz="4100" dirty="0" smtClean="0">
                <a:solidFill>
                  <a:schemeClr val="accent4"/>
                </a:solidFill>
                <a:latin typeface="Acme" pitchFamily="2" charset="0"/>
                <a:cs typeface="ae_AlMothnna" pitchFamily="34" charset="-78"/>
              </a:rPr>
            </a:br>
            <a:r>
              <a:rPr lang="en-US" sz="4100" dirty="0" smtClean="0">
                <a:solidFill>
                  <a:schemeClr val="accent4"/>
                </a:solidFill>
                <a:latin typeface="Acme" pitchFamily="2" charset="0"/>
                <a:cs typeface="ae_AlMothnna" pitchFamily="34" charset="-78"/>
              </a:rPr>
              <a:t>To Start …</a:t>
            </a:r>
            <a:endParaRPr lang="ar-EG" sz="4600" dirty="0">
              <a:solidFill>
                <a:schemeClr val="accent4"/>
              </a:solidFill>
              <a:latin typeface="Acm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latin typeface="Acme" pitchFamily="2" charset="0"/>
              </a:rPr>
              <a:t>Slide   ( 1 )</a:t>
            </a:r>
          </a:p>
        </p:txBody>
      </p:sp>
    </p:spTree>
    <p:extLst>
      <p:ext uri="{BB962C8B-B14F-4D97-AF65-F5344CB8AC3E}">
        <p14:creationId xmlns:p14="http://schemas.microsoft.com/office/powerpoint/2010/main" val="28939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4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</a:t>
            </a:r>
            <a:r>
              <a:rPr lang="ar-EG" sz="1800" dirty="0" smtClean="0">
                <a:solidFill>
                  <a:schemeClr val="bg1"/>
                </a:solidFill>
                <a:latin typeface="Acme" pitchFamily="2" charset="0"/>
              </a:rPr>
              <a:t>3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 smtClean="0">
              <a:latin typeface="Acme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Acme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Acme" pitchFamily="2" charset="0"/>
              </a:rPr>
              <a:t>x </a:t>
            </a:r>
            <a:r>
              <a:rPr lang="en-US" sz="1200" dirty="0">
                <a:latin typeface="Acme" pitchFamily="2" charset="0"/>
              </a:rPr>
              <a:t>= </a:t>
            </a:r>
            <a:r>
              <a:rPr lang="en-US" sz="1200" dirty="0" err="1">
                <a:solidFill>
                  <a:srgbClr val="FF0000"/>
                </a:solidFill>
                <a:latin typeface="Acme" pitchFamily="2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( </a:t>
            </a:r>
            <a:r>
              <a:rPr lang="en-US" sz="1200" dirty="0">
                <a:latin typeface="Acme" pitchFamily="2" charset="0"/>
              </a:rPr>
              <a:t>input( “ Enter The Value Of X :  “ )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  <a:r>
              <a:rPr lang="en-US" sz="1200" dirty="0">
                <a:latin typeface="Acme" pitchFamily="2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cme" pitchFamily="2" charset="0"/>
              </a:rPr>
              <a:t>z = ( 2 * x - 4) * * 7</a:t>
            </a:r>
            <a:endParaRPr lang="ar-EG" sz="1200" dirty="0">
              <a:latin typeface="Acme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print( </a:t>
            </a:r>
            <a:r>
              <a:rPr lang="en-US" sz="1200" dirty="0">
                <a:latin typeface="Acme" pitchFamily="2" charset="0"/>
              </a:rPr>
              <a:t>“The result is</a:t>
            </a:r>
            <a:r>
              <a:rPr lang="ar-EG" sz="1200" dirty="0">
                <a:latin typeface="Acme" pitchFamily="2" charset="0"/>
              </a:rPr>
              <a:t>  </a:t>
            </a:r>
            <a:r>
              <a:rPr lang="en-US" sz="1200" dirty="0">
                <a:latin typeface="Acme" pitchFamily="2" charset="0"/>
              </a:rPr>
              <a:t>: “  ,  x</a:t>
            </a:r>
            <a:r>
              <a:rPr lang="ar-EG" sz="1200" dirty="0">
                <a:latin typeface="Acme" pitchFamily="2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pPr algn="r" rtl="1"/>
            <a:endParaRPr lang="ar-EG" sz="9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40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5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</a:t>
            </a:r>
            <a:r>
              <a:rPr lang="ar-EG" sz="1800" dirty="0" smtClean="0">
                <a:solidFill>
                  <a:schemeClr val="bg1"/>
                </a:solidFill>
                <a:latin typeface="Acme" pitchFamily="2" charset="0"/>
              </a:rPr>
              <a:t>4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900" dirty="0">
                <a:latin typeface="ae_AlMothnna" pitchFamily="34" charset="-78"/>
                <a:cs typeface="ae_AlMothnna" pitchFamily="34" charset="-78"/>
              </a:rPr>
              <a:t>حساب محيط و مساحه مثلث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أضلاعه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x , y , z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.</a:t>
            </a:r>
          </a:p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علما بأن محيط المثلث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outline = x + y + z </a:t>
            </a:r>
            <a:r>
              <a:rPr lang="ar-EG" sz="900" dirty="0">
                <a:latin typeface="ae_AlMothnna" pitchFamily="34" charset="-78"/>
                <a:cs typeface="ae_AlMothnna" pitchFamily="34" charset="-78"/>
              </a:rPr>
              <a:t>   . </a:t>
            </a:r>
            <a:endParaRPr lang="en-US" sz="900" dirty="0">
              <a:latin typeface="ae_AlMothnna" pitchFamily="34" charset="-78"/>
              <a:cs typeface="ae_AlMothnna" pitchFamily="34" charset="-78"/>
            </a:endParaRPr>
          </a:p>
          <a:p>
            <a:pPr algn="r" rtl="1"/>
            <a:r>
              <a:rPr lang="en-US" sz="900" dirty="0">
                <a:latin typeface="ae_AlMothnna" pitchFamily="34" charset="-78"/>
                <a:cs typeface="ae_AlMothnna" pitchFamily="34" charset="-78"/>
              </a:rPr>
              <a:t>w = outline / 2</a:t>
            </a:r>
          </a:p>
          <a:p>
            <a:pPr marL="68580" indent="0" algn="r" rtl="1">
              <a:buNone/>
            </a:pPr>
            <a:endParaRPr lang="ar-EG" sz="800" dirty="0">
              <a:latin typeface="ae_AlMothnna" pitchFamily="34" charset="-78"/>
              <a:cs typeface="ae_AlMothnna" pitchFamily="34" charset="-78"/>
            </a:endParaRPr>
          </a:p>
          <a:p>
            <a:pPr algn="r" rtl="1"/>
            <a:r>
              <a:rPr lang="ar-EG" sz="900" dirty="0">
                <a:latin typeface="ae_AlMothnna" pitchFamily="34" charset="-78"/>
                <a:cs typeface="ae_AlMothnna" pitchFamily="34" charset="-78"/>
              </a:rPr>
              <a:t>مساحة المثلث </a:t>
            </a:r>
            <a:r>
              <a:rPr lang="en-US" sz="900" dirty="0">
                <a:latin typeface="ae_AlMothnna" pitchFamily="34" charset="-78"/>
                <a:cs typeface="ae_AlMothnna" pitchFamily="34" charset="-78"/>
              </a:rPr>
              <a:t>area =  w ( w – x ) ( w – y ) ( w – z )      </a:t>
            </a:r>
            <a:endParaRPr lang="ar-EG" sz="900" dirty="0">
              <a:latin typeface="ae_AlMothnna" pitchFamily="34" charset="-78"/>
              <a:cs typeface="ae_AlMothnna" pitchFamily="34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36" y="1350401"/>
            <a:ext cx="1792944" cy="19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97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Ex ( </a:t>
            </a:r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5 </a:t>
            </a:r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</a:t>
            </a:r>
            <a:r>
              <a:rPr lang="ar-EG" sz="1800" dirty="0" smtClean="0">
                <a:solidFill>
                  <a:schemeClr val="bg1"/>
                </a:solidFill>
                <a:latin typeface="Acme" pitchFamily="2" charset="0"/>
              </a:rPr>
              <a:t>5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50"/>
              </a:spcAft>
            </a:pPr>
            <a:endParaRPr lang="en-US" sz="900" dirty="0" smtClean="0">
              <a:solidFill>
                <a:srgbClr val="FF0000"/>
              </a:solidFill>
              <a:latin typeface="Acme" pitchFamily="2" charset="0"/>
            </a:endParaRPr>
          </a:p>
          <a:p>
            <a:pPr>
              <a:spcAft>
                <a:spcPts val="250"/>
              </a:spcAft>
            </a:pPr>
            <a:r>
              <a:rPr lang="en-US" sz="1200" dirty="0" smtClean="0">
                <a:solidFill>
                  <a:srgbClr val="FF0000"/>
                </a:solidFill>
                <a:latin typeface="Acme" pitchFamily="2" charset="0"/>
              </a:rPr>
              <a:t>import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math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dirty="0">
                <a:latin typeface="Acme" pitchFamily="2" charset="0"/>
              </a:rPr>
              <a:t>x=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 </a:t>
            </a:r>
            <a:r>
              <a:rPr lang="en-US" sz="1200" dirty="0">
                <a:latin typeface="Acme" pitchFamily="2" charset="0"/>
              </a:rPr>
              <a:t>input( “ Enter The Value Of  X :  “ )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  <a:r>
              <a:rPr lang="en-US" sz="1200" dirty="0">
                <a:latin typeface="Acme" pitchFamily="2" charset="0"/>
              </a:rPr>
              <a:t>    </a:t>
            </a:r>
          </a:p>
          <a:p>
            <a:pPr>
              <a:spcAft>
                <a:spcPts val="250"/>
              </a:spcAft>
            </a:pPr>
            <a:r>
              <a:rPr lang="en-US" sz="1200" dirty="0">
                <a:latin typeface="Acme" pitchFamily="2" charset="0"/>
              </a:rPr>
              <a:t>y=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 </a:t>
            </a:r>
            <a:r>
              <a:rPr lang="en-US" sz="1200" dirty="0">
                <a:latin typeface="Acme" pitchFamily="2" charset="0"/>
              </a:rPr>
              <a:t>input(“ Enter The Value Of  Y :  ")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  <a:r>
              <a:rPr lang="en-US" sz="1200" dirty="0">
                <a:latin typeface="Acme" pitchFamily="2" charset="0"/>
              </a:rPr>
              <a:t> </a:t>
            </a:r>
          </a:p>
          <a:p>
            <a:pPr>
              <a:spcAft>
                <a:spcPts val="250"/>
              </a:spcAft>
            </a:pPr>
            <a:r>
              <a:rPr lang="en-US" sz="1200" dirty="0">
                <a:latin typeface="Acme" pitchFamily="2" charset="0"/>
              </a:rPr>
              <a:t>z=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eval(  </a:t>
            </a:r>
            <a:r>
              <a:rPr lang="en-US" sz="1200" dirty="0">
                <a:latin typeface="Acme" pitchFamily="2" charset="0"/>
              </a:rPr>
              <a:t>input( “ Enter The Value Of  Z :  “ )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  <a:r>
              <a:rPr lang="en-US" sz="1200" dirty="0">
                <a:latin typeface="Acme" pitchFamily="2" charset="0"/>
              </a:rPr>
              <a:t>    </a:t>
            </a:r>
          </a:p>
          <a:p>
            <a:pPr>
              <a:spcAft>
                <a:spcPts val="250"/>
              </a:spcAft>
            </a:pP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print( </a:t>
            </a:r>
            <a:r>
              <a:rPr lang="en-US" sz="1200" dirty="0">
                <a:latin typeface="Acme" pitchFamily="2" charset="0"/>
              </a:rPr>
              <a:t>“ Before Swapping  :  X  =   “  ,  x  ,  “  Y  =  “  ,  y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pPr>
              <a:spcAft>
                <a:spcPts val="250"/>
              </a:spcAft>
            </a:pPr>
            <a:r>
              <a:rPr lang="en-US" sz="1200" dirty="0">
                <a:latin typeface="Acme" pitchFamily="2" charset="0"/>
              </a:rPr>
              <a:t>outline = x + y + z</a:t>
            </a:r>
          </a:p>
          <a:p>
            <a:pPr>
              <a:spcAft>
                <a:spcPts val="250"/>
              </a:spcAft>
            </a:pPr>
            <a:r>
              <a:rPr lang="en-US" sz="1200" dirty="0">
                <a:latin typeface="Acme" pitchFamily="2" charset="0"/>
              </a:rPr>
              <a:t>area = </a:t>
            </a:r>
            <a:r>
              <a:rPr lang="en-US" sz="1200" dirty="0" err="1">
                <a:latin typeface="Acme" pitchFamily="2" charset="0"/>
              </a:rPr>
              <a:t>math.sqrt</a:t>
            </a:r>
            <a:r>
              <a:rPr lang="en-US" sz="1200" dirty="0">
                <a:latin typeface="Acme" pitchFamily="2" charset="0"/>
              </a:rPr>
              <a:t>( w * ( w – x ) * ( w – y ) * ( w – z ) )</a:t>
            </a:r>
          </a:p>
          <a:p>
            <a:pPr>
              <a:spcAft>
                <a:spcPts val="250"/>
              </a:spcAft>
            </a:pP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print( </a:t>
            </a:r>
            <a:r>
              <a:rPr lang="en-US" sz="1200" dirty="0">
                <a:latin typeface="Acme" pitchFamily="2" charset="0"/>
              </a:rPr>
              <a:t>“ Outline  =  “  ,  outline  ,  “  Area  =  “  ,  area  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)</a:t>
            </a:r>
          </a:p>
          <a:p>
            <a:endParaRPr lang="en-US" sz="1200" dirty="0" smtClean="0">
              <a:latin typeface="Acme" pitchFamily="2" charset="0"/>
            </a:endParaRPr>
          </a:p>
          <a:p>
            <a:pPr algn="r" rtl="1"/>
            <a:endParaRPr lang="en-US" sz="1200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ar-EG" sz="9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1265237"/>
            <a:ext cx="5168847" cy="1134075"/>
          </a:xfrm>
        </p:spPr>
        <p:txBody>
          <a:bodyPr>
            <a:noAutofit/>
          </a:bodyPr>
          <a:lstStyle/>
          <a:p>
            <a:pPr algn="ctr"/>
            <a:r>
              <a:rPr lang="en-US" sz="4100" dirty="0" smtClean="0">
                <a:latin typeface="ae_AlMothnna" pitchFamily="34" charset="-78"/>
                <a:cs typeface="ae_AlMothnna" pitchFamily="34" charset="-78"/>
              </a:rPr>
              <a:t>W</a:t>
            </a:r>
            <a:endParaRPr lang="ar-EG" sz="4600" dirty="0">
              <a:latin typeface="Acm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2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pic>
        <p:nvPicPr>
          <p:cNvPr id="7" name="Picture 2" descr="F:\java course\infographic eleman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503237"/>
            <a:ext cx="2133600" cy="23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java course\infographic eleman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503237"/>
            <a:ext cx="2133600" cy="23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82862" y="2430670"/>
            <a:ext cx="287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Acme" pitchFamily="2" charset="0"/>
              </a:rPr>
              <a:t>1</a:t>
            </a:r>
            <a:endParaRPr lang="en-US" sz="1600" dirty="0">
              <a:solidFill>
                <a:schemeClr val="accent2"/>
              </a:solidFill>
              <a:latin typeface="Acm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5162" y="2425737"/>
            <a:ext cx="287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Acme" pitchFamily="2" charset="0"/>
              </a:rPr>
              <a:t>2</a:t>
            </a:r>
            <a:endParaRPr lang="en-US" sz="1600" dirty="0">
              <a:solidFill>
                <a:schemeClr val="accent2"/>
              </a:solidFill>
              <a:latin typeface="Acm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9362" y="1501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cme" pitchFamily="2" charset="0"/>
              </a:rPr>
              <a:t>PYTHON</a:t>
            </a:r>
            <a:endParaRPr lang="en-US" sz="1600" dirty="0">
              <a:solidFill>
                <a:schemeClr val="accent2"/>
              </a:solidFill>
              <a:latin typeface="Ac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7452" y="15017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2"/>
                </a:solidFill>
                <a:latin typeface="Acme" pitchFamily="2" charset="0"/>
              </a:rPr>
              <a:t>PyCharm</a:t>
            </a:r>
            <a:endParaRPr lang="en-US" sz="1600" dirty="0">
              <a:solidFill>
                <a:schemeClr val="accent2"/>
              </a:solidFill>
              <a:latin typeface="Ac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5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1265237"/>
            <a:ext cx="5175224" cy="762000"/>
          </a:xfrm>
        </p:spPr>
        <p:txBody>
          <a:bodyPr>
            <a:noAutofit/>
          </a:bodyPr>
          <a:lstStyle/>
          <a:p>
            <a:pPr algn="ctr"/>
            <a:r>
              <a:rPr lang="en-US" sz="4100" dirty="0" smtClean="0">
                <a:solidFill>
                  <a:schemeClr val="accent4"/>
                </a:solidFill>
                <a:latin typeface="Acme" pitchFamily="2" charset="0"/>
                <a:cs typeface="ae_AlMothnna" pitchFamily="34" charset="-78"/>
              </a:rPr>
              <a:t>Variables</a:t>
            </a:r>
            <a:endParaRPr lang="ar-EG" sz="4600" dirty="0">
              <a:solidFill>
                <a:schemeClr val="accent4"/>
              </a:solidFill>
              <a:latin typeface="Acm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latin typeface="Acme" pitchFamily="2" charset="0"/>
              </a:rPr>
              <a:t>Slide   ( </a:t>
            </a:r>
            <a:r>
              <a:rPr lang="en-US" sz="1800" dirty="0" smtClean="0">
                <a:latin typeface="Acme" pitchFamily="2" charset="0"/>
              </a:rPr>
              <a:t>3 </a:t>
            </a:r>
            <a:r>
              <a:rPr lang="en-US" sz="1800" dirty="0">
                <a:latin typeface="Acm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009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39" y="695078"/>
            <a:ext cx="5168847" cy="2414482"/>
          </a:xfrm>
        </p:spPr>
        <p:txBody>
          <a:bodyPr/>
          <a:lstStyle/>
          <a:p>
            <a:endParaRPr lang="ar-EG" dirty="0" smtClean="0">
              <a:latin typeface="Acme" pitchFamily="2" charset="0"/>
            </a:endParaRPr>
          </a:p>
          <a:p>
            <a:endParaRPr lang="ar-EG" dirty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X = ........</a:t>
            </a:r>
            <a:endParaRPr lang="ar-EG" dirty="0" smtClean="0">
              <a:latin typeface="Acme" pitchFamily="2" charset="0"/>
            </a:endParaRPr>
          </a:p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Y </a:t>
            </a:r>
            <a:r>
              <a:rPr lang="en-US" dirty="0">
                <a:latin typeface="Acme" pitchFamily="2" charset="0"/>
              </a:rPr>
              <a:t>= ........</a:t>
            </a:r>
            <a:endParaRPr lang="ar-EG" dirty="0">
              <a:latin typeface="Acme" pitchFamily="2" charset="0"/>
            </a:endParaRPr>
          </a:p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Z </a:t>
            </a:r>
            <a:r>
              <a:rPr lang="en-US" dirty="0">
                <a:latin typeface="Acme" pitchFamily="2" charset="0"/>
              </a:rPr>
              <a:t>= ........</a:t>
            </a:r>
            <a:endParaRPr lang="ar-EG" dirty="0">
              <a:latin typeface="Acme" pitchFamily="2" charset="0"/>
            </a:endParaRP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4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pic>
        <p:nvPicPr>
          <p:cNvPr id="1030" name="Picture 6" descr="D:\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8" y="1732414"/>
            <a:ext cx="1071562" cy="8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1732413"/>
            <a:ext cx="1124914" cy="8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50" y="1732414"/>
            <a:ext cx="1198562" cy="8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1265237"/>
            <a:ext cx="5175224" cy="762000"/>
          </a:xfrm>
        </p:spPr>
        <p:txBody>
          <a:bodyPr>
            <a:noAutofit/>
          </a:bodyPr>
          <a:lstStyle/>
          <a:p>
            <a:pPr algn="ctr"/>
            <a:r>
              <a:rPr lang="en-US" sz="4100" dirty="0">
                <a:solidFill>
                  <a:schemeClr val="accent4"/>
                </a:solidFill>
                <a:latin typeface="Acme" pitchFamily="2" charset="0"/>
                <a:cs typeface="ae_AlMothnna" pitchFamily="34" charset="-78"/>
              </a:rPr>
              <a:t>( Print ) Function</a:t>
            </a:r>
            <a:endParaRPr lang="ar-EG" sz="4600" dirty="0">
              <a:solidFill>
                <a:schemeClr val="accent4"/>
              </a:solidFill>
              <a:latin typeface="Acm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latin typeface="Acme" pitchFamily="2" charset="0"/>
              </a:rPr>
              <a:t>Slide   ( </a:t>
            </a:r>
            <a:r>
              <a:rPr lang="en-US" sz="1800" dirty="0" smtClean="0">
                <a:latin typeface="Acme" pitchFamily="2" charset="0"/>
              </a:rPr>
              <a:t>5 </a:t>
            </a:r>
            <a:r>
              <a:rPr lang="en-US" sz="1800" dirty="0">
                <a:latin typeface="Acm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Print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6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 fontScale="92500" lnSpcReduction="10000"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1400" dirty="0">
                <a:latin typeface="ae_AlMothnna" pitchFamily="34" charset="-78"/>
                <a:cs typeface="ae_AlMothnna" pitchFamily="34" charset="-78"/>
              </a:rPr>
              <a:t>لطباعة نص </a:t>
            </a:r>
          </a:p>
          <a:p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p</a:t>
            </a:r>
            <a:r>
              <a:rPr lang="en-US" dirty="0" smtClean="0">
                <a:latin typeface="Acme" pitchFamily="2" charset="0"/>
              </a:rPr>
              <a:t>rint ( </a:t>
            </a:r>
            <a:r>
              <a:rPr lang="en-US" dirty="0" smtClean="0">
                <a:solidFill>
                  <a:srgbClr val="FF0000"/>
                </a:solidFill>
                <a:latin typeface="Acme" pitchFamily="2" charset="0"/>
              </a:rPr>
              <a:t>“ </a:t>
            </a:r>
            <a:r>
              <a:rPr lang="en-US" dirty="0" smtClean="0">
                <a:latin typeface="Acme" pitchFamily="2" charset="0"/>
              </a:rPr>
              <a:t>HELLO </a:t>
            </a:r>
            <a:r>
              <a:rPr lang="en-US" dirty="0">
                <a:latin typeface="Acme" pitchFamily="2" charset="0"/>
              </a:rPr>
              <a:t>FROM </a:t>
            </a:r>
            <a:r>
              <a:rPr lang="en-US" dirty="0" smtClean="0">
                <a:latin typeface="Acme" pitchFamily="2" charset="0"/>
              </a:rPr>
              <a:t>PYTHON </a:t>
            </a:r>
            <a:r>
              <a:rPr lang="en-US" dirty="0" smtClean="0">
                <a:solidFill>
                  <a:srgbClr val="FF0000"/>
                </a:solidFill>
                <a:latin typeface="Acme" pitchFamily="2" charset="0"/>
              </a:rPr>
              <a:t>“ </a:t>
            </a:r>
            <a:r>
              <a:rPr lang="en-US" dirty="0" smtClean="0">
                <a:latin typeface="Acme" pitchFamily="2" charset="0"/>
              </a:rPr>
              <a:t>)</a:t>
            </a:r>
            <a:endParaRPr lang="ar-EG" dirty="0">
              <a:latin typeface="Acme" pitchFamily="2" charset="0"/>
            </a:endParaRPr>
          </a:p>
          <a:p>
            <a:endParaRPr lang="en-US" dirty="0">
              <a:latin typeface="Acme" pitchFamily="2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p</a:t>
            </a:r>
            <a:r>
              <a:rPr lang="en-US" dirty="0" smtClean="0">
                <a:latin typeface="Acme" pitchFamily="2" charset="0"/>
              </a:rPr>
              <a:t>rint ( </a:t>
            </a:r>
            <a:r>
              <a:rPr lang="en-US" dirty="0" smtClean="0">
                <a:solidFill>
                  <a:srgbClr val="FF0000"/>
                </a:solidFill>
                <a:latin typeface="Acme" pitchFamily="2" charset="0"/>
              </a:rPr>
              <a:t>‘ </a:t>
            </a:r>
            <a:r>
              <a:rPr lang="en-US" dirty="0" smtClean="0">
                <a:latin typeface="Acme" pitchFamily="2" charset="0"/>
              </a:rPr>
              <a:t>HELLO </a:t>
            </a:r>
            <a:r>
              <a:rPr lang="en-US" dirty="0">
                <a:latin typeface="Acme" pitchFamily="2" charset="0"/>
              </a:rPr>
              <a:t>FROM </a:t>
            </a:r>
            <a:r>
              <a:rPr lang="en-US" dirty="0" smtClean="0">
                <a:latin typeface="Acme" pitchFamily="2" charset="0"/>
              </a:rPr>
              <a:t>PYTHON </a:t>
            </a:r>
            <a:r>
              <a:rPr lang="en-US" dirty="0" smtClean="0">
                <a:solidFill>
                  <a:srgbClr val="FF0000"/>
                </a:solidFill>
                <a:latin typeface="Acme" pitchFamily="2" charset="0"/>
              </a:rPr>
              <a:t>’ </a:t>
            </a:r>
            <a:r>
              <a:rPr lang="en-US" dirty="0" smtClean="0">
                <a:latin typeface="Acme" pitchFamily="2" charset="0"/>
              </a:rPr>
              <a:t>)</a:t>
            </a:r>
            <a:endParaRPr lang="ar-EG" dirty="0">
              <a:latin typeface="Acme" pitchFamily="2" charset="0"/>
            </a:endParaRPr>
          </a:p>
          <a:p>
            <a:endParaRPr lang="ar-EG" dirty="0">
              <a:latin typeface="Acme" pitchFamily="2" charset="0"/>
            </a:endParaRPr>
          </a:p>
          <a:p>
            <a:endParaRPr lang="en-US" dirty="0">
              <a:latin typeface="Acme" pitchFamily="2" charset="0"/>
            </a:endParaRPr>
          </a:p>
          <a:p>
            <a:pPr algn="r" rtl="1"/>
            <a:r>
              <a:rPr lang="ar-EG" sz="1400" dirty="0">
                <a:latin typeface="ae_AlMothnna" pitchFamily="34" charset="-78"/>
                <a:cs typeface="ae_AlMothnna" pitchFamily="34" charset="-78"/>
              </a:rPr>
              <a:t>لطباعة رقم</a:t>
            </a:r>
          </a:p>
          <a:p>
            <a:r>
              <a:rPr lang="en-US" dirty="0" smtClean="0">
                <a:solidFill>
                  <a:schemeClr val="accent4"/>
                </a:solidFill>
                <a:latin typeface="Acme" pitchFamily="2" charset="0"/>
              </a:rPr>
              <a:t>p</a:t>
            </a:r>
            <a:r>
              <a:rPr lang="en-US" dirty="0" smtClean="0">
                <a:latin typeface="Acme" pitchFamily="2" charset="0"/>
              </a:rPr>
              <a:t>rint ( </a:t>
            </a:r>
            <a:r>
              <a:rPr lang="en-US" dirty="0" smtClean="0">
                <a:solidFill>
                  <a:srgbClr val="FF0000"/>
                </a:solidFill>
                <a:latin typeface="Acme" pitchFamily="2" charset="0"/>
              </a:rPr>
              <a:t>45 </a:t>
            </a:r>
            <a:r>
              <a:rPr lang="en-US" dirty="0" smtClean="0">
                <a:latin typeface="Acme" pitchFamily="2" charset="0"/>
              </a:rPr>
              <a:t>)</a:t>
            </a:r>
            <a:endParaRPr lang="en-US" dirty="0">
              <a:latin typeface="Acme" pitchFamily="2" charset="0"/>
            </a:endParaRPr>
          </a:p>
          <a:p>
            <a:endParaRPr lang="en-US" dirty="0">
              <a:latin typeface="Acme" pitchFamily="2" charset="0"/>
            </a:endParaRPr>
          </a:p>
          <a:p>
            <a:pPr algn="r" rtl="1"/>
            <a:r>
              <a:rPr lang="ar-EG" sz="1400" dirty="0">
                <a:latin typeface="ae_AlMothnna" pitchFamily="34" charset="-78"/>
                <a:cs typeface="ae_AlMothnna" pitchFamily="34" charset="-78"/>
              </a:rPr>
              <a:t>ملاحظة : حساسية الحروف في لغة </a:t>
            </a:r>
            <a:r>
              <a:rPr lang="en-US" sz="1400" dirty="0">
                <a:latin typeface="ae_AlMothnna" pitchFamily="34" charset="-78"/>
                <a:cs typeface="ae_AlMothnna" pitchFamily="34" charset="-78"/>
              </a:rPr>
              <a:t>PYTHON</a:t>
            </a:r>
            <a:r>
              <a:rPr lang="ar-EG" sz="1400" dirty="0">
                <a:latin typeface="ae_AlMothnna" pitchFamily="34" charset="-78"/>
                <a:cs typeface="ae_AlMothnna" pitchFamily="34" charset="-78"/>
              </a:rPr>
              <a:t> </a:t>
            </a:r>
            <a:r>
              <a:rPr lang="ar-EG" sz="1400" dirty="0" smtClean="0">
                <a:latin typeface="ae_AlMothnna" pitchFamily="34" charset="-78"/>
                <a:cs typeface="ae_AlMothnna" pitchFamily="34" charset="-78"/>
              </a:rPr>
              <a:t>.</a:t>
            </a:r>
            <a:endParaRPr lang="ar-EG" sz="14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31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39" y="329247"/>
            <a:ext cx="5168847" cy="347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Acme" pitchFamily="2" charset="0"/>
              </a:rPr>
              <a:t>Print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9576" y="18789"/>
            <a:ext cx="1852983" cy="273876"/>
          </a:xfrm>
          <a:prstGeom prst="rect">
            <a:avLst/>
          </a:prstGeom>
        </p:spPr>
        <p:txBody>
          <a:bodyPr vert="horz" lIns="52249" tIns="26124" rIns="52249" bIns="2612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Slide   ( </a:t>
            </a:r>
            <a:r>
              <a:rPr lang="en-US" sz="1800" dirty="0" smtClean="0">
                <a:solidFill>
                  <a:schemeClr val="bg1"/>
                </a:solidFill>
                <a:latin typeface="Acme" pitchFamily="2" charset="0"/>
              </a:rPr>
              <a:t>7 </a:t>
            </a:r>
            <a:r>
              <a:rPr lang="en-US" sz="1800" dirty="0">
                <a:solidFill>
                  <a:schemeClr val="bg1"/>
                </a:solidFill>
                <a:latin typeface="Acme" pitchFamily="2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548" y="749337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cme" pitchFamily="2" charset="0"/>
            </a:endParaRPr>
          </a:p>
          <a:p>
            <a:r>
              <a:rPr lang="en-US" dirty="0" smtClean="0">
                <a:latin typeface="Acme" pitchFamily="2" charset="0"/>
              </a:rPr>
              <a:t> </a:t>
            </a:r>
          </a:p>
          <a:p>
            <a:endParaRPr lang="en-US" dirty="0" smtClean="0">
              <a:latin typeface="Acme" pitchFamily="2" charset="0"/>
            </a:endParaRPr>
          </a:p>
          <a:p>
            <a:pPr algn="r" rtl="1"/>
            <a:endParaRPr lang="en-US" dirty="0">
              <a:latin typeface="Acme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74" y="744962"/>
            <a:ext cx="5214513" cy="2362200"/>
          </a:xfrm>
          <a:prstGeom prst="rect">
            <a:avLst/>
          </a:prstGeom>
        </p:spPr>
        <p:txBody>
          <a:bodyPr vert="horz" lIns="58522" tIns="29261" rIns="58522" bIns="29261" rtlCol="0">
            <a:normAutofit lnSpcReduction="10000"/>
          </a:bodyPr>
          <a:lstStyle>
            <a:lvl1pPr marL="219456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9651" indent="-175565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52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981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48563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1459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00206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28954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57701" indent="-146304" algn="l" defTabSz="585216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1200" dirty="0">
                <a:latin typeface="ae_AlMothnna" pitchFamily="34" charset="-78"/>
                <a:cs typeface="ae_AlMothnna" pitchFamily="34" charset="-78"/>
              </a:rPr>
              <a:t>لطباعة جمله</a:t>
            </a:r>
            <a:r>
              <a:rPr lang="en-US" sz="1200" dirty="0">
                <a:latin typeface="ae_AlMothnna" pitchFamily="34" charset="-78"/>
                <a:cs typeface="ae_AlMothnna" pitchFamily="34" charset="-78"/>
              </a:rPr>
              <a:t> </a:t>
            </a:r>
            <a:r>
              <a:rPr lang="ar-EG" sz="1200" dirty="0">
                <a:latin typeface="ae_AlMothnna" pitchFamily="34" charset="-78"/>
                <a:cs typeface="ae_AlMothnna" pitchFamily="34" charset="-78"/>
              </a:rPr>
              <a:t> الطريقة الأولي </a:t>
            </a:r>
          </a:p>
          <a:p>
            <a:r>
              <a:rPr lang="en-US" sz="1200" dirty="0">
                <a:latin typeface="Acme" pitchFamily="2" charset="0"/>
              </a:rPr>
              <a:t>print("My Name Is Ahmed")</a:t>
            </a:r>
          </a:p>
          <a:p>
            <a:r>
              <a:rPr lang="en-US" sz="1200" dirty="0">
                <a:latin typeface="Acme" pitchFamily="2" charset="0"/>
              </a:rPr>
              <a:t>print("My Favorite Programming Language Is Python")</a:t>
            </a:r>
            <a:endParaRPr lang="ar-EG" sz="1200" dirty="0">
              <a:latin typeface="Acme" pitchFamily="2" charset="0"/>
            </a:endParaRPr>
          </a:p>
          <a:p>
            <a:endParaRPr lang="en-US" sz="1200" dirty="0">
              <a:latin typeface="Acme" pitchFamily="2" charset="0"/>
            </a:endParaRPr>
          </a:p>
          <a:p>
            <a:pPr algn="r" rtl="1"/>
            <a:r>
              <a:rPr lang="ar-EG" sz="1200" dirty="0">
                <a:latin typeface="ae_AlMothnna" pitchFamily="34" charset="-78"/>
                <a:cs typeface="ae_AlMothnna" pitchFamily="34" charset="-78"/>
              </a:rPr>
              <a:t>لطباعة جمله</a:t>
            </a:r>
            <a:r>
              <a:rPr lang="en-US" sz="1200" dirty="0">
                <a:latin typeface="ae_AlMothnna" pitchFamily="34" charset="-78"/>
                <a:cs typeface="ae_AlMothnna" pitchFamily="34" charset="-78"/>
              </a:rPr>
              <a:t> </a:t>
            </a:r>
            <a:r>
              <a:rPr lang="ar-EG" sz="1200" dirty="0">
                <a:latin typeface="ae_AlMothnna" pitchFamily="34" charset="-78"/>
                <a:cs typeface="ae_AlMothnna" pitchFamily="34" charset="-78"/>
              </a:rPr>
              <a:t> الطريقة الثانية عن طريق المتغيرات</a:t>
            </a:r>
          </a:p>
          <a:p>
            <a:r>
              <a:rPr lang="en-US" sz="1200" dirty="0">
                <a:latin typeface="Acme" pitchFamily="2" charset="0"/>
              </a:rPr>
              <a:t>name = "Ahmed"</a:t>
            </a:r>
          </a:p>
          <a:p>
            <a:r>
              <a:rPr lang="en-US" sz="1200" dirty="0">
                <a:latin typeface="Acme" pitchFamily="2" charset="0"/>
              </a:rPr>
              <a:t>Pl = "Python"</a:t>
            </a:r>
          </a:p>
          <a:p>
            <a:r>
              <a:rPr lang="en-US" sz="1200" dirty="0">
                <a:latin typeface="Acme" pitchFamily="2" charset="0"/>
              </a:rPr>
              <a:t>print("My Name Is " 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+</a:t>
            </a:r>
            <a:r>
              <a:rPr lang="en-US" sz="1200" dirty="0">
                <a:latin typeface="Acme" pitchFamily="2" charset="0"/>
              </a:rPr>
              <a:t> name )</a:t>
            </a:r>
          </a:p>
          <a:p>
            <a:r>
              <a:rPr lang="en-US" sz="1200" dirty="0">
                <a:latin typeface="Acme" pitchFamily="2" charset="0"/>
              </a:rPr>
              <a:t>print("My Favorite Programming Language Is " </a:t>
            </a:r>
            <a:r>
              <a:rPr lang="en-US" sz="1200" dirty="0">
                <a:solidFill>
                  <a:srgbClr val="FF0000"/>
                </a:solidFill>
                <a:latin typeface="Acme" pitchFamily="2" charset="0"/>
              </a:rPr>
              <a:t>+</a:t>
            </a:r>
            <a:r>
              <a:rPr lang="en-US" sz="1200" dirty="0">
                <a:latin typeface="Acme" pitchFamily="2" charset="0"/>
              </a:rPr>
              <a:t>  Pl )</a:t>
            </a:r>
          </a:p>
          <a:p>
            <a:endParaRPr lang="en-US" sz="1200" dirty="0">
              <a:latin typeface="Acme" pitchFamily="2" charset="0"/>
            </a:endParaRPr>
          </a:p>
          <a:p>
            <a:pPr algn="r" rtl="1"/>
            <a:r>
              <a:rPr lang="ar-EG" sz="1200" dirty="0">
                <a:latin typeface="ae_AlMothnna" pitchFamily="34" charset="-78"/>
                <a:cs typeface="ae_AlMothnna" pitchFamily="34" charset="-78"/>
              </a:rPr>
              <a:t>يمكن استبدل علامه ( + ) بعلامة ( </a:t>
            </a:r>
            <a:r>
              <a:rPr lang="en-US" sz="1200" dirty="0">
                <a:latin typeface="ae_AlMothnna" pitchFamily="34" charset="-78"/>
                <a:cs typeface="ae_AlMothnna" pitchFamily="34" charset="-78"/>
              </a:rPr>
              <a:t>,</a:t>
            </a:r>
            <a:r>
              <a:rPr lang="ar-EG" sz="1200" dirty="0">
                <a:latin typeface="ae_AlMothnna" pitchFamily="34" charset="-78"/>
                <a:cs typeface="ae_AlMothnna" pitchFamily="34" charset="-78"/>
              </a:rPr>
              <a:t> ) </a:t>
            </a:r>
            <a:r>
              <a:rPr lang="ar-EG" sz="1200" dirty="0" smtClean="0">
                <a:latin typeface="ae_AlMothnna" pitchFamily="34" charset="-78"/>
                <a:cs typeface="ae_AlMothnna" pitchFamily="34" charset="-78"/>
              </a:rPr>
              <a:t>.</a:t>
            </a:r>
            <a:endParaRPr lang="ar-EG" sz="1200" dirty="0">
              <a:latin typeface="ae_AlMothnna" pitchFamily="34" charset="-78"/>
              <a:cs typeface="ae_AlMothnna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95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slam">
      <a:dk1>
        <a:srgbClr val="FFFFFF"/>
      </a:dk1>
      <a:lt1>
        <a:srgbClr val="FFFFFF"/>
      </a:lt1>
      <a:dk2>
        <a:srgbClr val="3E3D2D"/>
      </a:dk2>
      <a:lt2>
        <a:srgbClr val="18395E"/>
      </a:lt2>
      <a:accent1>
        <a:srgbClr val="FFFFFF"/>
      </a:accent1>
      <a:accent2>
        <a:srgbClr val="1E364A"/>
      </a:accent2>
      <a:accent3>
        <a:srgbClr val="FF6700"/>
      </a:accent3>
      <a:accent4>
        <a:srgbClr val="FF5959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ISLAM">
      <a:majorFont>
        <a:latin typeface="PaybAck"/>
        <a:ea typeface=""/>
        <a:cs typeface=""/>
      </a:majorFont>
      <a:minorFont>
        <a:latin typeface="PaybAck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844</TotalTime>
  <Words>691</Words>
  <Application>Microsoft Office PowerPoint</Application>
  <PresentationFormat>Custom</PresentationFormat>
  <Paragraphs>226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Austin</vt:lpstr>
      <vt:lpstr>PYTHON</vt:lpstr>
      <vt:lpstr>PowerPoint Presentation</vt:lpstr>
      <vt:lpstr>What I Need  To Start …</vt:lpstr>
      <vt:lpstr>W</vt:lpstr>
      <vt:lpstr>Variables</vt:lpstr>
      <vt:lpstr>Variables</vt:lpstr>
      <vt:lpstr>( Print ) Function</vt:lpstr>
      <vt:lpstr>Print function</vt:lpstr>
      <vt:lpstr>Print function</vt:lpstr>
      <vt:lpstr>Print function</vt:lpstr>
      <vt:lpstr>Print function</vt:lpstr>
      <vt:lpstr>( Input ) Function</vt:lpstr>
      <vt:lpstr>Input  function</vt:lpstr>
      <vt:lpstr>Input  function</vt:lpstr>
      <vt:lpstr>Strings</vt:lpstr>
      <vt:lpstr>Strings</vt:lpstr>
      <vt:lpstr>Exercises</vt:lpstr>
      <vt:lpstr>Ex ( 1 ) </vt:lpstr>
      <vt:lpstr>Ex ( 1 ) </vt:lpstr>
      <vt:lpstr>Ex ( 2 ) </vt:lpstr>
      <vt:lpstr>Ex ( 2 ) </vt:lpstr>
      <vt:lpstr>Ex ( 3 ) </vt:lpstr>
      <vt:lpstr>Ex ( 3 ) </vt:lpstr>
      <vt:lpstr>Ex ( 3 ) </vt:lpstr>
      <vt:lpstr>Ex ( 3 ) </vt:lpstr>
      <vt:lpstr>Ex ( 3 ) </vt:lpstr>
      <vt:lpstr>Ex ( 3 ) </vt:lpstr>
      <vt:lpstr>Ex ( 3 ) </vt:lpstr>
      <vt:lpstr>Ex ( 4 ) </vt:lpstr>
      <vt:lpstr>Ex ( 4 ) </vt:lpstr>
      <vt:lpstr>Ex ( 5 ) </vt:lpstr>
      <vt:lpstr>Ex ( 5 )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islam</dc:creator>
  <cp:lastModifiedBy>islam</cp:lastModifiedBy>
  <cp:revision>29</cp:revision>
  <dcterms:created xsi:type="dcterms:W3CDTF">2021-04-24T18:06:16Z</dcterms:created>
  <dcterms:modified xsi:type="dcterms:W3CDTF">2021-05-03T18:36:20Z</dcterms:modified>
</cp:coreProperties>
</file>