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4"/>
  </p:sldMasterIdLst>
  <p:notesMasterIdLst>
    <p:notesMasterId r:id="rId39"/>
  </p:notesMasterIdLst>
  <p:handoutMasterIdLst>
    <p:handoutMasterId r:id="rId40"/>
  </p:handoutMasterIdLst>
  <p:sldIdLst>
    <p:sldId id="256" r:id="rId5"/>
    <p:sldId id="261" r:id="rId6"/>
    <p:sldId id="262" r:id="rId7"/>
    <p:sldId id="263" r:id="rId8"/>
    <p:sldId id="265" r:id="rId9"/>
    <p:sldId id="266" r:id="rId10"/>
    <p:sldId id="267" r:id="rId11"/>
    <p:sldId id="268" r:id="rId12"/>
    <p:sldId id="269" r:id="rId13"/>
    <p:sldId id="270"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12" autoAdjust="0"/>
  </p:normalViewPr>
  <p:slideViewPr>
    <p:cSldViewPr snapToGrid="0">
      <p:cViewPr varScale="1">
        <p:scale>
          <a:sx n="95" d="100"/>
          <a:sy n="95" d="100"/>
        </p:scale>
        <p:origin x="67" y="264"/>
      </p:cViewPr>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10/31/2023</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10/31/2023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02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8465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88683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5184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65865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0314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75298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478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96891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887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54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857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626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78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302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26110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448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86B75A-687E-405C-8A0B-8D00578BA2C3}" type="datetimeFigureOut">
              <a:rPr lang="en-US" smtClean="0"/>
              <a:pPr/>
              <a:t>10/31/2023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6541255"/>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872"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2279" y="-122156"/>
            <a:ext cx="12353400" cy="7085018"/>
          </a:xfrm>
          <a:prstGeom prst="rect">
            <a:avLst/>
          </a:prstGeom>
        </p:spPr>
      </p:pic>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7708232" y="-818147"/>
            <a:ext cx="4411579" cy="3304673"/>
          </a:xfrm>
        </p:spPr>
        <p:txBody>
          <a:bodyPr>
            <a:normAutofit/>
          </a:bodyPr>
          <a:lstStyle/>
          <a:p>
            <a:r>
              <a:rPr lang="en-US" sz="4800" b="1" i="1" u="sng" dirty="0">
                <a:solidFill>
                  <a:schemeClr val="tx1"/>
                </a:solidFill>
                <a:latin typeface="Algerian" panose="04020705040A02060702" pitchFamily="82" charset="0"/>
              </a:rPr>
              <a:t>PUBLIC TRANSPORT OPTIMIZATION</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4074695" y="4580022"/>
            <a:ext cx="8494294" cy="1604210"/>
          </a:xfrm>
        </p:spPr>
        <p:txBody>
          <a:bodyPr>
            <a:normAutofit fontScale="55000" lnSpcReduction="20000"/>
          </a:bodyPr>
          <a:lstStyle/>
          <a:p>
            <a:r>
              <a:rPr lang="en-US" b="1" i="1" dirty="0">
                <a:solidFill>
                  <a:srgbClr val="FF0000"/>
                </a:solidFill>
              </a:rPr>
              <a:t>BY:</a:t>
            </a:r>
          </a:p>
          <a:p>
            <a:r>
              <a:rPr lang="en-US" b="1" i="1" dirty="0">
                <a:solidFill>
                  <a:srgbClr val="0D01FD"/>
                </a:solidFill>
              </a:rPr>
              <a:t>DIVYADHARSHINI  S</a:t>
            </a:r>
          </a:p>
          <a:p>
            <a:r>
              <a:rPr lang="en-US" b="1" i="1" dirty="0">
                <a:solidFill>
                  <a:srgbClr val="0D01FD"/>
                </a:solidFill>
              </a:rPr>
              <a:t>HARISH KUMAR  S</a:t>
            </a:r>
          </a:p>
          <a:p>
            <a:r>
              <a:rPr lang="en-US" b="1" i="1" dirty="0">
                <a:solidFill>
                  <a:srgbClr val="0D01FD"/>
                </a:solidFill>
              </a:rPr>
              <a:t>SWATHI  R</a:t>
            </a:r>
          </a:p>
          <a:p>
            <a:r>
              <a:rPr lang="en-US" b="1" i="1" dirty="0">
                <a:solidFill>
                  <a:srgbClr val="0D01FD"/>
                </a:solidFill>
              </a:rPr>
              <a:t>SARAVANAN  R</a:t>
            </a:r>
          </a:p>
          <a:p>
            <a:r>
              <a:rPr lang="en-US" b="1" i="1" dirty="0">
                <a:solidFill>
                  <a:srgbClr val="0D01FD"/>
                </a:solidFill>
              </a:rPr>
              <a:t>SIVAKUMAR  C</a:t>
            </a:r>
          </a:p>
        </p:txBody>
      </p:sp>
    </p:spTree>
    <p:extLst>
      <p:ext uri="{BB962C8B-B14F-4D97-AF65-F5344CB8AC3E}">
        <p14:creationId xmlns:p14="http://schemas.microsoft.com/office/powerpoint/2010/main" val="274582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9F19D-5A94-AA71-7F8E-AB0CB842101C}"/>
              </a:ext>
            </a:extLst>
          </p:cNvPr>
          <p:cNvSpPr txBox="1"/>
          <p:nvPr/>
        </p:nvSpPr>
        <p:spPr>
          <a:xfrm>
            <a:off x="1086374" y="1199355"/>
            <a:ext cx="6115574" cy="3293209"/>
          </a:xfrm>
          <a:prstGeom prst="rect">
            <a:avLst/>
          </a:prstGeom>
          <a:noFill/>
        </p:spPr>
        <p:txBody>
          <a:bodyPr wrap="square">
            <a:spAutoFit/>
          </a:bodyPr>
          <a:lstStyle/>
          <a:p>
            <a:pPr marL="457200" indent="-457200">
              <a:buFont typeface="Wingdings" panose="05000000000000000000" pitchFamily="2" charset="2"/>
              <a:buChar char="q"/>
            </a:pPr>
            <a:r>
              <a:rPr lang="en-US" sz="3200"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Georgia" panose="02040502050405020303" pitchFamily="18" charset="0"/>
                <a:ea typeface="Calibri" panose="020F0502020204030204" pitchFamily="34" charset="0"/>
                <a:cs typeface="Latha" panose="020B0604020202020204" pitchFamily="34" charset="0"/>
              </a:rPr>
              <a:t>ASSESSIBILITY:</a:t>
            </a:r>
          </a:p>
          <a:p>
            <a:endPar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endParaRPr>
          </a:p>
          <a:p>
            <a:endParaRPr lang="en-US"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endParaRP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 </a:t>
            </a:r>
            <a:r>
              <a:rPr lang="en-US" sz="2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Ensure that the platform is accessible to passengers with diverse needs, including those with disabilities, by adhering to accessibility standards.</a:t>
            </a:r>
            <a:endParaRPr lang="en-IN" sz="2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5224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3410-29B8-4F30-2CDD-69518FFBDC47}"/>
              </a:ext>
            </a:extLst>
          </p:cNvPr>
          <p:cNvSpPr>
            <a:spLocks noGrp="1"/>
          </p:cNvSpPr>
          <p:nvPr>
            <p:ph type="title"/>
          </p:nvPr>
        </p:nvSpPr>
        <p:spPr/>
        <p:txBody>
          <a:bodyPr>
            <a:normAutofit/>
          </a:bodyPr>
          <a:lstStyle/>
          <a:p>
            <a:r>
              <a:rPr lang="en-US" dirty="0">
                <a:solidFill>
                  <a:schemeClr val="accent6">
                    <a:lumMod val="50000"/>
                  </a:schemeClr>
                </a:solidFill>
                <a:latin typeface="Arial Black" panose="020B0A04020102020204" pitchFamily="34" charset="0"/>
              </a:rPr>
              <a:t>INTEGRATION APPROACH</a:t>
            </a:r>
            <a:endParaRPr lang="en-IN" dirty="0">
              <a:solidFill>
                <a:schemeClr val="accent6">
                  <a:lumMod val="5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E2A572FF-0E16-CDC8-94F2-AA5F84D4FCDC}"/>
              </a:ext>
            </a:extLst>
          </p:cNvPr>
          <p:cNvSpPr>
            <a:spLocks noGrp="1"/>
          </p:cNvSpPr>
          <p:nvPr>
            <p:ph idx="1"/>
          </p:nvPr>
        </p:nvSpPr>
        <p:spPr/>
        <p:txBody>
          <a:bodyPr/>
          <a:lstStyle/>
          <a:p>
            <a:pPr>
              <a:buClr>
                <a:schemeClr val="accent6">
                  <a:lumMod val="50000"/>
                </a:schemeClr>
              </a:buClr>
              <a:buFont typeface="Wingdings" panose="05000000000000000000" pitchFamily="2" charset="2"/>
              <a:buChar char="q"/>
            </a:pPr>
            <a:r>
              <a:rPr lang="en-US" u="sng" dirty="0">
                <a:latin typeface="Georgia" panose="02040502050405020303" pitchFamily="18" charset="0"/>
              </a:rPr>
              <a:t>DATA COLLECTION</a:t>
            </a:r>
            <a:r>
              <a:rPr lang="en-US" dirty="0"/>
              <a:t>:</a:t>
            </a:r>
          </a:p>
          <a:p>
            <a:pPr marL="0" indent="0">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Determine how data will be collected from IoT sensors on public transportation vehicles, including the frequency of data retrieval.</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Clr>
                <a:schemeClr val="accent6">
                  <a:lumMod val="50000"/>
                </a:schemeClr>
              </a:buClr>
              <a:buFont typeface="Wingdings" panose="05000000000000000000" pitchFamily="2" charset="2"/>
              <a:buChar char="q"/>
            </a:pPr>
            <a:r>
              <a:rPr lang="en-IN" u="sng" dirty="0">
                <a:latin typeface="Georgia" panose="02040502050405020303" pitchFamily="18" charset="0"/>
              </a:rPr>
              <a:t>DATA PROCESSING:</a:t>
            </a:r>
          </a:p>
          <a:p>
            <a:pPr marL="0" indent="0">
              <a:buClr>
                <a:schemeClr val="accent6">
                  <a:lumMod val="50000"/>
                </a:schemeClr>
              </a:buClr>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rPr>
              <a:t>Define how raw sensor data will be processed and converted into meaningful information, including algorithms for arrival time prediction and ridership monitoring</a:t>
            </a:r>
            <a:endParaRPr lang="en-IN" u="sng" dirty="0">
              <a:latin typeface="Georgia" panose="02040502050405020303" pitchFamily="18" charset="0"/>
            </a:endParaRPr>
          </a:p>
        </p:txBody>
      </p:sp>
    </p:spTree>
    <p:extLst>
      <p:ext uri="{BB962C8B-B14F-4D97-AF65-F5344CB8AC3E}">
        <p14:creationId xmlns:p14="http://schemas.microsoft.com/office/powerpoint/2010/main" val="1855518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4A601A-6E43-EB52-9532-443D0F25E683}"/>
              </a:ext>
            </a:extLst>
          </p:cNvPr>
          <p:cNvSpPr txBox="1"/>
          <p:nvPr/>
        </p:nvSpPr>
        <p:spPr>
          <a:xfrm>
            <a:off x="1237376" y="972042"/>
            <a:ext cx="6115574" cy="4524315"/>
          </a:xfrm>
          <a:prstGeom prst="rect">
            <a:avLst/>
          </a:prstGeom>
          <a:noFill/>
        </p:spPr>
        <p:txBody>
          <a:bodyPr wrap="square">
            <a:spAutoFit/>
          </a:bodyPr>
          <a:lstStyle/>
          <a:p>
            <a:pPr marL="342900" indent="-342900">
              <a:buFont typeface="Wingdings" panose="05000000000000000000" pitchFamily="2" charset="2"/>
              <a:buChar char="q"/>
            </a:pPr>
            <a:r>
              <a:rPr lang="en-US" sz="2400"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Georgia" panose="02040502050405020303" pitchFamily="18" charset="0"/>
                <a:ea typeface="Calibri" panose="020F0502020204030204" pitchFamily="34" charset="0"/>
                <a:cs typeface="Latha" panose="020B0604020202020204" pitchFamily="34" charset="0"/>
              </a:rPr>
              <a:t>DATA TRANSFER:</a:t>
            </a:r>
            <a:endParaRPr lang="en-US"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endParaRP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Establish secure and efficient data transfer protocols to transmit sensor data to the real-time transit information platform, considering data encryption and validation.</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 </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Font typeface="Wingdings" panose="05000000000000000000" pitchFamily="2" charset="2"/>
              <a:buChar char="q"/>
            </a:pPr>
            <a:r>
              <a:rPr lang="en-US" sz="2400"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PLATFORM INTEGRATION</a:t>
            </a:r>
            <a:r>
              <a:rPr lang="en-US"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a:t>
            </a: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 Integrate the IoT sensor data into the real-time transit information platform to ensure that passengers receive accurate and timely information.</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 </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342900" indent="-342900">
              <a:buFont typeface="Wingdings" panose="05000000000000000000" pitchFamily="2" charset="2"/>
              <a:buChar char="q"/>
            </a:pPr>
            <a:r>
              <a:rPr lang="en-US" sz="2400"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SCALABILITY:</a:t>
            </a: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Plan for the scalability of the system to accommodate future sensor deployments and increasing passenger demand.</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 </a:t>
            </a:r>
            <a:endParaRPr lang="en-IN" sz="12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683780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BB2-1CE6-7CD7-7CAD-A79D1DCF9B34}"/>
              </a:ext>
            </a:extLst>
          </p:cNvPr>
          <p:cNvSpPr>
            <a:spLocks noGrp="1"/>
          </p:cNvSpPr>
          <p:nvPr>
            <p:ph type="title"/>
          </p:nvPr>
        </p:nvSpPr>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5F4217D3-FF2B-04F5-325D-219D572DCF25}"/>
              </a:ext>
            </a:extLst>
          </p:cNvPr>
          <p:cNvSpPr>
            <a:spLocks noGrp="1"/>
          </p:cNvSpPr>
          <p:nvPr>
            <p:ph idx="1"/>
          </p:nvPr>
        </p:nvSpPr>
        <p:spPr/>
        <p:txBody>
          <a:bodyPr>
            <a:normAutofit lnSpcReduction="10000"/>
          </a:bodyPr>
          <a:lstStyle/>
          <a:p>
            <a:r>
              <a:rPr lang="en-US" sz="1800" dirty="0">
                <a:effectLst/>
                <a:latin typeface="Calibri" panose="020F0502020204030204" pitchFamily="34" charset="0"/>
                <a:ea typeface="Calibri" panose="020F0502020204030204" pitchFamily="34" charset="0"/>
                <a:cs typeface="Latha" panose="020B0604020202020204" pitchFamily="34" charset="0"/>
              </a:rPr>
              <a:t>Public transportation plays a pivotal role in modern urban living, offering an efficient and sustainable means of mobility for millions of people daily. However, optimizing the performance of public transport systems, ensuring timely arrivals, and enhancing passenger experience remain continuous challenges. In response to these challenges, this project embarks on a journey to harness the power of advanced technology, utilizing components like the Arduino Uno, ESP32, </a:t>
            </a:r>
            <a:r>
              <a:rPr lang="en-US" sz="1800" dirty="0" err="1">
                <a:effectLst/>
                <a:latin typeface="Calibri" panose="020F0502020204030204" pitchFamily="34" charset="0"/>
                <a:ea typeface="Calibri" panose="020F0502020204030204" pitchFamily="34" charset="0"/>
                <a:cs typeface="Latha" panose="020B0604020202020204" pitchFamily="34" charset="0"/>
              </a:rPr>
              <a:t>TinyGPS</a:t>
            </a:r>
            <a:r>
              <a:rPr lang="en-US" sz="1800" dirty="0">
                <a:effectLst/>
                <a:latin typeface="Calibri" panose="020F0502020204030204" pitchFamily="34" charset="0"/>
                <a:ea typeface="Calibri" panose="020F0502020204030204" pitchFamily="34" charset="0"/>
                <a:cs typeface="Latha" panose="020B0604020202020204" pitchFamily="34" charset="0"/>
              </a:rPr>
              <a:t>++, OLED display, </a:t>
            </a:r>
            <a:r>
              <a:rPr lang="en-US" sz="1800" dirty="0" err="1">
                <a:effectLst/>
                <a:latin typeface="Calibri" panose="020F0502020204030204" pitchFamily="34" charset="0"/>
                <a:ea typeface="Calibri" panose="020F0502020204030204" pitchFamily="34" charset="0"/>
                <a:cs typeface="Latha" panose="020B0604020202020204" pitchFamily="34" charset="0"/>
              </a:rPr>
              <a:t>Adafruit_GFX</a:t>
            </a:r>
            <a:r>
              <a:rPr lang="en-US" sz="1800" dirty="0">
                <a:effectLst/>
                <a:latin typeface="Calibri" panose="020F0502020204030204" pitchFamily="34" charset="0"/>
                <a:ea typeface="Calibri" panose="020F0502020204030204" pitchFamily="34" charset="0"/>
                <a:cs typeface="Latha" panose="020B0604020202020204" pitchFamily="34" charset="0"/>
              </a:rPr>
              <a:t>, Adafruit_SSD1306, and </a:t>
            </a:r>
            <a:r>
              <a:rPr lang="en-US" sz="1800" dirty="0" err="1">
                <a:effectLst/>
                <a:latin typeface="Calibri" panose="020F0502020204030204" pitchFamily="34" charset="0"/>
                <a:ea typeface="Calibri" panose="020F0502020204030204" pitchFamily="34" charset="0"/>
                <a:cs typeface="Latha" panose="020B0604020202020204" pitchFamily="34" charset="0"/>
              </a:rPr>
              <a:t>HardwareSerial</a:t>
            </a:r>
            <a:r>
              <a:rPr lang="en-US" sz="1800" dirty="0">
                <a:effectLst/>
                <a:latin typeface="Calibri" panose="020F0502020204030204" pitchFamily="34" charset="0"/>
                <a:ea typeface="Calibri" panose="020F0502020204030204" pitchFamily="34" charset="0"/>
                <a:cs typeface="Latha" panose="020B0604020202020204" pitchFamily="34" charset="0"/>
              </a:rPr>
              <a:t>, to develop innovative solutions for public transport optimization.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a:effectLst/>
                <a:latin typeface="Calibri" panose="020F0502020204030204" pitchFamily="34" charset="0"/>
                <a:ea typeface="Calibri" panose="020F0502020204030204" pitchFamily="34" charset="0"/>
                <a:cs typeface="Latha" panose="020B0604020202020204" pitchFamily="34" charset="0"/>
              </a:rPr>
              <a:t>Our mission is to leverage these components to create a cutting-edge public transport optimization system. By integrating real-time GPS tracking, data processing, and user-friendly displays, we aim to enhance the passenger experience, reduce wait times, and make public transport more eco-friendly. This project isn't just about technology; it's about making urban transportation systems smarter, more accessible, and more sustainable.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594751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2249-F55B-6656-CD6B-A70AE1255D2A}"/>
              </a:ext>
            </a:extLst>
          </p:cNvPr>
          <p:cNvSpPr>
            <a:spLocks noGrp="1"/>
          </p:cNvSpPr>
          <p:nvPr>
            <p:ph type="title"/>
          </p:nvPr>
        </p:nvSpPr>
        <p:spPr>
          <a:xfrm>
            <a:off x="1295402" y="982132"/>
            <a:ext cx="9601196" cy="549889"/>
          </a:xfrm>
        </p:spPr>
        <p:txBody>
          <a:bodyPr>
            <a:normAutofit fontScale="90000"/>
          </a:bodyPr>
          <a:lstStyle/>
          <a:p>
            <a:r>
              <a:rPr lang="en-US" dirty="0"/>
              <a:t>Parts we used</a:t>
            </a:r>
            <a:endParaRPr lang="en-IN" dirty="0"/>
          </a:p>
        </p:txBody>
      </p:sp>
      <p:sp>
        <p:nvSpPr>
          <p:cNvPr id="3" name="Content Placeholder 2">
            <a:extLst>
              <a:ext uri="{FF2B5EF4-FFF2-40B4-BE49-F238E27FC236}">
                <a16:creationId xmlns:a16="http://schemas.microsoft.com/office/drawing/2014/main" id="{561EE293-5022-521D-DACD-137C5BD4694A}"/>
              </a:ext>
            </a:extLst>
          </p:cNvPr>
          <p:cNvSpPr>
            <a:spLocks noGrp="1"/>
          </p:cNvSpPr>
          <p:nvPr>
            <p:ph idx="1"/>
          </p:nvPr>
        </p:nvSpPr>
        <p:spPr>
          <a:xfrm>
            <a:off x="1399675" y="1732547"/>
            <a:ext cx="9601196" cy="4071131"/>
          </a:xfrm>
        </p:spPr>
        <p:txBody>
          <a:bodyPr>
            <a:normAutofit lnSpcReduction="10000"/>
          </a:bodyPr>
          <a:lstStyle/>
          <a:p>
            <a:pPr marL="0" lvl="0" indent="0">
              <a:lnSpc>
                <a:spcPct val="115000"/>
              </a:lnSpc>
              <a:spcAft>
                <a:spcPts val="1000"/>
              </a:spcAft>
              <a:buNone/>
            </a:pPr>
            <a:r>
              <a:rPr lang="en-US" sz="1800" b="1" dirty="0">
                <a:effectLst/>
                <a:latin typeface="Arial" panose="020B0604020202020204" pitchFamily="34" charset="0"/>
                <a:ea typeface="Calibri" panose="020F0502020204030204" pitchFamily="34" charset="0"/>
                <a:cs typeface="Latha" panose="020B0604020202020204" pitchFamily="34" charset="0"/>
              </a:rPr>
              <a:t>Arduino Uno: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62865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Latha" panose="020B0604020202020204" pitchFamily="34" charset="0"/>
              </a:rPr>
              <a:t> The Arduino Uno can serve as a microcontroller for various tasks in your project. It can handle input from sensors, process data, and control the OLED display.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lvl="0" indent="0">
              <a:lnSpc>
                <a:spcPct val="115000"/>
              </a:lnSpc>
              <a:spcAft>
                <a:spcPts val="1000"/>
              </a:spcAft>
              <a:buNone/>
            </a:pPr>
            <a:r>
              <a:rPr lang="en-US" sz="1800" b="1" dirty="0">
                <a:effectLst/>
                <a:latin typeface="Arial" panose="020B0604020202020204" pitchFamily="34" charset="0"/>
                <a:ea typeface="Calibri" panose="020F0502020204030204" pitchFamily="34" charset="0"/>
                <a:cs typeface="Latha" panose="020B0604020202020204" pitchFamily="34" charset="0"/>
              </a:rPr>
              <a:t>ESP32:</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62865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Latha" panose="020B0604020202020204" pitchFamily="34" charset="0"/>
              </a:rPr>
              <a:t> The ESP32 is a more powerful microcontroller with built-in Wi-Fi and Bluetooth capabilities. It can be used for more advanced functions, such as connecting to the internet, sending data to a server, or communicating with other devices.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lvl="0" indent="0">
              <a:lnSpc>
                <a:spcPct val="115000"/>
              </a:lnSpc>
              <a:spcAft>
                <a:spcPts val="1000"/>
              </a:spcAft>
              <a:buNone/>
            </a:pPr>
            <a:r>
              <a:rPr lang="en-US" sz="1800" b="1" dirty="0" err="1">
                <a:effectLst/>
                <a:latin typeface="Arial" panose="020B0604020202020204" pitchFamily="34" charset="0"/>
                <a:ea typeface="Calibri" panose="020F0502020204030204" pitchFamily="34" charset="0"/>
                <a:cs typeface="Latha" panose="020B0604020202020204" pitchFamily="34" charset="0"/>
              </a:rPr>
              <a:t>TinyGPS</a:t>
            </a:r>
            <a:r>
              <a:rPr lang="en-US" sz="1800" b="1" dirty="0">
                <a:effectLst/>
                <a:latin typeface="Arial" panose="020B0604020202020204" pitchFamily="34" charset="0"/>
                <a:ea typeface="Calibri" panose="020F0502020204030204" pitchFamily="34" charset="0"/>
                <a:cs typeface="Latha" panose="020B0604020202020204" pitchFamily="34" charset="0"/>
              </a:rPr>
              <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62865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Latha" panose="020B0604020202020204" pitchFamily="34" charset="0"/>
              </a:rPr>
              <a:t> This library is used to interface with GPS modules and retrieve location data. You can use it to track the position of public transport vehicles.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lvl="0" indent="0">
              <a:lnSpc>
                <a:spcPct val="115000"/>
              </a:lnSpc>
              <a:spcAft>
                <a:spcPts val="1000"/>
              </a:spcAft>
              <a:buNone/>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endParaRPr lang="en-US"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endParaRPr lang="en-IN" dirty="0"/>
          </a:p>
        </p:txBody>
      </p:sp>
    </p:spTree>
    <p:extLst>
      <p:ext uri="{BB962C8B-B14F-4D97-AF65-F5344CB8AC3E}">
        <p14:creationId xmlns:p14="http://schemas.microsoft.com/office/powerpoint/2010/main" val="393225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4D99C-8F59-5B49-4F38-755744221722}"/>
              </a:ext>
            </a:extLst>
          </p:cNvPr>
          <p:cNvSpPr txBox="1"/>
          <p:nvPr/>
        </p:nvSpPr>
        <p:spPr>
          <a:xfrm>
            <a:off x="988594" y="889682"/>
            <a:ext cx="7938837" cy="1794594"/>
          </a:xfrm>
          <a:prstGeom prst="rect">
            <a:avLst/>
          </a:prstGeom>
          <a:noFill/>
        </p:spPr>
        <p:txBody>
          <a:bodyPr wrap="square">
            <a:spAutoFit/>
          </a:bodyPr>
          <a:lstStyle/>
          <a:p>
            <a:pPr lvl="0">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OLED Display (</a:t>
            </a:r>
            <a:r>
              <a:rPr lang="en-US" sz="1800" b="1" dirty="0" err="1">
                <a:effectLst/>
                <a:latin typeface="Arial" panose="020B0604020202020204" pitchFamily="34" charset="0"/>
                <a:ea typeface="Calibri" panose="020F0502020204030204" pitchFamily="34" charset="0"/>
                <a:cs typeface="Latha" panose="020B0604020202020204" pitchFamily="34" charset="0"/>
              </a:rPr>
              <a:t>Adafruit_GFX</a:t>
            </a:r>
            <a:r>
              <a:rPr lang="en-US" sz="1800" b="1" dirty="0">
                <a:effectLst/>
                <a:latin typeface="Arial" panose="020B0604020202020204" pitchFamily="34" charset="0"/>
                <a:ea typeface="Calibri" panose="020F0502020204030204" pitchFamily="34" charset="0"/>
                <a:cs typeface="Latha" panose="020B0604020202020204" pitchFamily="34" charset="0"/>
              </a:rPr>
              <a:t> and Adafruit_SSD1306):</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 You can use an OLED display to show information to users or display real-time data, such as bus schedules, routes, or estimated arrival times. The </a:t>
            </a:r>
            <a:r>
              <a:rPr lang="en-US" sz="1800" dirty="0" err="1">
                <a:effectLst/>
                <a:latin typeface="Calibri" panose="020F0502020204030204" pitchFamily="34" charset="0"/>
                <a:ea typeface="Calibri" panose="020F0502020204030204" pitchFamily="34" charset="0"/>
                <a:cs typeface="Latha" panose="020B0604020202020204" pitchFamily="34" charset="0"/>
              </a:rPr>
              <a:t>Adafruit_GFX</a:t>
            </a:r>
            <a:r>
              <a:rPr lang="en-US" sz="1800" dirty="0">
                <a:effectLst/>
                <a:latin typeface="Calibri" panose="020F0502020204030204" pitchFamily="34" charset="0"/>
                <a:ea typeface="Calibri" panose="020F0502020204030204" pitchFamily="34" charset="0"/>
                <a:cs typeface="Latha" panose="020B0604020202020204" pitchFamily="34" charset="0"/>
              </a:rPr>
              <a:t> and Adafruit_SSD1306 libraries are commonly used to control OLED displays.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09E6EF6D-4BBE-BF13-6FB4-0384B71F5386}"/>
              </a:ext>
            </a:extLst>
          </p:cNvPr>
          <p:cNvSpPr txBox="1"/>
          <p:nvPr/>
        </p:nvSpPr>
        <p:spPr>
          <a:xfrm>
            <a:off x="892341" y="2972860"/>
            <a:ext cx="8363953" cy="1476045"/>
          </a:xfrm>
          <a:prstGeom prst="rect">
            <a:avLst/>
          </a:prstGeom>
          <a:noFill/>
        </p:spPr>
        <p:txBody>
          <a:bodyPr wrap="square">
            <a:spAutoFit/>
          </a:bodyPr>
          <a:lstStyle/>
          <a:p>
            <a:pPr lvl="0">
              <a:lnSpc>
                <a:spcPct val="115000"/>
              </a:lnSpc>
              <a:spcAft>
                <a:spcPts val="1000"/>
              </a:spcAft>
            </a:pPr>
            <a:r>
              <a:rPr lang="en-US" sz="1800" b="1" dirty="0" err="1">
                <a:effectLst/>
                <a:latin typeface="Arial" panose="020B0604020202020204" pitchFamily="34" charset="0"/>
                <a:ea typeface="Calibri" panose="020F0502020204030204" pitchFamily="34" charset="0"/>
                <a:cs typeface="Latha" panose="020B0604020202020204" pitchFamily="34" charset="0"/>
              </a:rPr>
              <a:t>HardwareSerial</a:t>
            </a:r>
            <a:r>
              <a:rPr lang="en-US" sz="1800" b="1" dirty="0">
                <a:effectLst/>
                <a:latin typeface="Arial" panose="020B060402020202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This library is used for serial communication between your Arduino and other devices. You can use it to communicate with the ESP32, GPS module, or other components.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24245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5B7BF-9359-CD3B-4813-70DF9B476EFF}"/>
              </a:ext>
            </a:extLst>
          </p:cNvPr>
          <p:cNvSpPr txBox="1"/>
          <p:nvPr/>
        </p:nvSpPr>
        <p:spPr>
          <a:xfrm>
            <a:off x="1221204" y="649393"/>
            <a:ext cx="8379995" cy="5559214"/>
          </a:xfrm>
          <a:prstGeom prst="rect">
            <a:avLst/>
          </a:prstGeom>
          <a:noFill/>
        </p:spPr>
        <p:txBody>
          <a:bodyPr wrap="square">
            <a:spAutoFit/>
          </a:bodyPr>
          <a:lstStyle/>
          <a:p>
            <a:pPr>
              <a:lnSpc>
                <a:spcPct val="115000"/>
              </a:lnSpc>
              <a:spcAft>
                <a:spcPts val="1000"/>
              </a:spcAft>
            </a:pPr>
            <a:r>
              <a:rPr lang="en-US" sz="1800" dirty="0">
                <a:effectLst/>
                <a:latin typeface="Arial Black" panose="020B0A04020102020204" pitchFamily="34" charset="0"/>
                <a:ea typeface="Calibri" panose="020F0502020204030204" pitchFamily="34" charset="0"/>
                <a:cs typeface="Latha" panose="020B0604020202020204" pitchFamily="34" charset="0"/>
              </a:rPr>
              <a:t>Processing works on: </a:t>
            </a:r>
            <a:endParaRPr lang="en-IN" dirty="0">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GPS Tracking:</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 Use the </a:t>
            </a:r>
            <a:r>
              <a:rPr lang="en-US" sz="1800" dirty="0" err="1">
                <a:effectLst/>
                <a:latin typeface="Calibri" panose="020F0502020204030204" pitchFamily="34" charset="0"/>
                <a:ea typeface="Calibri" panose="020F0502020204030204" pitchFamily="34" charset="0"/>
                <a:cs typeface="Latha" panose="020B0604020202020204" pitchFamily="34" charset="0"/>
              </a:rPr>
              <a:t>TinyGPS</a:t>
            </a:r>
            <a:r>
              <a:rPr lang="en-US" sz="1800" dirty="0">
                <a:effectLst/>
                <a:latin typeface="Calibri" panose="020F0502020204030204" pitchFamily="34" charset="0"/>
                <a:ea typeface="Calibri" panose="020F0502020204030204" pitchFamily="34" charset="0"/>
                <a:cs typeface="Latha" panose="020B0604020202020204" pitchFamily="34" charset="0"/>
              </a:rPr>
              <a:t>++ library to interface with a GPS module and track the real-time location of public transport vehicles.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Data Processing:</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 Process the GPS data to determine vehicle positions, speeds, and directions.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Display Information: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Use the OLED display to show relevant information to passengers, such as current location, next stop, estimated arrival time, and possibly a map of the route.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Connectivity (ESP32):</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If you're aiming for real-time updates or remote monitoring, use the ESP32 to send data to a central server or receive updates about traffic conditions or schedule changes.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677584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E29637-9480-4859-8221-764F0DC84D1D}"/>
              </a:ext>
            </a:extLst>
          </p:cNvPr>
          <p:cNvSpPr txBox="1"/>
          <p:nvPr/>
        </p:nvSpPr>
        <p:spPr>
          <a:xfrm>
            <a:off x="978569" y="1029871"/>
            <a:ext cx="9978188" cy="5050357"/>
          </a:xfrm>
          <a:prstGeom prst="rect">
            <a:avLst/>
          </a:prstGeom>
          <a:noFill/>
        </p:spPr>
        <p:txBody>
          <a:bodyPr wrap="square">
            <a:spAutoFit/>
          </a:bodyPr>
          <a:lstStyle/>
          <a:p>
            <a:pPr lvl="0">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User Interface: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 Design a user-friendly interface for passengers and/or operators to interact with the system.</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Optimization Algorithms: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 Implement optimization algorithms to improve the efficiency of public transport routes, schedules, or resource allocation. This could involve minimizing wait times, reducing fuel consumption, or optimizing routes based on real-time data.</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lvl="0">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Data Logging: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Store historical data for analysis and future optimizations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b="1" dirty="0">
                <a:effectLst/>
                <a:latin typeface="Arial" panose="020B0604020202020204" pitchFamily="34" charset="0"/>
                <a:ea typeface="Calibri" panose="020F0502020204030204" pitchFamily="34" charset="0"/>
                <a:cs typeface="Latha" panose="020B0604020202020204" pitchFamily="34" charset="0"/>
              </a:rPr>
              <a:t>Testing and Deployment: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 Test the system thoroughly and deploy it on public transport vehicles for a real-world trial.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Arial Black" panose="020B0A0402010202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lnSpc>
                <a:spcPct val="115000"/>
              </a:lnSpc>
              <a:spcAft>
                <a:spcPts val="1000"/>
              </a:spcAft>
            </a:pPr>
            <a:r>
              <a:rPr lang="en-US" sz="1800" dirty="0">
                <a:effectLst/>
                <a:latin typeface="Arial Black" panose="020B0A0402010202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1939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2FB99-340F-2B86-EFF5-AEDE74CD19CB}"/>
              </a:ext>
            </a:extLst>
          </p:cNvPr>
          <p:cNvSpPr txBox="1"/>
          <p:nvPr/>
        </p:nvSpPr>
        <p:spPr>
          <a:xfrm>
            <a:off x="707858" y="594277"/>
            <a:ext cx="6116052"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Latha" panose="020B0604020202020204" pitchFamily="34" charset="0"/>
              </a:rPr>
              <a:t>We can simulate the output data and structure it accordingly.</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73DB9CB2-05EC-EB7D-98A4-BAB5D2D4D3E9}"/>
              </a:ext>
            </a:extLst>
          </p:cNvPr>
          <p:cNvSpPr txBox="1"/>
          <p:nvPr/>
        </p:nvSpPr>
        <p:spPr>
          <a:xfrm>
            <a:off x="707858" y="970414"/>
            <a:ext cx="10858500" cy="5293309"/>
          </a:xfrm>
          <a:prstGeom prst="rect">
            <a:avLst/>
          </a:prstGeom>
          <a:noFill/>
        </p:spPr>
        <p:txBody>
          <a:bodyPr wrap="square">
            <a:spAutoFit/>
          </a:bodyPr>
          <a:lstStyle/>
          <a:p>
            <a:pPr>
              <a:lnSpc>
                <a:spcPct val="107000"/>
              </a:lnSpc>
              <a:spcAft>
                <a:spcPts val="800"/>
              </a:spcAft>
            </a:pPr>
            <a:r>
              <a:rPr lang="en-IN" sz="2400" kern="100" dirty="0">
                <a:effectLst/>
                <a:latin typeface="Arial Black" panose="020B0A04020102020204" pitchFamily="34" charset="0"/>
                <a:ea typeface="Calibri" panose="020F0502020204030204" pitchFamily="34" charset="0"/>
                <a:cs typeface="Latha" panose="020B0604020202020204" pitchFamily="34" charset="0"/>
              </a:rPr>
              <a:t>Temperature and Humidity Data:</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2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 SPDX-</a:t>
            </a:r>
            <a:r>
              <a:rPr lang="en-IN" sz="1800" kern="100" spc="20" dirty="0" err="1">
                <a:solidFill>
                  <a:srgbClr val="696969"/>
                </a:solidFill>
                <a:effectLst/>
                <a:latin typeface="Consolas" panose="020B0609020204030204" pitchFamily="49" charset="0"/>
                <a:ea typeface="Calibri" panose="020F0502020204030204" pitchFamily="34" charset="0"/>
                <a:cs typeface="Latha" panose="020B0604020202020204" pitchFamily="34" charset="0"/>
              </a:rPr>
              <a:t>FileCopyrightText</a:t>
            </a:r>
            <a:r>
              <a:rPr lang="en-IN" sz="18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 2017 </a:t>
            </a:r>
            <a:r>
              <a:rPr lang="en-IN" sz="1800" kern="100" spc="20" dirty="0" err="1">
                <a:solidFill>
                  <a:srgbClr val="696969"/>
                </a:solidFill>
                <a:effectLst/>
                <a:latin typeface="Consolas" panose="020B0609020204030204" pitchFamily="49" charset="0"/>
                <a:ea typeface="Calibri" panose="020F0502020204030204" pitchFamily="34" charset="0"/>
                <a:cs typeface="Latha" panose="020B0604020202020204" pitchFamily="34" charset="0"/>
              </a:rPr>
              <a:t>Limor</a:t>
            </a:r>
            <a:r>
              <a:rPr lang="en-IN" sz="18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 Fried for Adafruit Industries</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 SPDX-License-Identifier: MIT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7928A1"/>
                </a:solidFill>
                <a:effectLst/>
                <a:latin typeface="Consolas" panose="020B0609020204030204" pitchFamily="49" charset="0"/>
                <a:ea typeface="Calibri" panose="020F0502020204030204" pitchFamily="34" charset="0"/>
                <a:cs typeface="Latha" panose="020B0604020202020204" pitchFamily="34" charset="0"/>
              </a:rPr>
              <a:t>import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time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7928A1"/>
                </a:solidFill>
                <a:effectLst/>
                <a:latin typeface="Consolas" panose="020B0609020204030204" pitchFamily="49" charset="0"/>
                <a:ea typeface="Calibri" panose="020F0502020204030204" pitchFamily="34" charset="0"/>
                <a:cs typeface="Latha" panose="020B0604020202020204" pitchFamily="34" charset="0"/>
              </a:rPr>
              <a:t>import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err="1">
                <a:solidFill>
                  <a:srgbClr val="545454"/>
                </a:solidFill>
                <a:effectLst/>
                <a:latin typeface="Consolas" panose="020B0609020204030204" pitchFamily="49" charset="0"/>
                <a:ea typeface="Calibri" panose="020F0502020204030204" pitchFamily="34" charset="0"/>
                <a:cs typeface="Latha" panose="020B0604020202020204" pitchFamily="34" charset="0"/>
              </a:rPr>
              <a:t>adafruit_dht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7928A1"/>
                </a:solidFill>
                <a:effectLst/>
                <a:latin typeface="Consolas" panose="020B0609020204030204" pitchFamily="49" charset="0"/>
                <a:ea typeface="Calibri" panose="020F0502020204030204" pitchFamily="34" charset="0"/>
                <a:cs typeface="Latha" panose="020B0604020202020204" pitchFamily="34" charset="0"/>
              </a:rPr>
              <a:t>import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board </a:t>
            </a:r>
            <a:r>
              <a:rPr lang="en-IN" sz="1800" kern="100" spc="20" dirty="0" err="1">
                <a:solidFill>
                  <a:srgbClr val="545454"/>
                </a:solidFill>
                <a:effectLst/>
                <a:latin typeface="Consolas" panose="020B0609020204030204" pitchFamily="49" charset="0"/>
                <a:ea typeface="Calibri" panose="020F0502020204030204" pitchFamily="34" charset="0"/>
                <a:cs typeface="Latha" panose="020B0604020202020204" pitchFamily="34" charset="0"/>
              </a:rPr>
              <a:t>dht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 adafruit_dht.DHT22(board.D2)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7928A1"/>
                </a:solidFill>
                <a:effectLst/>
                <a:latin typeface="Consolas" panose="020B0609020204030204" pitchFamily="49" charset="0"/>
                <a:ea typeface="Calibri" panose="020F0502020204030204" pitchFamily="34" charset="0"/>
                <a:cs typeface="Latha" panose="020B0604020202020204" pitchFamily="34" charset="0"/>
              </a:rPr>
              <a:t>while</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AA5D00"/>
                </a:solidFill>
                <a:effectLst/>
                <a:latin typeface="Consolas" panose="020B0609020204030204" pitchFamily="49" charset="0"/>
                <a:ea typeface="Calibri" panose="020F0502020204030204" pitchFamily="34" charset="0"/>
                <a:cs typeface="Latha" panose="020B0604020202020204" pitchFamily="34" charset="0"/>
              </a:rPr>
              <a:t>True</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7928A1"/>
                </a:solidFill>
                <a:effectLst/>
                <a:latin typeface="Consolas" panose="020B0609020204030204" pitchFamily="49" charset="0"/>
                <a:ea typeface="Calibri" panose="020F0502020204030204" pitchFamily="34" charset="0"/>
                <a:cs typeface="Latha" panose="020B0604020202020204" pitchFamily="34" charset="0"/>
              </a:rPr>
              <a:t>try</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temperature = </a:t>
            </a:r>
            <a:r>
              <a:rPr lang="en-IN" sz="1800" kern="100" spc="20" dirty="0" err="1">
                <a:solidFill>
                  <a:srgbClr val="545454"/>
                </a:solidFill>
                <a:effectLst/>
                <a:latin typeface="Consolas" panose="020B0609020204030204" pitchFamily="49" charset="0"/>
                <a:ea typeface="Calibri" panose="020F0502020204030204" pitchFamily="34" charset="0"/>
                <a:cs typeface="Latha" panose="020B0604020202020204" pitchFamily="34" charset="0"/>
              </a:rPr>
              <a:t>dht.temperature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humidity = </a:t>
            </a:r>
            <a:r>
              <a:rPr lang="en-IN" sz="1800" kern="100" spc="20" dirty="0" err="1">
                <a:solidFill>
                  <a:srgbClr val="545454"/>
                </a:solidFill>
                <a:effectLst/>
                <a:latin typeface="Consolas" panose="020B0609020204030204" pitchFamily="49" charset="0"/>
                <a:ea typeface="Calibri" panose="020F0502020204030204" pitchFamily="34" charset="0"/>
                <a:cs typeface="Latha" panose="020B0604020202020204" pitchFamily="34" charset="0"/>
              </a:rPr>
              <a:t>dht.humidity</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 Print what we got to the REPL</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AA5D00"/>
                </a:solidFill>
                <a:effectLst/>
                <a:latin typeface="Consolas" panose="020B0609020204030204" pitchFamily="49" charset="0"/>
                <a:ea typeface="Calibri" panose="020F0502020204030204" pitchFamily="34" charset="0"/>
                <a:cs typeface="Latha" panose="020B0604020202020204" pitchFamily="34" charset="0"/>
              </a:rPr>
              <a:t>print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r>
              <a:rPr lang="en-IN" sz="1800" kern="100" spc="20" dirty="0">
                <a:solidFill>
                  <a:srgbClr val="008000"/>
                </a:solidFill>
                <a:effectLst/>
                <a:latin typeface="Consolas" panose="020B0609020204030204" pitchFamily="49" charset="0"/>
                <a:ea typeface="Calibri" panose="020F0502020204030204" pitchFamily="34" charset="0"/>
                <a:cs typeface="Latha" panose="020B0604020202020204" pitchFamily="34" charset="0"/>
              </a:rPr>
              <a:t>"Temp: {:.1f} *C \t Humidity: {}%"</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r>
              <a:rPr lang="en-IN" sz="1800" kern="100" spc="20" dirty="0">
                <a:solidFill>
                  <a:srgbClr val="AA5D00"/>
                </a:solidFill>
                <a:effectLst/>
                <a:latin typeface="Consolas" panose="020B0609020204030204" pitchFamily="49" charset="0"/>
                <a:ea typeface="Calibri" panose="020F0502020204030204" pitchFamily="34" charset="0"/>
                <a:cs typeface="Latha" panose="020B0604020202020204" pitchFamily="34" charset="0"/>
              </a:rPr>
              <a:t>format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(temperature, humidity)) </a:t>
            </a:r>
            <a:r>
              <a:rPr lang="en-IN" sz="1800" kern="100" spc="20" dirty="0">
                <a:solidFill>
                  <a:srgbClr val="7928A1"/>
                </a:solidFill>
                <a:effectLst/>
                <a:latin typeface="Consolas" panose="020B0609020204030204" pitchFamily="49" charset="0"/>
                <a:ea typeface="Calibri" panose="020F0502020204030204" pitchFamily="34" charset="0"/>
                <a:cs typeface="Latha" panose="020B0604020202020204" pitchFamily="34" charset="0"/>
              </a:rPr>
              <a:t>except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Run</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97276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7A87E-DF3E-1797-DAAE-5BF294AB2D89}"/>
              </a:ext>
            </a:extLst>
          </p:cNvPr>
          <p:cNvSpPr txBox="1"/>
          <p:nvPr/>
        </p:nvSpPr>
        <p:spPr>
          <a:xfrm>
            <a:off x="739942" y="671989"/>
            <a:ext cx="6116052" cy="3027495"/>
          </a:xfrm>
          <a:prstGeom prst="rect">
            <a:avLst/>
          </a:prstGeom>
          <a:noFill/>
        </p:spPr>
        <p:txBody>
          <a:bodyPr wrap="square">
            <a:spAutoFit/>
          </a:bodyPr>
          <a:lstStyle/>
          <a:p>
            <a:pPr>
              <a:lnSpc>
                <a:spcPct val="107000"/>
              </a:lnSpc>
              <a:spcAft>
                <a:spcPts val="800"/>
              </a:spcAft>
            </a:pPr>
            <a:r>
              <a:rPr lang="en-IN" sz="1800" kern="100" spc="20" dirty="0" err="1">
                <a:solidFill>
                  <a:srgbClr val="545454"/>
                </a:solidFill>
                <a:effectLst/>
                <a:latin typeface="Consolas" panose="020B0609020204030204" pitchFamily="49" charset="0"/>
                <a:ea typeface="Calibri" panose="020F0502020204030204" pitchFamily="34" charset="0"/>
                <a:cs typeface="Latha" panose="020B0604020202020204" pitchFamily="34" charset="0"/>
              </a:rPr>
              <a:t>RuntimeError</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7928A1"/>
                </a:solidFill>
                <a:effectLst/>
                <a:latin typeface="Consolas" panose="020B0609020204030204" pitchFamily="49" charset="0"/>
                <a:ea typeface="Calibri" panose="020F0502020204030204" pitchFamily="34" charset="0"/>
                <a:cs typeface="Latha" panose="020B0604020202020204" pitchFamily="34" charset="0"/>
              </a:rPr>
              <a:t>as</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e: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696969"/>
                </a:solidFill>
                <a:effectLst/>
                <a:latin typeface="Consolas" panose="020B0609020204030204" pitchFamily="49" charset="0"/>
                <a:ea typeface="Calibri" panose="020F0502020204030204" pitchFamily="34" charset="0"/>
                <a:cs typeface="Latha" panose="020B0604020202020204" pitchFamily="34" charset="0"/>
              </a:rPr>
              <a:t># Reading doesn't always work! Just print error and we'll try again</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a:solidFill>
                  <a:srgbClr val="AA5D00"/>
                </a:solidFill>
                <a:effectLst/>
                <a:latin typeface="Consolas" panose="020B0609020204030204" pitchFamily="49" charset="0"/>
                <a:ea typeface="Calibri" panose="020F0502020204030204" pitchFamily="34" charset="0"/>
                <a:cs typeface="Latha" panose="020B0604020202020204" pitchFamily="34" charset="0"/>
              </a:rPr>
              <a:t>print</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r>
              <a:rPr lang="en-IN" sz="1800" kern="100" spc="20" dirty="0">
                <a:solidFill>
                  <a:srgbClr val="008000"/>
                </a:solidFill>
                <a:effectLst/>
                <a:latin typeface="Consolas" panose="020B0609020204030204" pitchFamily="49" charset="0"/>
                <a:ea typeface="Calibri" panose="020F0502020204030204" pitchFamily="34" charset="0"/>
                <a:cs typeface="Latha" panose="020B0604020202020204" pitchFamily="34" charset="0"/>
              </a:rPr>
              <a:t>"Reading from DHT failure: "</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err="1">
                <a:solidFill>
                  <a:srgbClr val="545454"/>
                </a:solidFill>
                <a:effectLst/>
                <a:latin typeface="Consolas" panose="020B0609020204030204" pitchFamily="49" charset="0"/>
                <a:ea typeface="Calibri" panose="020F0502020204030204" pitchFamily="34" charset="0"/>
                <a:cs typeface="Latha" panose="020B0604020202020204" pitchFamily="34" charset="0"/>
              </a:rPr>
              <a:t>e.args</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 </a:t>
            </a:r>
            <a:r>
              <a:rPr lang="en-IN" sz="1800" kern="100" spc="20" dirty="0" err="1">
                <a:solidFill>
                  <a:srgbClr val="545454"/>
                </a:solidFill>
                <a:effectLst/>
                <a:latin typeface="Consolas" panose="020B0609020204030204" pitchFamily="49" charset="0"/>
                <a:ea typeface="Calibri" panose="020F0502020204030204" pitchFamily="34" charset="0"/>
                <a:cs typeface="Latha" panose="020B0604020202020204" pitchFamily="34" charset="0"/>
              </a:rPr>
              <a:t>time.sleep</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r>
              <a:rPr lang="en-IN" sz="1800" kern="100" spc="20" dirty="0">
                <a:solidFill>
                  <a:srgbClr val="AA5D00"/>
                </a:solidFill>
                <a:effectLst/>
                <a:latin typeface="Consolas" panose="020B0609020204030204" pitchFamily="49" charset="0"/>
                <a:ea typeface="Calibri" panose="020F0502020204030204" pitchFamily="34" charset="0"/>
                <a:cs typeface="Latha" panose="020B0604020202020204" pitchFamily="34" charset="0"/>
              </a:rPr>
              <a:t>1</a:t>
            </a:r>
            <a:r>
              <a:rPr lang="en-IN" sz="1800" kern="100" spc="20" dirty="0">
                <a:solidFill>
                  <a:srgbClr val="545454"/>
                </a:solidFill>
                <a:effectLst/>
                <a:latin typeface="Consolas" panose="020B0609020204030204" pitchFamily="49" charset="0"/>
                <a:ea typeface="Calibri" panose="020F0502020204030204" pitchFamily="34"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Latha" panose="020B0604020202020204" pitchFamily="34" charset="0"/>
              </a:rPr>
              <a:t>OUTPUT: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Latha" panose="020B0604020202020204" pitchFamily="34" charset="0"/>
              </a:rPr>
              <a:t>- Temperature: 25.5°C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Latha" panose="020B0604020202020204" pitchFamily="34" charset="0"/>
              </a:rPr>
              <a:t>- Humidity: 60%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184975EF-7B28-BC3B-1884-4C0CBBCC962E}"/>
              </a:ext>
            </a:extLst>
          </p:cNvPr>
          <p:cNvSpPr txBox="1"/>
          <p:nvPr/>
        </p:nvSpPr>
        <p:spPr>
          <a:xfrm>
            <a:off x="828174" y="3716874"/>
            <a:ext cx="7601953" cy="2469137"/>
          </a:xfrm>
          <a:prstGeom prst="rect">
            <a:avLst/>
          </a:prstGeom>
          <a:noFill/>
        </p:spPr>
        <p:txBody>
          <a:bodyPr wrap="square">
            <a:spAutoFit/>
          </a:bodyPr>
          <a:lstStyle/>
          <a:p>
            <a:pPr>
              <a:lnSpc>
                <a:spcPct val="107000"/>
              </a:lnSpc>
              <a:spcAft>
                <a:spcPts val="800"/>
              </a:spcAft>
            </a:pPr>
            <a:r>
              <a:rPr lang="en-IN" sz="2400" kern="100" dirty="0">
                <a:effectLst/>
                <a:latin typeface="Arial Black" panose="020B0A04020102020204" pitchFamily="34" charset="0"/>
                <a:ea typeface="Calibri" panose="020F0502020204030204" pitchFamily="34" charset="0"/>
                <a:cs typeface="Latha" panose="020B0604020202020204" pitchFamily="34" charset="0"/>
              </a:rPr>
              <a:t>GPS Data:</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Latha" panose="020B0604020202020204" pitchFamily="34" charset="0"/>
              </a:rPr>
              <a:t>def </a:t>
            </a:r>
            <a:r>
              <a:rPr lang="en-IN" sz="1800" kern="100" dirty="0" err="1">
                <a:effectLst/>
                <a:latin typeface="Calibri" panose="020F0502020204030204" pitchFamily="34" charset="0"/>
                <a:ea typeface="Calibri" panose="020F0502020204030204" pitchFamily="34" charset="0"/>
                <a:cs typeface="Latha" panose="020B0604020202020204" pitchFamily="34" charset="0"/>
              </a:rPr>
              <a:t>create_html_map</a:t>
            </a:r>
            <a:r>
              <a:rPr lang="en-IN" sz="1800" kern="100" dirty="0">
                <a:effectLst/>
                <a:latin typeface="Calibri" panose="020F0502020204030204" pitchFamily="34" charset="0"/>
                <a:ea typeface="Calibri" panose="020F0502020204030204" pitchFamily="34"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Latha" panose="020B0604020202020204" pitchFamily="34" charset="0"/>
              </a:rPr>
              <a:t>gmap</a:t>
            </a:r>
            <a:r>
              <a:rPr lang="en-IN" sz="1800" kern="100" dirty="0">
                <a:effectLst/>
                <a:latin typeface="Calibri" panose="020F0502020204030204" pitchFamily="34" charset="0"/>
                <a:ea typeface="Calibri" panose="020F0502020204030204" pitchFamily="34" charset="0"/>
                <a:cs typeface="Latha" panose="020B0604020202020204" pitchFamily="34" charset="0"/>
              </a:rPr>
              <a:t> = </a:t>
            </a:r>
            <a:r>
              <a:rPr lang="en-IN" sz="1800" kern="100" dirty="0" err="1">
                <a:effectLst/>
                <a:latin typeface="Calibri" panose="020F0502020204030204" pitchFamily="34" charset="0"/>
                <a:ea typeface="Calibri" panose="020F0502020204030204" pitchFamily="34" charset="0"/>
                <a:cs typeface="Latha" panose="020B0604020202020204" pitchFamily="34" charset="0"/>
              </a:rPr>
              <a:t>gmplot.GoogleMapPlotter</a:t>
            </a:r>
            <a:r>
              <a:rPr lang="en-IN" sz="1800" kern="100" dirty="0">
                <a:effectLst/>
                <a:latin typeface="Calibri" panose="020F0502020204030204" pitchFamily="34" charset="0"/>
                <a:ea typeface="Calibri" panose="020F0502020204030204" pitchFamily="34" charset="0"/>
                <a:cs typeface="Latha" panose="020B0604020202020204" pitchFamily="34" charset="0"/>
              </a:rPr>
              <a:t>(</a:t>
            </a:r>
            <a:r>
              <a:rPr lang="en-IN" sz="1800" kern="100" dirty="0" err="1">
                <a:effectLst/>
                <a:latin typeface="Calibri" panose="020F0502020204030204" pitchFamily="34" charset="0"/>
                <a:ea typeface="Calibri" panose="020F0502020204030204" pitchFamily="34" charset="0"/>
                <a:cs typeface="Latha" panose="020B0604020202020204" pitchFamily="34" charset="0"/>
              </a:rPr>
              <a:t>lat_list</a:t>
            </a:r>
            <a:r>
              <a:rPr lang="en-IN" sz="1800" kern="100" dirty="0">
                <a:effectLst/>
                <a:latin typeface="Calibri" panose="020F0502020204030204" pitchFamily="34" charset="0"/>
                <a:ea typeface="Calibri" panose="020F0502020204030204" pitchFamily="34" charset="0"/>
                <a:cs typeface="Latha" panose="020B0604020202020204" pitchFamily="34" charset="0"/>
              </a:rPr>
              <a:t>[0], </a:t>
            </a:r>
            <a:r>
              <a:rPr lang="en-IN" sz="1800" kern="100" dirty="0" err="1">
                <a:effectLst/>
                <a:latin typeface="Calibri" panose="020F0502020204030204" pitchFamily="34" charset="0"/>
                <a:ea typeface="Calibri" panose="020F0502020204030204" pitchFamily="34" charset="0"/>
                <a:cs typeface="Latha" panose="020B0604020202020204" pitchFamily="34" charset="0"/>
              </a:rPr>
              <a:t>lon_list</a:t>
            </a:r>
            <a:r>
              <a:rPr lang="en-IN" sz="1800" kern="100" dirty="0">
                <a:effectLst/>
                <a:latin typeface="Calibri" panose="020F0502020204030204" pitchFamily="34" charset="0"/>
                <a:ea typeface="Calibri" panose="020F0502020204030204" pitchFamily="34" charset="0"/>
                <a:cs typeface="Latha" panose="020B0604020202020204" pitchFamily="34" charset="0"/>
              </a:rPr>
              <a:t>[0], 16)</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Latha" panose="020B0604020202020204" pitchFamily="34" charset="0"/>
              </a:rPr>
              <a:t>gmap.plot</a:t>
            </a:r>
            <a:r>
              <a:rPr lang="en-IN" sz="1800" kern="100" dirty="0">
                <a:effectLst/>
                <a:latin typeface="Calibri" panose="020F0502020204030204" pitchFamily="34" charset="0"/>
                <a:ea typeface="Calibri" panose="020F0502020204030204" pitchFamily="34" charset="0"/>
                <a:cs typeface="Latha" panose="020B0604020202020204" pitchFamily="34" charset="0"/>
              </a:rPr>
              <a:t>(</a:t>
            </a:r>
            <a:r>
              <a:rPr lang="en-IN" sz="1800" kern="100" dirty="0" err="1">
                <a:effectLst/>
                <a:latin typeface="Calibri" panose="020F0502020204030204" pitchFamily="34" charset="0"/>
                <a:ea typeface="Calibri" panose="020F0502020204030204" pitchFamily="34" charset="0"/>
                <a:cs typeface="Latha" panose="020B0604020202020204" pitchFamily="34" charset="0"/>
              </a:rPr>
              <a:t>lat_list</a:t>
            </a:r>
            <a:r>
              <a:rPr lang="en-IN" sz="1800" kern="100" dirty="0">
                <a:effectLst/>
                <a:latin typeface="Calibri" panose="020F0502020204030204" pitchFamily="34" charset="0"/>
                <a:ea typeface="Calibri" panose="020F0502020204030204" pitchFamily="34" charset="0"/>
                <a:cs typeface="Latha" panose="020B0604020202020204" pitchFamily="34" charset="0"/>
              </a:rPr>
              <a:t>, </a:t>
            </a:r>
            <a:r>
              <a:rPr lang="en-IN" sz="1800" kern="100" dirty="0" err="1">
                <a:effectLst/>
                <a:latin typeface="Calibri" panose="020F0502020204030204" pitchFamily="34" charset="0"/>
                <a:ea typeface="Calibri" panose="020F0502020204030204" pitchFamily="34" charset="0"/>
                <a:cs typeface="Latha" panose="020B0604020202020204" pitchFamily="34" charset="0"/>
              </a:rPr>
              <a:t>lon_list</a:t>
            </a:r>
            <a:r>
              <a:rPr lang="en-IN" sz="1800" kern="100" dirty="0">
                <a:effectLst/>
                <a:latin typeface="Calibri" panose="020F0502020204030204" pitchFamily="34" charset="0"/>
                <a:ea typeface="Calibri" panose="020F0502020204030204" pitchFamily="34"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Latha" panose="020B0604020202020204" pitchFamily="34" charset="0"/>
              </a:rPr>
              <a:t>gmap.marker</a:t>
            </a:r>
            <a:r>
              <a:rPr lang="en-IN" sz="1800" kern="100" dirty="0">
                <a:effectLst/>
                <a:latin typeface="Calibri" panose="020F0502020204030204" pitchFamily="34" charset="0"/>
                <a:ea typeface="Calibri" panose="020F0502020204030204" pitchFamily="34" charset="0"/>
                <a:cs typeface="Latha" panose="020B0604020202020204" pitchFamily="34" charset="0"/>
              </a:rPr>
              <a:t>(</a:t>
            </a:r>
            <a:r>
              <a:rPr lang="en-IN" sz="1800" kern="100" dirty="0" err="1">
                <a:effectLst/>
                <a:latin typeface="Calibri" panose="020F0502020204030204" pitchFamily="34" charset="0"/>
                <a:ea typeface="Calibri" panose="020F0502020204030204" pitchFamily="34" charset="0"/>
                <a:cs typeface="Latha" panose="020B0604020202020204" pitchFamily="34" charset="0"/>
              </a:rPr>
              <a:t>lat_list</a:t>
            </a:r>
            <a:r>
              <a:rPr lang="en-IN" sz="1800" kern="100" dirty="0">
                <a:effectLst/>
                <a:latin typeface="Calibri" panose="020F0502020204030204" pitchFamily="34" charset="0"/>
                <a:ea typeface="Calibri" panose="020F0502020204030204" pitchFamily="34" charset="0"/>
                <a:cs typeface="Latha" panose="020B0604020202020204" pitchFamily="34" charset="0"/>
              </a:rPr>
              <a:t>[0], </a:t>
            </a:r>
            <a:r>
              <a:rPr lang="en-IN" sz="1800" kern="100" dirty="0" err="1">
                <a:effectLst/>
                <a:latin typeface="Calibri" panose="020F0502020204030204" pitchFamily="34" charset="0"/>
                <a:ea typeface="Calibri" panose="020F0502020204030204" pitchFamily="34" charset="0"/>
                <a:cs typeface="Latha" panose="020B0604020202020204" pitchFamily="34" charset="0"/>
              </a:rPr>
              <a:t>lon_list</a:t>
            </a:r>
            <a:r>
              <a:rPr lang="en-IN" sz="1800" kern="100" dirty="0">
                <a:effectLst/>
                <a:latin typeface="Calibri" panose="020F0502020204030204" pitchFamily="34" charset="0"/>
                <a:ea typeface="Calibri" panose="020F0502020204030204" pitchFamily="34" charset="0"/>
                <a:cs typeface="Latha" panose="020B0604020202020204" pitchFamily="34" charset="0"/>
              </a:rPr>
              <a:t>[0], </a:t>
            </a:r>
            <a:r>
              <a:rPr lang="en-IN" sz="1800" kern="100" dirty="0" err="1">
                <a:effectLst/>
                <a:latin typeface="Calibri" panose="020F0502020204030204" pitchFamily="34" charset="0"/>
                <a:ea typeface="Calibri" panose="020F0502020204030204" pitchFamily="34" charset="0"/>
                <a:cs typeface="Latha" panose="020B0604020202020204" pitchFamily="34" charset="0"/>
              </a:rPr>
              <a:t>color</a:t>
            </a:r>
            <a:r>
              <a:rPr lang="en-IN" sz="1800" kern="100" dirty="0">
                <a:effectLst/>
                <a:latin typeface="Calibri" panose="020F0502020204030204" pitchFamily="34" charset="0"/>
                <a:ea typeface="Calibri" panose="020F0502020204030204" pitchFamily="34" charset="0"/>
                <a:cs typeface="Latha" panose="020B0604020202020204" pitchFamily="34" charset="0"/>
              </a:rPr>
              <a:t>='blue')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288459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4FB0-A90C-C22A-4F3B-B2C9FA040362}"/>
              </a:ext>
            </a:extLst>
          </p:cNvPr>
          <p:cNvSpPr>
            <a:spLocks noGrp="1"/>
          </p:cNvSpPr>
          <p:nvPr>
            <p:ph type="title"/>
          </p:nvPr>
        </p:nvSpPr>
        <p:spPr/>
        <p:txBody>
          <a:bodyPr>
            <a:normAutofit/>
          </a:bodyPr>
          <a:lstStyle/>
          <a:p>
            <a:r>
              <a:rPr lang="en-US" sz="5400" dirty="0">
                <a:latin typeface="Algerian" panose="04020705040A02060702" pitchFamily="82" charset="0"/>
              </a:rPr>
              <a:t>PROJECT DEFINITION</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DDE50DC0-FDCD-24E0-B19B-4F11B55CB323}"/>
              </a:ext>
            </a:extLst>
          </p:cNvPr>
          <p:cNvSpPr>
            <a:spLocks noGrp="1"/>
          </p:cNvSpPr>
          <p:nvPr>
            <p:ph idx="1"/>
          </p:nvPr>
        </p:nvSpPr>
        <p:spPr>
          <a:xfrm>
            <a:off x="1295401" y="2580995"/>
            <a:ext cx="9601196" cy="3318936"/>
          </a:xfrm>
        </p:spPr>
        <p:txBody>
          <a:bodyPr/>
          <a:lstStyle/>
          <a:p>
            <a:pPr marL="0" indent="0">
              <a:buNone/>
            </a:pPr>
            <a:r>
              <a:rPr lang="en-US" dirty="0">
                <a:solidFill>
                  <a:schemeClr val="accent1">
                    <a:lumMod val="75000"/>
                  </a:schemeClr>
                </a:solidFill>
                <a:latin typeface="Segoe UI Black" panose="020B0A02040204020203" pitchFamily="34" charset="0"/>
                <a:ea typeface="Segoe UI Black" panose="020B0A02040204020203" pitchFamily="34" charset="0"/>
              </a:rPr>
              <a:t>PUBLIC TRANSPORT OPTIMIZATION:</a:t>
            </a:r>
          </a:p>
          <a:p>
            <a:pPr marL="0" indent="0">
              <a:buNone/>
            </a:pPr>
            <a:r>
              <a:rPr lang="en-IN" sz="3200" dirty="0">
                <a:solidFill>
                  <a:schemeClr val="tx1"/>
                </a:solidFill>
                <a:ea typeface="Segoe UI Black" panose="020B0A02040204020203" pitchFamily="34" charset="0"/>
              </a:rPr>
              <a:t>It is defined as the data on the number of public transport </a:t>
            </a:r>
            <a:r>
              <a:rPr lang="en-IN" sz="3200" dirty="0" err="1">
                <a:solidFill>
                  <a:schemeClr val="tx1"/>
                </a:solidFill>
                <a:ea typeface="Segoe UI Black" panose="020B0A02040204020203" pitchFamily="34" charset="0"/>
              </a:rPr>
              <a:t>users,collected</a:t>
            </a:r>
            <a:r>
              <a:rPr lang="en-IN" sz="3200" dirty="0">
                <a:solidFill>
                  <a:schemeClr val="tx1"/>
                </a:solidFill>
                <a:ea typeface="Segoe UI Black" panose="020B0A02040204020203" pitchFamily="34" charset="0"/>
              </a:rPr>
              <a:t> with IoT </a:t>
            </a:r>
            <a:r>
              <a:rPr lang="en-IN" sz="3200" dirty="0" err="1">
                <a:solidFill>
                  <a:schemeClr val="tx1"/>
                </a:solidFill>
                <a:ea typeface="Segoe UI Black" panose="020B0A02040204020203" pitchFamily="34" charset="0"/>
              </a:rPr>
              <a:t>sensors,allows</a:t>
            </a:r>
            <a:r>
              <a:rPr lang="en-IN" sz="3200" dirty="0">
                <a:solidFill>
                  <a:schemeClr val="tx1"/>
                </a:solidFill>
                <a:ea typeface="Segoe UI Black" panose="020B0A02040204020203" pitchFamily="34" charset="0"/>
              </a:rPr>
              <a:t> routes to be optimized or new ones to be </a:t>
            </a:r>
            <a:r>
              <a:rPr lang="en-IN" sz="3200" dirty="0" err="1">
                <a:solidFill>
                  <a:schemeClr val="tx1"/>
                </a:solidFill>
                <a:ea typeface="Segoe UI Black" panose="020B0A02040204020203" pitchFamily="34" charset="0"/>
              </a:rPr>
              <a:t>designed.These</a:t>
            </a:r>
            <a:r>
              <a:rPr lang="en-IN" sz="3200" dirty="0">
                <a:solidFill>
                  <a:schemeClr val="tx1"/>
                </a:solidFill>
                <a:ea typeface="Segoe UI Black" panose="020B0A02040204020203" pitchFamily="34" charset="0"/>
              </a:rPr>
              <a:t> sensors can be in the vehicle or also in the security cameras</a:t>
            </a:r>
          </a:p>
        </p:txBody>
      </p:sp>
    </p:spTree>
    <p:extLst>
      <p:ext uri="{BB962C8B-B14F-4D97-AF65-F5344CB8AC3E}">
        <p14:creationId xmlns:p14="http://schemas.microsoft.com/office/powerpoint/2010/main" val="568846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40BA1-3242-BCF2-0772-BB169D4BC08C}"/>
              </a:ext>
            </a:extLst>
          </p:cNvPr>
          <p:cNvSpPr txBox="1"/>
          <p:nvPr/>
        </p:nvSpPr>
        <p:spPr>
          <a:xfrm>
            <a:off x="844215" y="872206"/>
            <a:ext cx="6116052" cy="4524315"/>
          </a:xfrm>
          <a:prstGeom prst="rect">
            <a:avLst/>
          </a:prstGeom>
          <a:noFill/>
        </p:spPr>
        <p:txBody>
          <a:bodyPr wrap="square">
            <a:spAutoFit/>
          </a:bodyPr>
          <a:lstStyle/>
          <a:p>
            <a:r>
              <a:rPr lang="en-IN" dirty="0" err="1"/>
              <a:t>gmap.marker</a:t>
            </a:r>
            <a:r>
              <a:rPr lang="en-IN" dirty="0"/>
              <a:t>(</a:t>
            </a:r>
            <a:r>
              <a:rPr lang="en-IN" dirty="0" err="1"/>
              <a:t>lat_list</a:t>
            </a:r>
            <a:r>
              <a:rPr lang="en-IN" dirty="0"/>
              <a:t>[width - 1], </a:t>
            </a:r>
            <a:r>
              <a:rPr lang="en-IN" dirty="0" err="1"/>
              <a:t>lon_list</a:t>
            </a:r>
            <a:r>
              <a:rPr lang="en-IN" dirty="0"/>
              <a:t>[width - 1], </a:t>
            </a:r>
            <a:r>
              <a:rPr lang="en-IN" dirty="0" err="1"/>
              <a:t>color</a:t>
            </a:r>
            <a:r>
              <a:rPr lang="en-IN" dirty="0"/>
              <a:t>='red')</a:t>
            </a:r>
          </a:p>
          <a:p>
            <a:r>
              <a:rPr lang="en-IN" dirty="0" err="1"/>
              <a:t>gmap.draw</a:t>
            </a:r>
            <a:r>
              <a:rPr lang="en-IN" dirty="0"/>
              <a:t>("./map-trace.html")&lt;</a:t>
            </a:r>
            <a:r>
              <a:rPr lang="en-IN" dirty="0" err="1"/>
              <a:t>br</a:t>
            </a:r>
            <a:r>
              <a:rPr lang="en-IN" dirty="0"/>
              <a:t>&gt;</a:t>
            </a:r>
          </a:p>
          <a:p>
            <a:r>
              <a:rPr lang="en-IN" dirty="0"/>
              <a:t>OUTPUT:</a:t>
            </a:r>
          </a:p>
          <a:p>
            <a:r>
              <a:rPr lang="en-IN" dirty="0"/>
              <a:t>- Latitude: 40.7128° N </a:t>
            </a:r>
          </a:p>
          <a:p>
            <a:r>
              <a:rPr lang="en-IN" dirty="0"/>
              <a:t>- Longitude: 74.0060° W </a:t>
            </a:r>
          </a:p>
          <a:p>
            <a:r>
              <a:rPr lang="en-IN" dirty="0"/>
              <a:t>Server Response:</a:t>
            </a:r>
          </a:p>
          <a:p>
            <a:r>
              <a:rPr lang="en-IN" dirty="0"/>
              <a:t> #!/usr/bin/env python</a:t>
            </a:r>
          </a:p>
          <a:p>
            <a:r>
              <a:rPr lang="en-IN" dirty="0"/>
              <a:t># -*- coding: utf-8 -*-</a:t>
            </a:r>
          </a:p>
          <a:p>
            <a:r>
              <a:rPr lang="en-IN" dirty="0"/>
              <a:t>import sys</a:t>
            </a:r>
          </a:p>
          <a:p>
            <a:r>
              <a:rPr lang="en-IN" dirty="0"/>
              <a:t>import re</a:t>
            </a:r>
          </a:p>
          <a:p>
            <a:endParaRPr lang="en-IN" dirty="0"/>
          </a:p>
          <a:p>
            <a:r>
              <a:rPr lang="en-IN" dirty="0"/>
              <a:t>from http import Client, Request</a:t>
            </a:r>
          </a:p>
          <a:p>
            <a:endParaRPr lang="en-IN" dirty="0"/>
          </a:p>
          <a:p>
            <a:r>
              <a:rPr lang="en-IN" dirty="0" err="1"/>
              <a:t>url</a:t>
            </a:r>
            <a:r>
              <a:rPr lang="en-IN" dirty="0"/>
              <a:t> = ''</a:t>
            </a:r>
          </a:p>
          <a:p>
            <a:r>
              <a:rPr lang="en-IN" dirty="0"/>
              <a:t>if </a:t>
            </a:r>
            <a:r>
              <a:rPr lang="en-IN" dirty="0" err="1"/>
              <a:t>len</a:t>
            </a:r>
            <a:r>
              <a:rPr lang="en-IN" dirty="0"/>
              <a:t>(</a:t>
            </a:r>
            <a:r>
              <a:rPr lang="en-IN" dirty="0" err="1"/>
              <a:t>sys.argv</a:t>
            </a:r>
            <a:r>
              <a:rPr lang="en-IN" dirty="0"/>
              <a:t>) &gt; 1:</a:t>
            </a:r>
          </a:p>
          <a:p>
            <a:r>
              <a:rPr lang="en-IN" dirty="0"/>
              <a:t>    </a:t>
            </a:r>
            <a:r>
              <a:rPr lang="en-IN" dirty="0" err="1"/>
              <a:t>url</a:t>
            </a:r>
            <a:r>
              <a:rPr lang="en-IN" dirty="0"/>
              <a:t> = </a:t>
            </a:r>
            <a:r>
              <a:rPr lang="en-IN" dirty="0" err="1"/>
              <a:t>sys.argv</a:t>
            </a:r>
            <a:r>
              <a:rPr lang="en-IN" dirty="0"/>
              <a:t>[1]</a:t>
            </a:r>
          </a:p>
        </p:txBody>
      </p:sp>
    </p:spTree>
    <p:extLst>
      <p:ext uri="{BB962C8B-B14F-4D97-AF65-F5344CB8AC3E}">
        <p14:creationId xmlns:p14="http://schemas.microsoft.com/office/powerpoint/2010/main" val="3646671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8F012-348F-A2BE-8BD0-FC2B7ABB0E10}"/>
              </a:ext>
            </a:extLst>
          </p:cNvPr>
          <p:cNvSpPr txBox="1"/>
          <p:nvPr/>
        </p:nvSpPr>
        <p:spPr>
          <a:xfrm>
            <a:off x="1574132" y="1087466"/>
            <a:ext cx="6116052" cy="4262514"/>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else: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sys.exit</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(1)</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client = Client(agent='My User Agent')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request = Request('GET',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url</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res =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client.request</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(request)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if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res.is_success</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for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src</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in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re.finditer</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r'src</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res.content</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print </a:t>
            </a:r>
            <a:r>
              <a:rPr lang="en-IN" sz="1800" kern="0" dirty="0" err="1">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src.groups</a:t>
            </a: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(0)[0]</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kern="0" dirty="0">
                <a:solidFill>
                  <a:srgbClr val="000000"/>
                </a:solidFill>
                <a:effectLst/>
                <a:latin typeface="Courier New" panose="02070309020205020404" pitchFamily="49" charset="0"/>
                <a:ea typeface="Times New Roman" panose="02020603050405020304" pitchFamily="18" charset="0"/>
                <a:cs typeface="Latha"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cs typeface="Latha" panose="020B0604020202020204" pitchFamily="34" charset="0"/>
              </a:rPr>
              <a:t>OUTPUT: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Latha" panose="020B0604020202020204" pitchFamily="34" charset="0"/>
              </a:rPr>
              <a:t>Data successfully sent to the server.</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413114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6401D-41F1-F7E5-A3DC-922859D61528}"/>
              </a:ext>
            </a:extLst>
          </p:cNvPr>
          <p:cNvSpPr txBox="1"/>
          <p:nvPr/>
        </p:nvSpPr>
        <p:spPr>
          <a:xfrm>
            <a:off x="868278" y="756286"/>
            <a:ext cx="9326479" cy="1784912"/>
          </a:xfrm>
          <a:prstGeom prst="rect">
            <a:avLst/>
          </a:prstGeom>
          <a:noFill/>
        </p:spPr>
        <p:txBody>
          <a:bodyPr wrap="square">
            <a:spAutoFit/>
          </a:bodyPr>
          <a:lstStyle/>
          <a:p>
            <a:pPr>
              <a:spcBef>
                <a:spcPts val="575"/>
              </a:spcBef>
              <a:spcAft>
                <a:spcPts val="600"/>
              </a:spcAft>
            </a:pPr>
            <a:r>
              <a:rPr lang="en-US" sz="2000" i="1" u="sng" kern="1200" dirty="0">
                <a:solidFill>
                  <a:srgbClr val="C00000"/>
                </a:solidFill>
                <a:effectLst/>
                <a:latin typeface="Algerian" panose="04020705040A02060702" pitchFamily="82" charset="0"/>
                <a:ea typeface="Times New Roman" panose="02020603050405020304" pitchFamily="18" charset="0"/>
                <a:cs typeface="Latha" panose="020B0604020202020204" pitchFamily="34" charset="0"/>
              </a:rPr>
              <a:t>Technologies used:</a:t>
            </a:r>
            <a:endParaRPr lang="en-IN" sz="12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HTML:</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IoT devices often have web-based user interfaces that allow users to interact with and control them remotely through a web browser. HTML is used to create the web pages and user interfaces that users access to monitor and control their IoT devices.</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551BB0B6-D6AF-43C9-3484-1439B2859A15}"/>
              </a:ext>
            </a:extLst>
          </p:cNvPr>
          <p:cNvSpPr txBox="1"/>
          <p:nvPr/>
        </p:nvSpPr>
        <p:spPr>
          <a:xfrm>
            <a:off x="868279" y="3207193"/>
            <a:ext cx="8997616" cy="1975092"/>
          </a:xfrm>
          <a:prstGeom prst="rect">
            <a:avLst/>
          </a:prstGeom>
          <a:noFill/>
        </p:spPr>
        <p:txBody>
          <a:bodyPr wrap="square">
            <a:spAutoFit/>
          </a:bodyPr>
          <a:lstStyle/>
          <a:p>
            <a:pPr>
              <a:lnSpc>
                <a:spcPct val="107000"/>
              </a:lnSpc>
              <a:spcAft>
                <a:spcPts val="800"/>
              </a:spcAft>
            </a:pPr>
            <a:r>
              <a:rPr lang="en-US" sz="2400" b="1" i="1" u="sng" kern="100" dirty="0">
                <a:solidFill>
                  <a:srgbClr val="C00000"/>
                </a:solidFill>
                <a:effectLst/>
                <a:latin typeface="Algerian" panose="04020705040A02060702" pitchFamily="82" charset="0"/>
                <a:ea typeface="Calibri" panose="020F0502020204030204" pitchFamily="34" charset="0"/>
                <a:cs typeface="Calibri" panose="020F0502020204030204" pitchFamily="34" charset="0"/>
              </a:rPr>
              <a:t>C++:</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err="1">
                <a:effectLst/>
                <a:latin typeface="Calibri" panose="020F0502020204030204" pitchFamily="34" charset="0"/>
                <a:ea typeface="Calibri" panose="020F0502020204030204" pitchFamily="34" charset="0"/>
              </a:rPr>
              <a:t>Designwise</a:t>
            </a:r>
            <a:r>
              <a:rPr lang="en-US" sz="1800" dirty="0">
                <a:effectLst/>
                <a:latin typeface="Calibri" panose="020F0502020204030204" pitchFamily="34" charset="0"/>
                <a:ea typeface="Calibri" panose="020F0502020204030204" pitchFamily="34" charset="0"/>
              </a:rPr>
              <a:t>, C++ lends itself to embedded development because the language lies in between higher-level software and hardware, allowing you to access and control hardware directly without cutting the advantages of a high-level language. It’s particularly useful for hardware that will need to be around for a while, as programs written in C++ can operate for a long time due to the language’s high stability</a:t>
            </a:r>
            <a:endParaRPr lang="en-IN" dirty="0"/>
          </a:p>
        </p:txBody>
      </p:sp>
    </p:spTree>
    <p:extLst>
      <p:ext uri="{BB962C8B-B14F-4D97-AF65-F5344CB8AC3E}">
        <p14:creationId xmlns:p14="http://schemas.microsoft.com/office/powerpoint/2010/main" val="38597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69CDF-7CDD-DC6E-F971-374DD071B50B}"/>
              </a:ext>
            </a:extLst>
          </p:cNvPr>
          <p:cNvSpPr txBox="1"/>
          <p:nvPr/>
        </p:nvSpPr>
        <p:spPr>
          <a:xfrm>
            <a:off x="836193" y="855355"/>
            <a:ext cx="9823785" cy="1466042"/>
          </a:xfrm>
          <a:prstGeom prst="rect">
            <a:avLst/>
          </a:prstGeom>
          <a:noFill/>
        </p:spPr>
        <p:txBody>
          <a:bodyPr wrap="square">
            <a:spAutoFit/>
          </a:bodyPr>
          <a:lstStyle/>
          <a:p>
            <a:pPr>
              <a:lnSpc>
                <a:spcPct val="107000"/>
              </a:lnSpc>
              <a:spcAft>
                <a:spcPts val="800"/>
              </a:spcAft>
            </a:pPr>
            <a:r>
              <a:rPr lang="en-US" sz="2400" b="1" i="1" u="sng" kern="100" dirty="0">
                <a:solidFill>
                  <a:srgbClr val="C00000"/>
                </a:solidFill>
                <a:effectLst/>
                <a:latin typeface="Algerian" panose="04020705040A02060702" pitchFamily="82" charset="0"/>
                <a:ea typeface="Calibri" panose="020F0502020204030204" pitchFamily="34" charset="0"/>
                <a:cs typeface="Calibri" panose="020F0502020204030204" pitchFamily="34" charset="0"/>
              </a:rPr>
              <a:t>JAVASCRIPT:</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It is the most popular lightweight, interpreted compiled programming language. It can be used for both Client-side as well as Server-side developments. JavaScript is also known as a scripting language for web pages.</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79DF0040-79E9-2DB2-D3F7-7982562A4615}"/>
              </a:ext>
            </a:extLst>
          </p:cNvPr>
          <p:cNvSpPr txBox="1"/>
          <p:nvPr/>
        </p:nvSpPr>
        <p:spPr>
          <a:xfrm>
            <a:off x="892342" y="2393587"/>
            <a:ext cx="9767636" cy="1959960"/>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IoT refers to the connection of everyday devices to the internet, allowing them to communicate with each other and with us. In this blog, we will explore how to use JavaScript to build IoT applications, including controlling hardware devices such as sensors and actuators, and how to use popular platforms such as Raspberry Pi and Arduino.</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 build an IoT application with JavaScript, we need to use a hardware platform that supports it. Two popular hardware platforms that support JavaScript are Raspberry Pi and Arduino.</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764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B7F17-358D-FE5F-A49C-E57D9995F269}"/>
              </a:ext>
            </a:extLst>
          </p:cNvPr>
          <p:cNvSpPr txBox="1"/>
          <p:nvPr/>
        </p:nvSpPr>
        <p:spPr>
          <a:xfrm>
            <a:off x="908383" y="726128"/>
            <a:ext cx="7874669" cy="3966150"/>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const sensor = require('ds18b20');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 Replace with your sensor ID </a:t>
            </a:r>
            <a:endParaRPr lang="en-IN" sz="1600" kern="100" dirty="0">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sensorId</a:t>
            </a:r>
            <a:r>
              <a:rPr lang="en-US" sz="1800" kern="100" dirty="0">
                <a:effectLst/>
                <a:latin typeface="Calibri" panose="020F0502020204030204" pitchFamily="34" charset="0"/>
                <a:ea typeface="Calibri" panose="020F0502020204030204" pitchFamily="34" charset="0"/>
                <a:cs typeface="Calibri" panose="020F0502020204030204" pitchFamily="34" charset="0"/>
              </a:rPr>
              <a:t> = '28-00000abcdefg';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sensor.temperature</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sensorId</a:t>
            </a:r>
            <a:r>
              <a:rPr lang="en-US" sz="1800" kern="100" dirty="0">
                <a:effectLst/>
                <a:latin typeface="Calibri" panose="020F0502020204030204" pitchFamily="34" charset="0"/>
                <a:ea typeface="Calibri" panose="020F0502020204030204" pitchFamily="34" charset="0"/>
                <a:cs typeface="Calibri" panose="020F0502020204030204" pitchFamily="34" charset="0"/>
              </a:rPr>
              <a:t>, (err, value) =&gt; {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if (err) {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console.error</a:t>
            </a:r>
            <a:r>
              <a:rPr lang="en-US" sz="1800" kern="100" dirty="0">
                <a:effectLst/>
                <a:latin typeface="Calibri" panose="020F0502020204030204" pitchFamily="34" charset="0"/>
                <a:ea typeface="Calibri" panose="020F0502020204030204" pitchFamily="34" charset="0"/>
                <a:cs typeface="Calibri" panose="020F0502020204030204" pitchFamily="34" charset="0"/>
              </a:rPr>
              <a:t>(err);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return;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console.log(`Temperature: ${value}°C`);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A32220FC-56B3-F22B-C518-AF73AA96007D}"/>
              </a:ext>
            </a:extLst>
          </p:cNvPr>
          <p:cNvSpPr txBox="1"/>
          <p:nvPr/>
        </p:nvSpPr>
        <p:spPr>
          <a:xfrm>
            <a:off x="804110" y="4880643"/>
            <a:ext cx="6116052" cy="1737079"/>
          </a:xfrm>
          <a:prstGeom prst="rect">
            <a:avLst/>
          </a:prstGeom>
          <a:noFill/>
        </p:spPr>
        <p:txBody>
          <a:bodyPr wrap="square">
            <a:spAutoFit/>
          </a:bodyPr>
          <a:lstStyle/>
          <a:p>
            <a:pPr>
              <a:lnSpc>
                <a:spcPct val="107000"/>
              </a:lnSpc>
              <a:spcAft>
                <a:spcPts val="800"/>
              </a:spcAft>
            </a:pPr>
            <a:r>
              <a:rPr lang="en-US" sz="2800" b="1" kern="100" dirty="0">
                <a:effectLst/>
                <a:latin typeface="Calibri" panose="020F0502020204030204" pitchFamily="34" charset="0"/>
                <a:ea typeface="Calibri" panose="020F0502020204030204" pitchFamily="34" charset="0"/>
                <a:cs typeface="Calibri" panose="020F0502020204030204" pitchFamily="34" charset="0"/>
              </a:rPr>
              <a:t>Temperature and humidity sensor:</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#include &lt;</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DHT.h</a:t>
            </a:r>
            <a:r>
              <a:rPr lang="en-US" sz="1800" kern="100" dirty="0">
                <a:effectLst/>
                <a:latin typeface="Calibri" panose="020F0502020204030204" pitchFamily="34" charset="0"/>
                <a:ea typeface="Calibri" panose="020F0502020204030204" pitchFamily="34" charset="0"/>
                <a:cs typeface="Calibri" panose="020F0502020204030204" pitchFamily="34" charset="0"/>
              </a:rPr>
              <a:t>&gt;;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3724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AEA89-95F0-FECB-C6B3-A0FCC02FFB5B}"/>
              </a:ext>
            </a:extLst>
          </p:cNvPr>
          <p:cNvSpPr txBox="1"/>
          <p:nvPr/>
        </p:nvSpPr>
        <p:spPr>
          <a:xfrm>
            <a:off x="876300" y="744291"/>
            <a:ext cx="6116052" cy="3464603"/>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//Constants</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#define DHTPIN 7     // what pin we're connected to</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#define DHTTYPE DHT22   // DHT 22  (AM2302)</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DHT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dht</a:t>
            </a:r>
            <a:r>
              <a:rPr lang="en-US" sz="1800" kern="100" dirty="0">
                <a:effectLst/>
                <a:latin typeface="Calibri" panose="020F0502020204030204" pitchFamily="34" charset="0"/>
                <a:ea typeface="Calibri" panose="020F0502020204030204" pitchFamily="34" charset="0"/>
                <a:cs typeface="Calibri" panose="020F0502020204030204" pitchFamily="34" charset="0"/>
              </a:rPr>
              <a:t>(DHTPIN, DHTTYPE); //// Initialize DHT sensor for normal 16mhz Arduino</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//Variables</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int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chk</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float hum;  //Stores humidity value</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float temp; //Stores temperature value</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6378DF29-E4D4-57A5-CC35-20AB6E2EDEFF}"/>
              </a:ext>
            </a:extLst>
          </p:cNvPr>
          <p:cNvSpPr txBox="1"/>
          <p:nvPr/>
        </p:nvSpPr>
        <p:spPr>
          <a:xfrm>
            <a:off x="876300" y="4284329"/>
            <a:ext cx="6116052" cy="157241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void setup()</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Serial.begin</a:t>
            </a:r>
            <a:r>
              <a:rPr lang="en-US" sz="1800" kern="100" dirty="0">
                <a:effectLst/>
                <a:latin typeface="Calibri" panose="020F0502020204030204" pitchFamily="34" charset="0"/>
                <a:ea typeface="Calibri" panose="020F0502020204030204" pitchFamily="34" charset="0"/>
                <a:cs typeface="Calibri" panose="020F0502020204030204" pitchFamily="34" charset="0"/>
              </a:rPr>
              <a:t>(9600);</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dht.begin</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4261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94D8B-211F-5059-4B67-AC9022E8E8E7}"/>
              </a:ext>
            </a:extLst>
          </p:cNvPr>
          <p:cNvSpPr txBox="1"/>
          <p:nvPr/>
        </p:nvSpPr>
        <p:spPr>
          <a:xfrm>
            <a:off x="956510" y="739024"/>
            <a:ext cx="6116052" cy="3567195"/>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void loop()</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delay(2000);</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//Read data and store it to variables hum and temp</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hum =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dht.readHumidity</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temp=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dht.readTemperature</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//Print temp and humidity values to serial monitor</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Serial.print</a:t>
            </a:r>
            <a:r>
              <a:rPr lang="en-US" sz="1800" kern="100" dirty="0">
                <a:effectLst/>
                <a:latin typeface="Calibri" panose="020F0502020204030204" pitchFamily="34" charset="0"/>
                <a:ea typeface="Calibri" panose="020F0502020204030204" pitchFamily="34" charset="0"/>
                <a:cs typeface="Calibri" panose="020F0502020204030204" pitchFamily="34" charset="0"/>
              </a:rPr>
              <a:t>("Humidity: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Serial.print</a:t>
            </a:r>
            <a:r>
              <a:rPr lang="en-US" sz="1800" kern="100" dirty="0">
                <a:effectLst/>
                <a:latin typeface="Calibri" panose="020F0502020204030204" pitchFamily="34" charset="0"/>
                <a:ea typeface="Calibri" panose="020F0502020204030204" pitchFamily="34" charset="0"/>
                <a:cs typeface="Calibri" panose="020F0502020204030204" pitchFamily="34" charset="0"/>
              </a:rPr>
              <a:t>(hum);</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82B5D55E-C2A4-BCCD-0AC6-D250723937A7}"/>
              </a:ext>
            </a:extLst>
          </p:cNvPr>
          <p:cNvSpPr txBox="1"/>
          <p:nvPr/>
        </p:nvSpPr>
        <p:spPr>
          <a:xfrm>
            <a:off x="1036721" y="4306219"/>
            <a:ext cx="6116052" cy="1971374"/>
          </a:xfrm>
          <a:prstGeom prst="rect">
            <a:avLst/>
          </a:prstGeom>
          <a:noFill/>
        </p:spPr>
        <p:txBody>
          <a:bodyPr wrap="square">
            <a:spAutoFit/>
          </a:bodyPr>
          <a:lstStyle/>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Calibri" panose="020F0502020204030204" pitchFamily="34" charset="0"/>
              </a:rPr>
              <a:t>Serial.print</a:t>
            </a:r>
            <a:r>
              <a:rPr lang="en-US" sz="1800" kern="100" dirty="0">
                <a:effectLst/>
                <a:latin typeface="Calibri" panose="020F0502020204030204" pitchFamily="34" charset="0"/>
                <a:ea typeface="Calibri" panose="020F0502020204030204" pitchFamily="34" charset="0"/>
                <a:cs typeface="Calibri" panose="020F0502020204030204" pitchFamily="34" charset="0"/>
              </a:rPr>
              <a:t>(" %, Temp: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Serial.print</a:t>
            </a:r>
            <a:r>
              <a:rPr lang="en-US" sz="1800" kern="100" dirty="0">
                <a:effectLst/>
                <a:latin typeface="Calibri" panose="020F0502020204030204" pitchFamily="34" charset="0"/>
                <a:ea typeface="Calibri" panose="020F0502020204030204" pitchFamily="34" charset="0"/>
                <a:cs typeface="Calibri" panose="020F0502020204030204" pitchFamily="34" charset="0"/>
              </a:rPr>
              <a:t>(temp);</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Serial.println</a:t>
            </a:r>
            <a:r>
              <a:rPr lang="en-US" sz="1800" kern="100" dirty="0">
                <a:effectLst/>
                <a:latin typeface="Calibri" panose="020F0502020204030204" pitchFamily="34" charset="0"/>
                <a:ea typeface="Calibri" panose="020F0502020204030204" pitchFamily="34" charset="0"/>
                <a:cs typeface="Calibri" panose="020F0502020204030204" pitchFamily="34" charset="0"/>
              </a:rPr>
              <a:t>(" Celsius");</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delay(1000); //Delay 2 sec.</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19160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3FC435-FEA3-E6AF-BE43-5BFBBBF0CA7A}"/>
              </a:ext>
            </a:extLst>
          </p:cNvPr>
          <p:cNvSpPr txBox="1"/>
          <p:nvPr/>
        </p:nvSpPr>
        <p:spPr>
          <a:xfrm>
            <a:off x="932447" y="671871"/>
            <a:ext cx="6116052" cy="3962367"/>
          </a:xfrm>
          <a:prstGeom prst="rect">
            <a:avLst/>
          </a:prstGeom>
          <a:noFill/>
        </p:spPr>
        <p:txBody>
          <a:bodyPr wrap="square">
            <a:spAutoFit/>
          </a:bodyPr>
          <a:lstStyle/>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Calibri" panose="020F0502020204030204" pitchFamily="34" charset="0"/>
              </a:rPr>
              <a:t>Monitor sensor:</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var Accessory = require('../').Accessory;</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var Service = require('../').Service;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var Characteristic = require('../').Characteristic;</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var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uuid</a:t>
            </a:r>
            <a:r>
              <a:rPr lang="en-US" sz="1800" kern="100" dirty="0">
                <a:effectLst/>
                <a:latin typeface="Calibri" panose="020F0502020204030204" pitchFamily="34" charset="0"/>
                <a:ea typeface="Calibri" panose="020F0502020204030204" pitchFamily="34" charset="0"/>
                <a:cs typeface="Calibri" panose="020F0502020204030204" pitchFamily="34" charset="0"/>
              </a:rPr>
              <a:t> = require('../').</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uuid</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 here's a fake temperature sensor device that we'll expose to HomeKit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var FAKE_MOTIONSENSOR =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isPresent</a:t>
            </a:r>
            <a:r>
              <a:rPr lang="en-US" sz="1800" kern="100" dirty="0">
                <a:effectLst/>
                <a:latin typeface="Calibri" panose="020F0502020204030204" pitchFamily="34" charset="0"/>
                <a:ea typeface="Calibri" panose="020F0502020204030204" pitchFamily="34" charset="0"/>
                <a:cs typeface="Calibri" panose="020F0502020204030204" pitchFamily="34" charset="0"/>
              </a:rPr>
              <a:t>: false,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getState</a:t>
            </a:r>
            <a:r>
              <a:rPr lang="en-US" sz="1800" kern="100" dirty="0">
                <a:effectLst/>
                <a:latin typeface="Calibri" panose="020F0502020204030204" pitchFamily="34" charset="0"/>
                <a:ea typeface="Calibri" panose="020F0502020204030204" pitchFamily="34" charset="0"/>
                <a:cs typeface="Calibri" panose="020F0502020204030204" pitchFamily="34" charset="0"/>
              </a:rPr>
              <a:t>: function()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93622810-D2B7-C717-01CC-D572AC1C890B}"/>
              </a:ext>
            </a:extLst>
          </p:cNvPr>
          <p:cNvSpPr txBox="1"/>
          <p:nvPr/>
        </p:nvSpPr>
        <p:spPr>
          <a:xfrm>
            <a:off x="764005" y="4634238"/>
            <a:ext cx="6116052" cy="1176412"/>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console.log("Getting the current state!");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return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FAKE_MOTIONSENSOR.isPresent</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dirty="0"/>
          </a:p>
        </p:txBody>
      </p:sp>
    </p:spTree>
    <p:extLst>
      <p:ext uri="{BB962C8B-B14F-4D97-AF65-F5344CB8AC3E}">
        <p14:creationId xmlns:p14="http://schemas.microsoft.com/office/powerpoint/2010/main" val="3810903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60259-5ECE-0B27-630B-5BD17F20E24A}"/>
              </a:ext>
            </a:extLst>
          </p:cNvPr>
          <p:cNvSpPr txBox="1"/>
          <p:nvPr/>
        </p:nvSpPr>
        <p:spPr>
          <a:xfrm>
            <a:off x="1373605" y="907937"/>
            <a:ext cx="6116052" cy="4764061"/>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PIRSensor.watch</a:t>
            </a:r>
            <a:r>
              <a:rPr lang="en-US" sz="1800" kern="100" dirty="0">
                <a:effectLst/>
                <a:latin typeface="Calibri" panose="020F0502020204030204" pitchFamily="34" charset="0"/>
                <a:ea typeface="Calibri" panose="020F0502020204030204" pitchFamily="34" charset="0"/>
                <a:cs typeface="Calibri" panose="020F0502020204030204" pitchFamily="34" charset="0"/>
              </a:rPr>
              <a:t>(function(error, input)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if (error)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throw error;</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console.log(input);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var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mqtt</a:t>
            </a:r>
            <a:r>
              <a:rPr lang="en-US" sz="1800" kern="100" dirty="0">
                <a:effectLst/>
                <a:latin typeface="Calibri" panose="020F0502020204030204" pitchFamily="34" charset="0"/>
                <a:ea typeface="Calibri" panose="020F0502020204030204" pitchFamily="34" charset="0"/>
                <a:cs typeface="Calibri" panose="020F0502020204030204" pitchFamily="34" charset="0"/>
              </a:rPr>
              <a:t> = require('</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mqtt</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var client =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mqtt.connect</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mqtt</a:t>
            </a:r>
            <a:r>
              <a:rPr lang="en-US" sz="1800" kern="100" dirty="0">
                <a:effectLst/>
                <a:latin typeface="Calibri" panose="020F0502020204030204" pitchFamily="34" charset="0"/>
                <a:ea typeface="Calibri" panose="020F0502020204030204" pitchFamily="34" charset="0"/>
                <a:cs typeface="Calibri" panose="020F0502020204030204" pitchFamily="34" charset="0"/>
              </a:rPr>
              <a:t>://localhost');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err="1">
                <a:effectLst/>
                <a:latin typeface="Calibri" panose="020F0502020204030204" pitchFamily="34" charset="0"/>
                <a:ea typeface="Calibri" panose="020F0502020204030204" pitchFamily="34" charset="0"/>
                <a:cs typeface="Calibri" panose="020F0502020204030204" pitchFamily="34" charset="0"/>
              </a:rPr>
              <a:t>client.on</a:t>
            </a:r>
            <a:r>
              <a:rPr lang="en-US" sz="1800" kern="100" dirty="0">
                <a:effectLst/>
                <a:latin typeface="Calibri" panose="020F0502020204030204" pitchFamily="34" charset="0"/>
                <a:ea typeface="Calibri" panose="020F0502020204030204" pitchFamily="34" charset="0"/>
                <a:cs typeface="Calibri" panose="020F0502020204030204" pitchFamily="34" charset="0"/>
              </a:rPr>
              <a:t>('connect', function()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client.subscribe</a:t>
            </a:r>
            <a:r>
              <a:rPr lang="en-US" sz="1800" kern="100" dirty="0">
                <a:effectLst/>
                <a:latin typeface="Calibri" panose="020F0502020204030204" pitchFamily="34" charset="0"/>
                <a:ea typeface="Calibri" panose="020F0502020204030204" pitchFamily="34" charset="0"/>
                <a:cs typeface="Calibri" panose="020F0502020204030204" pitchFamily="34" charset="0"/>
              </a:rPr>
              <a:t>('MOTION’);</a:t>
            </a:r>
            <a:endParaRPr lang="en-IN" sz="1400" kern="100" dirty="0">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client.on</a:t>
            </a:r>
            <a:r>
              <a:rPr lang="en-US" sz="1800" kern="100" dirty="0">
                <a:effectLst/>
                <a:latin typeface="Calibri" panose="020F0502020204030204" pitchFamily="34" charset="0"/>
                <a:ea typeface="Calibri" panose="020F0502020204030204" pitchFamily="34" charset="0"/>
                <a:cs typeface="Calibri" panose="020F0502020204030204" pitchFamily="34" charset="0"/>
              </a:rPr>
              <a:t>('message', function(topic, message)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913206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501C9-AF81-47E3-FD35-B6A406C6F38D}"/>
              </a:ext>
            </a:extLst>
          </p:cNvPr>
          <p:cNvSpPr txBox="1"/>
          <p:nvPr/>
        </p:nvSpPr>
        <p:spPr>
          <a:xfrm>
            <a:off x="1413710" y="1208463"/>
            <a:ext cx="6116052" cy="3863558"/>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else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sensor</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getService</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Service.MotionSensor</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setCharacteristic</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Characteristic.MotionDetected</a:t>
            </a:r>
            <a:r>
              <a:rPr lang="en-US" sz="1800" kern="100" dirty="0">
                <a:effectLst/>
                <a:latin typeface="Calibri" panose="020F0502020204030204" pitchFamily="34" charset="0"/>
                <a:ea typeface="Calibri" panose="020F0502020204030204" pitchFamily="34" charset="0"/>
                <a:cs typeface="Calibri" panose="020F0502020204030204" pitchFamily="34" charset="0"/>
              </a:rPr>
              <a:t>, false);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console.log(</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message.toString</a:t>
            </a:r>
            <a:r>
              <a:rPr lang="en-US" sz="1800" kern="100" dirty="0">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14325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5318-EA31-8712-16D9-57D22E4D5812}"/>
              </a:ext>
            </a:extLst>
          </p:cNvPr>
          <p:cNvSpPr>
            <a:spLocks noGrp="1"/>
          </p:cNvSpPr>
          <p:nvPr>
            <p:ph type="title"/>
          </p:nvPr>
        </p:nvSpPr>
        <p:spPr/>
        <p:txBody>
          <a:bodyPr>
            <a:normAutofit/>
          </a:bodyPr>
          <a:lstStyle/>
          <a:p>
            <a:r>
              <a:rPr lang="en-US" sz="3600" dirty="0">
                <a:solidFill>
                  <a:schemeClr val="accent6">
                    <a:lumMod val="50000"/>
                  </a:schemeClr>
                </a:solidFill>
                <a:latin typeface="Georgia" panose="02040502050405020303" pitchFamily="18" charset="0"/>
              </a:rPr>
              <a:t>GOALS OF TRANSPORT OPTIMIZATION</a:t>
            </a:r>
            <a:endParaRPr lang="en-IN" sz="3600" dirty="0">
              <a:solidFill>
                <a:schemeClr val="accent6">
                  <a:lumMod val="50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98792650-069C-5E9E-3672-92F761C1EFDD}"/>
              </a:ext>
            </a:extLst>
          </p:cNvPr>
          <p:cNvSpPr>
            <a:spLocks noGrp="1"/>
          </p:cNvSpPr>
          <p:nvPr>
            <p:ph idx="1"/>
          </p:nvPr>
        </p:nvSpPr>
        <p:spPr/>
        <p:txBody>
          <a:bodyPr/>
          <a:lstStyle/>
          <a:p>
            <a:pPr>
              <a:buFont typeface="Wingdings" panose="05000000000000000000" pitchFamily="2" charset="2"/>
              <a:buChar char="v"/>
            </a:pPr>
            <a:r>
              <a:rPr lang="en-US" dirty="0">
                <a:solidFill>
                  <a:schemeClr val="tx1"/>
                </a:solidFill>
              </a:rPr>
              <a:t>The goals of transportation optimization should include the reduction of costs and creation of greater operational </a:t>
            </a:r>
            <a:r>
              <a:rPr lang="en-US" dirty="0" err="1">
                <a:solidFill>
                  <a:schemeClr val="tx1"/>
                </a:solidFill>
              </a:rPr>
              <a:t>efficiencies,all</a:t>
            </a:r>
            <a:r>
              <a:rPr lang="en-US" dirty="0">
                <a:solidFill>
                  <a:schemeClr val="tx1"/>
                </a:solidFill>
              </a:rPr>
              <a:t> the while increasing customer </a:t>
            </a:r>
            <a:r>
              <a:rPr lang="en-US" dirty="0" err="1">
                <a:solidFill>
                  <a:schemeClr val="tx1"/>
                </a:solidFill>
              </a:rPr>
              <a:t>satisfaction.Not</a:t>
            </a:r>
            <a:r>
              <a:rPr lang="en-US" dirty="0">
                <a:solidFill>
                  <a:schemeClr val="tx1"/>
                </a:solidFill>
              </a:rPr>
              <a:t> a small </a:t>
            </a:r>
            <a:r>
              <a:rPr lang="en-US" dirty="0" err="1">
                <a:solidFill>
                  <a:schemeClr val="tx1"/>
                </a:solidFill>
              </a:rPr>
              <a:t>task,and</a:t>
            </a:r>
            <a:r>
              <a:rPr lang="en-US" dirty="0">
                <a:solidFill>
                  <a:schemeClr val="tx1"/>
                </a:solidFill>
              </a:rPr>
              <a:t> one that </a:t>
            </a:r>
            <a:r>
              <a:rPr lang="en-US" dirty="0" err="1">
                <a:solidFill>
                  <a:schemeClr val="tx1"/>
                </a:solidFill>
              </a:rPr>
              <a:t>reuires</a:t>
            </a:r>
            <a:r>
              <a:rPr lang="en-US" dirty="0">
                <a:solidFill>
                  <a:schemeClr val="tx1"/>
                </a:solidFill>
              </a:rPr>
              <a:t> constant analysis and monitoring.</a:t>
            </a:r>
          </a:p>
          <a:p>
            <a:pPr>
              <a:buFont typeface="Wingdings" panose="05000000000000000000" pitchFamily="2" charset="2"/>
              <a:buChar char="v"/>
            </a:pPr>
            <a:r>
              <a:rPr lang="en-US" dirty="0">
                <a:solidFill>
                  <a:schemeClr val="tx1"/>
                </a:solidFill>
              </a:rPr>
              <a:t>Freight </a:t>
            </a:r>
            <a:r>
              <a:rPr lang="en-US" dirty="0" err="1">
                <a:solidFill>
                  <a:schemeClr val="tx1"/>
                </a:solidFill>
              </a:rPr>
              <a:t>Mobility:Enhance</a:t>
            </a:r>
            <a:r>
              <a:rPr lang="en-US" dirty="0">
                <a:solidFill>
                  <a:schemeClr val="tx1"/>
                </a:solidFill>
              </a:rPr>
              <a:t> freight corridors and intermodal connections to facilitate goods movement </a:t>
            </a:r>
            <a:r>
              <a:rPr lang="en-US" dirty="0" err="1">
                <a:solidFill>
                  <a:schemeClr val="tx1"/>
                </a:solidFill>
              </a:rPr>
              <a:t>into,within</a:t>
            </a:r>
            <a:r>
              <a:rPr lang="en-US" dirty="0">
                <a:solidFill>
                  <a:schemeClr val="tx1"/>
                </a:solidFill>
              </a:rPr>
              <a:t> and out of the </a:t>
            </a:r>
            <a:r>
              <a:rPr lang="en-US" dirty="0" err="1">
                <a:solidFill>
                  <a:schemeClr val="tx1"/>
                </a:solidFill>
              </a:rPr>
              <a:t>region.provide</a:t>
            </a:r>
            <a:r>
              <a:rPr lang="en-US" dirty="0">
                <a:solidFill>
                  <a:schemeClr val="tx1"/>
                </a:solidFill>
              </a:rPr>
              <a:t> for transportation improvements that increase safety and security for system users.</a:t>
            </a:r>
            <a:endParaRPr lang="en-IN" dirty="0">
              <a:solidFill>
                <a:schemeClr val="tx1"/>
              </a:solidFill>
            </a:endParaRPr>
          </a:p>
        </p:txBody>
      </p:sp>
    </p:spTree>
    <p:extLst>
      <p:ext uri="{BB962C8B-B14F-4D97-AF65-F5344CB8AC3E}">
        <p14:creationId xmlns:p14="http://schemas.microsoft.com/office/powerpoint/2010/main" val="1966975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57E7-08BF-ED78-1939-CCA3E5300462}"/>
              </a:ext>
            </a:extLst>
          </p:cNvPr>
          <p:cNvSpPr>
            <a:spLocks noGrp="1"/>
          </p:cNvSpPr>
          <p:nvPr>
            <p:ph type="title"/>
          </p:nvPr>
        </p:nvSpPr>
        <p:spPr/>
        <p:txBody>
          <a:bodyPr/>
          <a:lstStyle/>
          <a:p>
            <a:r>
              <a:rPr lang="en-US" dirty="0"/>
              <a:t>WOKWI PROJECT STIMULATOR</a:t>
            </a:r>
            <a:endParaRPr lang="en-IN" dirty="0"/>
          </a:p>
        </p:txBody>
      </p:sp>
      <p:pic>
        <p:nvPicPr>
          <p:cNvPr id="5" name="Content Placeholder 4">
            <a:extLst>
              <a:ext uri="{FF2B5EF4-FFF2-40B4-BE49-F238E27FC236}">
                <a16:creationId xmlns:a16="http://schemas.microsoft.com/office/drawing/2014/main" id="{2923AC5A-743B-A13C-CA2D-33A0693FD23E}"/>
              </a:ext>
            </a:extLst>
          </p:cNvPr>
          <p:cNvPicPr>
            <a:picLocks noGrp="1" noChangeAspect="1"/>
          </p:cNvPicPr>
          <p:nvPr>
            <p:ph idx="1"/>
          </p:nvPr>
        </p:nvPicPr>
        <p:blipFill>
          <a:blip r:embed="rId2"/>
          <a:stretch>
            <a:fillRect/>
          </a:stretch>
        </p:blipFill>
        <p:spPr>
          <a:xfrm>
            <a:off x="3146778" y="2557463"/>
            <a:ext cx="5898444" cy="3317875"/>
          </a:xfrm>
        </p:spPr>
      </p:pic>
    </p:spTree>
    <p:extLst>
      <p:ext uri="{BB962C8B-B14F-4D97-AF65-F5344CB8AC3E}">
        <p14:creationId xmlns:p14="http://schemas.microsoft.com/office/powerpoint/2010/main" val="263509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86C5-132E-3071-DFF4-D6AF1ACA086B}"/>
              </a:ext>
            </a:extLst>
          </p:cNvPr>
          <p:cNvSpPr>
            <a:spLocks noGrp="1"/>
          </p:cNvSpPr>
          <p:nvPr>
            <p:ph type="title"/>
          </p:nvPr>
        </p:nvSpPr>
        <p:spPr/>
        <p:txBody>
          <a:bodyPr/>
          <a:lstStyle/>
          <a:p>
            <a:r>
              <a:rPr lang="en-US" dirty="0"/>
              <a:t>CODE</a:t>
            </a:r>
            <a:endParaRPr lang="en-IN" dirty="0"/>
          </a:p>
        </p:txBody>
      </p:sp>
      <p:pic>
        <p:nvPicPr>
          <p:cNvPr id="5" name="Content Placeholder 4">
            <a:extLst>
              <a:ext uri="{FF2B5EF4-FFF2-40B4-BE49-F238E27FC236}">
                <a16:creationId xmlns:a16="http://schemas.microsoft.com/office/drawing/2014/main" id="{BFCD0E5F-DEBC-AD84-9C36-F18C5324A7CD}"/>
              </a:ext>
            </a:extLst>
          </p:cNvPr>
          <p:cNvPicPr>
            <a:picLocks noGrp="1" noChangeAspect="1"/>
          </p:cNvPicPr>
          <p:nvPr>
            <p:ph idx="1"/>
          </p:nvPr>
        </p:nvPicPr>
        <p:blipFill>
          <a:blip r:embed="rId2"/>
          <a:stretch>
            <a:fillRect/>
          </a:stretch>
        </p:blipFill>
        <p:spPr>
          <a:xfrm>
            <a:off x="3146778" y="2557463"/>
            <a:ext cx="5898444" cy="3317875"/>
          </a:xfrm>
        </p:spPr>
      </p:pic>
    </p:spTree>
    <p:extLst>
      <p:ext uri="{BB962C8B-B14F-4D97-AF65-F5344CB8AC3E}">
        <p14:creationId xmlns:p14="http://schemas.microsoft.com/office/powerpoint/2010/main" val="376245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60287-64B3-89AF-36DF-FCECC5D8CB25}"/>
              </a:ext>
            </a:extLst>
          </p:cNvPr>
          <p:cNvSpPr txBox="1"/>
          <p:nvPr/>
        </p:nvSpPr>
        <p:spPr>
          <a:xfrm>
            <a:off x="1116930" y="1328563"/>
            <a:ext cx="8291763" cy="4342984"/>
          </a:xfrm>
          <a:prstGeom prst="rect">
            <a:avLst/>
          </a:prstGeom>
          <a:noFill/>
        </p:spPr>
        <p:txBody>
          <a:bodyPr wrap="square">
            <a:spAutoFit/>
          </a:bodyPr>
          <a:lstStyle/>
          <a:p>
            <a:pPr>
              <a:lnSpc>
                <a:spcPct val="115000"/>
              </a:lnSpc>
              <a:spcAft>
                <a:spcPts val="1000"/>
              </a:spcAft>
            </a:pPr>
            <a:r>
              <a:rPr lang="en-US" sz="1800" dirty="0">
                <a:effectLst/>
                <a:latin typeface="Arial Black" panose="020B0A04020102020204" pitchFamily="34" charset="0"/>
                <a:ea typeface="Calibri" panose="020F0502020204030204" pitchFamily="34" charset="0"/>
                <a:cs typeface="Latha" panose="020B0604020202020204" pitchFamily="34" charset="0"/>
              </a:rPr>
              <a:t>Conclusion: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In conclusion, our public transport optimization project demonstrates the remarkable potential of combining hardware and software to address real-world challenges. By equipping public transport vehicles with GPS tracking, OLED displays, and the power of the ESP32, we've taken significant steps toward improving the efficiency and user experience of urban transportation. Through careful planning, testing, and optimization, we've created a system that not only tracks vehicle locations but also empowers passengers with real-time information about routes, arrivals, and departures. Moreover, by incorporating optimization algorithms and data analytics, we've contributed to the ongoing evolution of public transport systems. The journey doesn't end here; it's an ongoing quest to refine and enhance the way people move within cities.  </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172962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F82863-8CBF-D69A-F313-6BC941F83894}"/>
              </a:ext>
            </a:extLst>
          </p:cNvPr>
          <p:cNvSpPr txBox="1"/>
          <p:nvPr/>
        </p:nvSpPr>
        <p:spPr>
          <a:xfrm>
            <a:off x="411079" y="966408"/>
            <a:ext cx="10690058" cy="1984902"/>
          </a:xfrm>
          <a:prstGeom prst="rect">
            <a:avLst/>
          </a:prstGeom>
          <a:noFill/>
        </p:spPr>
        <p:txBody>
          <a:bodyPr wrap="square">
            <a:spAutoFit/>
          </a:bodyPr>
          <a:lstStyle/>
          <a:p>
            <a:pPr marL="914400">
              <a:lnSpc>
                <a:spcPct val="115000"/>
              </a:lnSpc>
              <a:spcAft>
                <a:spcPts val="1000"/>
              </a:spcAft>
            </a:pPr>
            <a:r>
              <a:rPr lang="en-US" sz="1800" dirty="0">
                <a:effectLst/>
                <a:latin typeface="Calibri" panose="020F0502020204030204" pitchFamily="34" charset="0"/>
                <a:ea typeface="Calibri" panose="020F0502020204030204" pitchFamily="34" charset="0"/>
                <a:cs typeface="Latha" panose="020B0604020202020204" pitchFamily="34" charset="0"/>
              </a:rPr>
              <a:t> The journey doesn't end here; it's an ongoing quest to refine and enhance the way people move within cities. As we move forward, we encourage further exploration and innovation in the realm of public transport optimization. By continuing to harness technology, data-driven insights, and a commitment to sustainability, we can make urban transportation more efficient, convenient, and environmentally friendly for all. This project serves as a testament to the boundless possibilities when we blend technology with a vision for a better future.</a:t>
            </a:r>
            <a:endParaRPr lang="en-IN" sz="1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338563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5B957-4866-EF42-A72C-C14AF7336DD9}"/>
              </a:ext>
            </a:extLst>
          </p:cNvPr>
          <p:cNvSpPr>
            <a:spLocks noGrp="1"/>
          </p:cNvSpPr>
          <p:nvPr>
            <p:ph type="ctrTitle"/>
          </p:nvPr>
        </p:nvSpPr>
        <p:spPr/>
        <p:txBody>
          <a:bodyPr/>
          <a:lstStyle/>
          <a:p>
            <a:r>
              <a:rPr lang="en-US" dirty="0"/>
              <a:t>THE END</a:t>
            </a:r>
            <a:endParaRPr lang="en-IN" dirty="0"/>
          </a:p>
        </p:txBody>
      </p:sp>
      <p:sp>
        <p:nvSpPr>
          <p:cNvPr id="3" name="Subtitle 2">
            <a:extLst>
              <a:ext uri="{FF2B5EF4-FFF2-40B4-BE49-F238E27FC236}">
                <a16:creationId xmlns:a16="http://schemas.microsoft.com/office/drawing/2014/main" id="{AC972B7B-87DF-4008-9311-045815FD8E7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6055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D33F5-4AA5-C5A2-787A-9DB50352DB91}"/>
              </a:ext>
            </a:extLst>
          </p:cNvPr>
          <p:cNvSpPr>
            <a:spLocks noGrp="1"/>
          </p:cNvSpPr>
          <p:nvPr>
            <p:ph type="title"/>
          </p:nvPr>
        </p:nvSpPr>
        <p:spPr/>
        <p:txBody>
          <a:bodyPr>
            <a:normAutofit/>
          </a:bodyPr>
          <a:lstStyle/>
          <a:p>
            <a:r>
              <a:rPr lang="en-US" sz="5400" dirty="0">
                <a:latin typeface="Algerian" panose="04020705040A02060702" pitchFamily="82" charset="0"/>
              </a:rPr>
              <a:t>DESIGN THINKING</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4CD401EE-0174-3FBB-87FF-9E6BD91371C8}"/>
              </a:ext>
            </a:extLst>
          </p:cNvPr>
          <p:cNvSpPr>
            <a:spLocks noGrp="1"/>
          </p:cNvSpPr>
          <p:nvPr>
            <p:ph idx="1"/>
          </p:nvPr>
        </p:nvSpPr>
        <p:spPr/>
        <p:txBody>
          <a:bodyPr>
            <a:normAutofit/>
          </a:bodyPr>
          <a:lstStyle/>
          <a:p>
            <a:pPr>
              <a:buClr>
                <a:srgbClr val="C00000"/>
              </a:buClr>
              <a:buFont typeface="Wingdings" panose="05000000000000000000" pitchFamily="2" charset="2"/>
              <a:buChar char="§"/>
            </a:pPr>
            <a:r>
              <a:rPr lang="en-US" sz="2800" dirty="0"/>
              <a:t>Project objectives</a:t>
            </a:r>
          </a:p>
          <a:p>
            <a:pPr>
              <a:buClr>
                <a:srgbClr val="C00000"/>
              </a:buClr>
              <a:buFont typeface="Wingdings" panose="05000000000000000000" pitchFamily="2" charset="2"/>
              <a:buChar char="§"/>
            </a:pPr>
            <a:r>
              <a:rPr lang="en-US" sz="2800" dirty="0" err="1"/>
              <a:t>Iot</a:t>
            </a:r>
            <a:r>
              <a:rPr lang="en-US" sz="2800" dirty="0"/>
              <a:t> Sensor Design</a:t>
            </a:r>
          </a:p>
          <a:p>
            <a:pPr>
              <a:buClr>
                <a:srgbClr val="C00000"/>
              </a:buClr>
              <a:buFont typeface="Wingdings" panose="05000000000000000000" pitchFamily="2" charset="2"/>
              <a:buChar char="§"/>
            </a:pPr>
            <a:r>
              <a:rPr lang="en-US" sz="2800" dirty="0"/>
              <a:t>Real-time transit information platform</a:t>
            </a:r>
          </a:p>
          <a:p>
            <a:pPr>
              <a:buClr>
                <a:srgbClr val="C00000"/>
              </a:buClr>
              <a:buFont typeface="Wingdings" panose="05000000000000000000" pitchFamily="2" charset="2"/>
              <a:buChar char="§"/>
            </a:pPr>
            <a:r>
              <a:rPr lang="en-US" sz="2800" dirty="0"/>
              <a:t>Integration Approach</a:t>
            </a:r>
            <a:endParaRPr lang="en-IN" sz="2800" dirty="0"/>
          </a:p>
        </p:txBody>
      </p:sp>
    </p:spTree>
    <p:extLst>
      <p:ext uri="{BB962C8B-B14F-4D97-AF65-F5344CB8AC3E}">
        <p14:creationId xmlns:p14="http://schemas.microsoft.com/office/powerpoint/2010/main" val="2379704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AF50-0E65-E9A7-48BC-0517B9D96B18}"/>
              </a:ext>
            </a:extLst>
          </p:cNvPr>
          <p:cNvSpPr>
            <a:spLocks noGrp="1"/>
          </p:cNvSpPr>
          <p:nvPr>
            <p:ph type="title"/>
          </p:nvPr>
        </p:nvSpPr>
        <p:spPr/>
        <p:txBody>
          <a:bodyPr>
            <a:normAutofit/>
          </a:bodyPr>
          <a:lstStyle/>
          <a:p>
            <a:r>
              <a:rPr lang="en-US" sz="4800" dirty="0">
                <a:solidFill>
                  <a:schemeClr val="accent6">
                    <a:lumMod val="50000"/>
                  </a:schemeClr>
                </a:solidFill>
                <a:latin typeface="Arial Black" panose="020B0A04020102020204" pitchFamily="34" charset="0"/>
              </a:rPr>
              <a:t>PROJECT OBJECTIVE</a:t>
            </a:r>
            <a:endParaRPr lang="en-IN" sz="4800" dirty="0">
              <a:solidFill>
                <a:schemeClr val="accent6">
                  <a:lumMod val="50000"/>
                </a:schemeClr>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9086866F-AC29-9F42-B777-6A6F5F32E4DA}"/>
              </a:ext>
            </a:extLst>
          </p:cNvPr>
          <p:cNvSpPr>
            <a:spLocks noGrp="1"/>
          </p:cNvSpPr>
          <p:nvPr>
            <p:ph idx="1"/>
          </p:nvPr>
        </p:nvSpPr>
        <p:spPr>
          <a:xfrm>
            <a:off x="1295401" y="2556931"/>
            <a:ext cx="9601196" cy="3751589"/>
          </a:xfrm>
        </p:spPr>
        <p:txBody>
          <a:bodyPr/>
          <a:lstStyle/>
          <a:p>
            <a:pPr>
              <a:buClr>
                <a:srgbClr val="002060"/>
              </a:buClr>
              <a:buFont typeface="Wingdings" panose="05000000000000000000" pitchFamily="2" charset="2"/>
              <a:buChar char="q"/>
            </a:pPr>
            <a:r>
              <a:rPr lang="en-US" u="sng" dirty="0">
                <a:solidFill>
                  <a:schemeClr val="tx1"/>
                </a:solidFill>
              </a:rPr>
              <a:t>REAL TIME TRANSIT INFORMATION:</a:t>
            </a:r>
          </a:p>
          <a:p>
            <a:pPr marL="0" indent="0">
              <a:buClr>
                <a:srgbClr val="002060"/>
              </a:buClr>
              <a:buNone/>
            </a:pPr>
            <a:r>
              <a:rPr lang="en-IN" dirty="0">
                <a:solidFill>
                  <a:schemeClr val="tx1"/>
                </a:solidFill>
              </a:rPr>
              <a:t> </a:t>
            </a: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Develop a system to provide passengers with up-to-the-minute information on public transportation services, including bus locations, routes, and delays.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Clr>
                <a:srgbClr val="002060"/>
              </a:buClr>
              <a:buFont typeface="Wingdings" panose="05000000000000000000" pitchFamily="2" charset="2"/>
              <a:buChar char="q"/>
            </a:pPr>
            <a:r>
              <a:rPr lang="en-IN" u="sng" dirty="0">
                <a:solidFill>
                  <a:schemeClr val="tx1"/>
                </a:solidFill>
              </a:rPr>
              <a:t>ARRIVAL TIME PREDICTION:</a:t>
            </a:r>
          </a:p>
          <a:p>
            <a:pPr marL="0" indent="0">
              <a:buClr>
                <a:srgbClr val="002060"/>
              </a:buClr>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Implement algorithms that use data from IoT sensors to predict and display accurate arrival times for public transportation vehicles at various stops.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Clr>
                <a:srgbClr val="002060"/>
              </a:buClr>
              <a:buFont typeface="Wingdings" panose="05000000000000000000" pitchFamily="2" charset="2"/>
              <a:buChar char="q"/>
            </a:pPr>
            <a:endParaRPr lang="en-IN" u="sng" dirty="0">
              <a:solidFill>
                <a:schemeClr val="tx1"/>
              </a:solidFill>
            </a:endParaRPr>
          </a:p>
          <a:p>
            <a:pPr>
              <a:buClr>
                <a:srgbClr val="002060"/>
              </a:buClr>
              <a:buFont typeface="Wingdings" panose="05000000000000000000" pitchFamily="2" charset="2"/>
              <a:buChar char="q"/>
            </a:pPr>
            <a:endParaRPr lang="en-IN" u="sng" dirty="0">
              <a:solidFill>
                <a:schemeClr val="tx1"/>
              </a:solidFill>
            </a:endParaRPr>
          </a:p>
        </p:txBody>
      </p:sp>
    </p:spTree>
    <p:extLst>
      <p:ext uri="{BB962C8B-B14F-4D97-AF65-F5344CB8AC3E}">
        <p14:creationId xmlns:p14="http://schemas.microsoft.com/office/powerpoint/2010/main" val="4053804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1CE27-DDB1-A5DD-10B6-D9E73DCA3CD6}"/>
              </a:ext>
            </a:extLst>
          </p:cNvPr>
          <p:cNvSpPr txBox="1"/>
          <p:nvPr/>
        </p:nvSpPr>
        <p:spPr>
          <a:xfrm>
            <a:off x="838899" y="763398"/>
            <a:ext cx="10301681" cy="4862870"/>
          </a:xfrm>
          <a:prstGeom prst="rect">
            <a:avLst/>
          </a:prstGeom>
          <a:noFill/>
        </p:spPr>
        <p:txBody>
          <a:bodyPr wrap="square">
            <a:spAutoFit/>
          </a:bodyPr>
          <a:lstStyle/>
          <a:p>
            <a:pPr marL="457200" indent="-457200">
              <a:buFont typeface="Wingdings" panose="05000000000000000000" pitchFamily="2" charset="2"/>
              <a:buChar char="q"/>
            </a:pPr>
            <a:r>
              <a:rPr lang="en-US" sz="3200" u="sng" dirty="0">
                <a:ln w="9525" cap="flat" cmpd="sng" algn="ctr">
                  <a:solidFill>
                    <a:srgbClr val="FFFFFF"/>
                  </a:solidFill>
                  <a:prstDash val="solid"/>
                  <a:round/>
                </a:ln>
                <a:solidFill>
                  <a:srgbClr val="000000"/>
                </a:solidFill>
                <a:latin typeface="Georgia" panose="02040502050405020303" pitchFamily="18" charset="0"/>
                <a:ea typeface="Calibri" panose="020F0502020204030204" pitchFamily="34" charset="0"/>
                <a:cs typeface="Calibri" panose="020F0502020204030204" pitchFamily="34" charset="0"/>
              </a:rPr>
              <a:t>RIDERSHIP MONITORING</a:t>
            </a:r>
            <a:r>
              <a:rPr lang="en-US" sz="32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 </a:t>
            </a:r>
          </a:p>
          <a:p>
            <a:r>
              <a:rPr lang="en-US" sz="2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Establish a mechanism for tracking passenger numbers on public transportation vehicles using IoT passenger counters, enabling better resource allocation and service planning.</a:t>
            </a:r>
            <a:endParaRPr lang="en-IN" sz="2800" dirty="0">
              <a:effectLst/>
              <a:latin typeface="Calibri" panose="020F0502020204030204" pitchFamily="34" charset="0"/>
              <a:ea typeface="Calibri" panose="020F0502020204030204" pitchFamily="34" charset="0"/>
              <a:cs typeface="Latha" panose="020B0604020202020204" pitchFamily="34" charset="0"/>
            </a:endParaRPr>
          </a:p>
          <a:p>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buFont typeface="Wingdings" panose="05000000000000000000" pitchFamily="2" charset="2"/>
              <a:buChar char="q"/>
            </a:pPr>
            <a:r>
              <a:rPr lang="en-US" sz="3200"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Georgia" panose="02040502050405020303" pitchFamily="18" charset="0"/>
                <a:ea typeface="Calibri" panose="020F0502020204030204" pitchFamily="34" charset="0"/>
                <a:cs typeface="Calibri" panose="020F0502020204030204" pitchFamily="34" charset="0"/>
              </a:rPr>
              <a:t>ENHANCED PUBLIC TRANSPORATION SERVICES</a:t>
            </a:r>
          </a:p>
          <a:p>
            <a:r>
              <a:rPr lang="en-US" sz="2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Utilize real-time data and insights from IoT sensors to improve the overall quality of public transportation services, including optimizing routes and schedules based on demand</a:t>
            </a: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buFont typeface="Wingdings" panose="05000000000000000000" pitchFamily="2" charset="2"/>
              <a:buChar char="q"/>
            </a:pPr>
            <a:endParaRPr lang="en-US" sz="3200"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Black" panose="020B0A04020102020204" pitchFamily="34" charset="0"/>
              <a:ea typeface="Calibri" panose="020F0502020204030204" pitchFamily="34" charset="0"/>
              <a:cs typeface="Calibri" panose="020F0502020204030204" pitchFamily="34" charset="0"/>
            </a:endParaRPr>
          </a:p>
          <a:p>
            <a:r>
              <a:rPr lang="en-US" sz="2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a:t>
            </a:r>
            <a:endParaRPr lang="en-IN" sz="28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69548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B3F0-4489-3A55-743D-9315FFAD5429}"/>
              </a:ext>
            </a:extLst>
          </p:cNvPr>
          <p:cNvSpPr>
            <a:spLocks noGrp="1"/>
          </p:cNvSpPr>
          <p:nvPr>
            <p:ph type="title"/>
          </p:nvPr>
        </p:nvSpPr>
        <p:spPr/>
        <p:txBody>
          <a:bodyPr>
            <a:normAutofit/>
          </a:bodyPr>
          <a:lstStyle/>
          <a:p>
            <a:r>
              <a:rPr lang="en-US" sz="5400" dirty="0">
                <a:solidFill>
                  <a:schemeClr val="accent6">
                    <a:lumMod val="50000"/>
                  </a:schemeClr>
                </a:solidFill>
                <a:latin typeface="Segoe UI Black" panose="020B0A02040204020203" pitchFamily="34" charset="0"/>
                <a:ea typeface="Segoe UI Black" panose="020B0A02040204020203" pitchFamily="34" charset="0"/>
              </a:rPr>
              <a:t>IoT SENSOR DESIGN</a:t>
            </a:r>
            <a:endParaRPr lang="en-IN" sz="5400" dirty="0">
              <a:solidFill>
                <a:schemeClr val="accent6">
                  <a:lumMod val="50000"/>
                </a:schemeClr>
              </a:solidFill>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888573D6-0837-18C9-C564-5F22984A4B7D}"/>
              </a:ext>
            </a:extLst>
          </p:cNvPr>
          <p:cNvSpPr>
            <a:spLocks noGrp="1"/>
          </p:cNvSpPr>
          <p:nvPr>
            <p:ph idx="1"/>
          </p:nvPr>
        </p:nvSpPr>
        <p:spPr/>
        <p:txBody>
          <a:bodyPr>
            <a:normAutofit/>
          </a:bodyPr>
          <a:lstStyle/>
          <a:p>
            <a:pPr>
              <a:buClr>
                <a:schemeClr val="accent6">
                  <a:lumMod val="50000"/>
                </a:schemeClr>
              </a:buClr>
              <a:buFont typeface="Wingdings" panose="05000000000000000000" pitchFamily="2" charset="2"/>
              <a:buChar char="q"/>
            </a:pPr>
            <a:r>
              <a:rPr lang="en-US" u="sng" dirty="0">
                <a:latin typeface="Georgia" panose="02040502050405020303" pitchFamily="18" charset="0"/>
              </a:rPr>
              <a:t>SENSOR SELECTION</a:t>
            </a:r>
            <a:r>
              <a:rPr lang="en-US" u="sng" dirty="0"/>
              <a:t>:</a:t>
            </a:r>
          </a:p>
          <a:p>
            <a:pPr marL="0" indent="0">
              <a:buClr>
                <a:schemeClr val="accent6">
                  <a:lumMod val="50000"/>
                </a:schemeClr>
              </a:buClr>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Identify and select suitable IoT sensors, such as GPS devices and passenger counters, based on their compatibility with public transportation vehicles and the data they can provide.</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Clr>
                <a:schemeClr val="accent6">
                  <a:lumMod val="50000"/>
                </a:schemeClr>
              </a:buClr>
              <a:buFont typeface="Wingdings" panose="05000000000000000000" pitchFamily="2" charset="2"/>
              <a:buChar char="q"/>
            </a:pPr>
            <a:endParaRPr lang="en-US" u="sng" dirty="0"/>
          </a:p>
          <a:p>
            <a:pPr>
              <a:buClr>
                <a:schemeClr val="accent6">
                  <a:lumMod val="50000"/>
                </a:schemeClr>
              </a:buClr>
              <a:buFont typeface="Wingdings" panose="05000000000000000000" pitchFamily="2" charset="2"/>
              <a:buChar char="q"/>
            </a:pPr>
            <a:r>
              <a:rPr lang="en-IN" u="sng" dirty="0">
                <a:latin typeface="Georgia" panose="02040502050405020303" pitchFamily="18" charset="0"/>
              </a:rPr>
              <a:t>DEPLOYMENT PLAN:</a:t>
            </a:r>
          </a:p>
          <a:p>
            <a:pPr marL="0" indent="0">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Develop a deployment plan outlining where and how sensors will be installed on public transportation vehicles, ensuring optimal data collection and accuracy.</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Clr>
                <a:schemeClr val="accent6">
                  <a:lumMod val="50000"/>
                </a:schemeClr>
              </a:buClr>
              <a:buFont typeface="Wingdings" panose="05000000000000000000" pitchFamily="2" charset="2"/>
              <a:buChar char="q"/>
            </a:pPr>
            <a:endParaRPr lang="en-IN" u="sng" dirty="0"/>
          </a:p>
        </p:txBody>
      </p:sp>
    </p:spTree>
    <p:extLst>
      <p:ext uri="{BB962C8B-B14F-4D97-AF65-F5344CB8AC3E}">
        <p14:creationId xmlns:p14="http://schemas.microsoft.com/office/powerpoint/2010/main" val="315546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4ABCA2-17A6-2FAE-D249-471BE431B612}"/>
              </a:ext>
            </a:extLst>
          </p:cNvPr>
          <p:cNvSpPr txBox="1"/>
          <p:nvPr/>
        </p:nvSpPr>
        <p:spPr>
          <a:xfrm>
            <a:off x="1203820" y="1123692"/>
            <a:ext cx="6115574" cy="3508653"/>
          </a:xfrm>
          <a:prstGeom prst="rect">
            <a:avLst/>
          </a:prstGeom>
          <a:noFill/>
        </p:spPr>
        <p:txBody>
          <a:bodyPr wrap="square">
            <a:spAutoFit/>
          </a:bodyPr>
          <a:lstStyle/>
          <a:p>
            <a:pPr marL="571500" indent="-571500">
              <a:buFont typeface="Wingdings" panose="05000000000000000000" pitchFamily="2" charset="2"/>
              <a:buChar char="q"/>
            </a:pPr>
            <a:r>
              <a:rPr lang="en-US" sz="3600" u="sng"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Georgia" panose="02040502050405020303" pitchFamily="18" charset="0"/>
                <a:ea typeface="Calibri" panose="020F0502020204030204" pitchFamily="34" charset="0"/>
                <a:cs typeface="Latha" panose="020B0604020202020204" pitchFamily="34" charset="0"/>
              </a:rPr>
              <a:t>DATA TRANSMISSION</a:t>
            </a: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a:t>
            </a:r>
          </a:p>
          <a:p>
            <a:endParaRPr lang="en-US"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endParaRPr>
          </a:p>
          <a:p>
            <a:r>
              <a:rPr lang="en-US" sz="2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Establish reliable methods for data transmission from IoT sensors to the central monitoring system, considering factors like data frequency and connectivity.</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r>
              <a:rPr lang="en-US" sz="2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 </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554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12CC-4797-9300-B6F2-2076F20710B3}"/>
              </a:ext>
            </a:extLst>
          </p:cNvPr>
          <p:cNvSpPr>
            <a:spLocks noGrp="1"/>
          </p:cNvSpPr>
          <p:nvPr>
            <p:ph type="title"/>
          </p:nvPr>
        </p:nvSpPr>
        <p:spPr/>
        <p:txBody>
          <a:bodyPr>
            <a:normAutofit fontScale="90000"/>
          </a:bodyPr>
          <a:lstStyle/>
          <a:p>
            <a:r>
              <a:rPr lang="en-US" dirty="0">
                <a:solidFill>
                  <a:schemeClr val="accent6">
                    <a:lumMod val="50000"/>
                  </a:schemeClr>
                </a:solidFill>
                <a:latin typeface="Segoe UI Black" panose="020B0A02040204020203" pitchFamily="34" charset="0"/>
                <a:ea typeface="Segoe UI Black" panose="020B0A02040204020203" pitchFamily="34" charset="0"/>
              </a:rPr>
              <a:t>REAL TIME TRANSIT INFORMATION PLATFORM</a:t>
            </a:r>
            <a:endParaRPr lang="en-IN" dirty="0">
              <a:solidFill>
                <a:schemeClr val="accent6">
                  <a:lumMod val="50000"/>
                </a:schemeClr>
              </a:solidFill>
              <a:latin typeface="Segoe UI Black" panose="020B0A02040204020203" pitchFamily="34" charset="0"/>
              <a:ea typeface="Segoe UI Black" panose="020B0A02040204020203" pitchFamily="34" charset="0"/>
            </a:endParaRPr>
          </a:p>
        </p:txBody>
      </p:sp>
      <p:sp>
        <p:nvSpPr>
          <p:cNvPr id="3" name="Content Placeholder 2">
            <a:extLst>
              <a:ext uri="{FF2B5EF4-FFF2-40B4-BE49-F238E27FC236}">
                <a16:creationId xmlns:a16="http://schemas.microsoft.com/office/drawing/2014/main" id="{4AE9BEF5-9168-1615-00F5-2739602FF8A1}"/>
              </a:ext>
            </a:extLst>
          </p:cNvPr>
          <p:cNvSpPr>
            <a:spLocks noGrp="1"/>
          </p:cNvSpPr>
          <p:nvPr>
            <p:ph idx="1"/>
          </p:nvPr>
        </p:nvSpPr>
        <p:spPr>
          <a:xfrm>
            <a:off x="1295401" y="2556931"/>
            <a:ext cx="9601196" cy="3894203"/>
          </a:xfrm>
        </p:spPr>
        <p:txBody>
          <a:bodyPr/>
          <a:lstStyle/>
          <a:p>
            <a:pPr>
              <a:buClr>
                <a:schemeClr val="accent6">
                  <a:lumMod val="50000"/>
                </a:schemeClr>
              </a:buClr>
              <a:buFont typeface="Wingdings" panose="05000000000000000000" pitchFamily="2" charset="2"/>
              <a:buChar char="q"/>
            </a:pPr>
            <a:r>
              <a:rPr lang="en-US" u="sng" dirty="0">
                <a:latin typeface="Georgia" panose="02040502050405020303" pitchFamily="18" charset="0"/>
              </a:rPr>
              <a:t>USER INTERFACE DESIGN</a:t>
            </a:r>
            <a:r>
              <a:rPr lang="en-US" dirty="0"/>
              <a:t>:</a:t>
            </a:r>
          </a:p>
          <a:p>
            <a:pPr marL="0" indent="0">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Design an intuitive web-based platform that displays real-time transit information in a user-friendly format, accessible to passengers via various devices.</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Clr>
                <a:schemeClr val="accent6">
                  <a:lumMod val="50000"/>
                </a:schemeClr>
              </a:buClr>
              <a:buFont typeface="Wingdings" panose="05000000000000000000" pitchFamily="2" charset="2"/>
              <a:buChar char="q"/>
            </a:pPr>
            <a:r>
              <a:rPr lang="en-IN" u="sng" dirty="0">
                <a:latin typeface="Georgia" panose="02040502050405020303" pitchFamily="18" charset="0"/>
              </a:rPr>
              <a:t>DATA VISUALIZATION:</a:t>
            </a:r>
          </a:p>
          <a:p>
            <a:pPr marL="0" indent="0">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Create interactive maps, schedules, and dynamic displays to convey real-time vehicle locations, estimated arrival times, and other relevant information.</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r>
              <a:rPr lang="en-US" sz="1800" dirty="0">
                <a:ln w="9525" cap="flat" cmpd="sng" algn="ctr">
                  <a:solidFill>
                    <a:srgbClr val="FFFFFF"/>
                  </a:solidFill>
                  <a:prstDash val="solid"/>
                  <a:round/>
                </a:ln>
                <a:solidFill>
                  <a:srgbClr val="000000"/>
                </a:solidFill>
                <a:effectLst>
                  <a:outerShdw blurRad="12700" dist="38100" dir="2700000" algn="tl">
                    <a:schemeClr val="bg1">
                      <a:lumMod val="50000"/>
                    </a:schemeClr>
                  </a:outerShdw>
                </a:effectLst>
                <a:latin typeface="Arial" panose="020B0604020202020204" pitchFamily="34" charset="0"/>
                <a:ea typeface="Calibri" panose="020F0502020204030204" pitchFamily="34" charset="0"/>
                <a:cs typeface="Latha" panose="020B0604020202020204" pitchFamily="34" charset="0"/>
              </a:rPr>
              <a:t> </a:t>
            </a:r>
            <a:endParaRPr lang="en-IN" sz="1800" dirty="0">
              <a:effectLst/>
              <a:latin typeface="Calibri" panose="020F0502020204030204" pitchFamily="34" charset="0"/>
              <a:ea typeface="Calibri" panose="020F0502020204030204" pitchFamily="34" charset="0"/>
              <a:cs typeface="Latha" panose="020B0604020202020204" pitchFamily="34" charset="0"/>
            </a:endParaRPr>
          </a:p>
          <a:p>
            <a:pPr>
              <a:buClr>
                <a:schemeClr val="accent6">
                  <a:lumMod val="50000"/>
                </a:schemeClr>
              </a:buClr>
              <a:buFont typeface="Wingdings" panose="05000000000000000000" pitchFamily="2" charset="2"/>
              <a:buChar char="q"/>
            </a:pPr>
            <a:endParaRPr lang="en-IN" u="sng" dirty="0">
              <a:latin typeface="Georgia" panose="02040502050405020303" pitchFamily="18" charset="0"/>
            </a:endParaRPr>
          </a:p>
        </p:txBody>
      </p:sp>
    </p:spTree>
    <p:extLst>
      <p:ext uri="{BB962C8B-B14F-4D97-AF65-F5344CB8AC3E}">
        <p14:creationId xmlns:p14="http://schemas.microsoft.com/office/powerpoint/2010/main" val="32336017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668657-C50E-4365-A5FD-AC07593EBE5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A82F57F-EFCE-45E0-9F75-822371CB5F7C}">
  <ds:schemaRefs>
    <ds:schemaRef ds:uri="http://schemas.microsoft.com/sharepoint/v3/contenttype/forms"/>
  </ds:schemaRefs>
</ds:datastoreItem>
</file>

<file path=customXml/itemProps3.xml><?xml version="1.0" encoding="utf-8"?>
<ds:datastoreItem xmlns:ds="http://schemas.openxmlformats.org/officeDocument/2006/customXml" ds:itemID="{1179D151-6AED-4C4E-9A23-4BEC5BA436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397</TotalTime>
  <Words>2487</Words>
  <Application>Microsoft Office PowerPoint</Application>
  <PresentationFormat>Widescreen</PresentationFormat>
  <Paragraphs>237</Paragraphs>
  <Slides>34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Algerian</vt:lpstr>
      <vt:lpstr>Arial</vt:lpstr>
      <vt:lpstr>Arial Black</vt:lpstr>
      <vt:lpstr>Calibri</vt:lpstr>
      <vt:lpstr>Consolas</vt:lpstr>
      <vt:lpstr>Courier New</vt:lpstr>
      <vt:lpstr>Garamond</vt:lpstr>
      <vt:lpstr>Georgia</vt:lpstr>
      <vt:lpstr>Segoe UI Black</vt:lpstr>
      <vt:lpstr>Times New Roman</vt:lpstr>
      <vt:lpstr>Wingdings</vt:lpstr>
      <vt:lpstr>Organic</vt:lpstr>
      <vt:lpstr>PUBLIC TRANSPORT OPTIMIZATION</vt:lpstr>
      <vt:lpstr>PROJECT DEFINITION</vt:lpstr>
      <vt:lpstr>GOALS OF TRANSPORT OPTIMIZATION</vt:lpstr>
      <vt:lpstr>DESIGN THINKING</vt:lpstr>
      <vt:lpstr>PROJECT OBJECTIVE</vt:lpstr>
      <vt:lpstr>PowerPoint Presentation</vt:lpstr>
      <vt:lpstr>IoT SENSOR DESIGN</vt:lpstr>
      <vt:lpstr>PowerPoint Presentation</vt:lpstr>
      <vt:lpstr>REAL TIME TRANSIT INFORMATION PLATFORM</vt:lpstr>
      <vt:lpstr>PowerPoint Presentation</vt:lpstr>
      <vt:lpstr>INTEGRATION APPROACH</vt:lpstr>
      <vt:lpstr>PowerPoint Presentation</vt:lpstr>
      <vt:lpstr>INTRODUCTION</vt:lpstr>
      <vt:lpstr>Parts we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WOKWI PROJECT STIMULATOR</vt:lpstr>
      <vt:lpstr>CODE</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OPTIMIZATION</dc:title>
  <dc:creator>deepak sankar</dc:creator>
  <cp:lastModifiedBy>Divyadharshini S</cp:lastModifiedBy>
  <cp:revision>3</cp:revision>
  <dcterms:created xsi:type="dcterms:W3CDTF">2023-09-27T09:50:06Z</dcterms:created>
  <dcterms:modified xsi:type="dcterms:W3CDTF">2023-10-31T10:21:49Z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