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256" r:id="rId2"/>
    <p:sldId id="262" r:id="rId3"/>
    <p:sldId id="257" r:id="rId4"/>
    <p:sldId id="259" r:id="rId5"/>
    <p:sldId id="258" r:id="rId6"/>
    <p:sldId id="261" r:id="rId7"/>
    <p:sldId id="260"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5" d="100"/>
          <a:sy n="45" d="100"/>
        </p:scale>
        <p:origin x="50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8ABE3C1-DBE1-495D-B57B-2849774B866A}" type="datetimeFigureOut">
              <a:rPr lang="en-US" smtClean="0"/>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7427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9719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2061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50987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6138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6/28/2020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7602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6/28/2020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1188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6/28/2020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71278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6/28/2020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8711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6/28/2020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19657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6/28/2020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892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D6E9DEC-419B-4CC5-A080-3B06BD5A8291}" type="datetimeFigureOut">
              <a:rPr lang="en-US" smtClean="0"/>
              <a:t>6/28/2020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D22F896-40B5-4ADD-8801-0D06FADFA09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69593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7D51BAF-3BB0-4DAB-911A-4315DA55B9F8}"/>
              </a:ext>
            </a:extLst>
          </p:cNvPr>
          <p:cNvPicPr>
            <a:picLocks noChangeAspect="1"/>
          </p:cNvPicPr>
          <p:nvPr/>
        </p:nvPicPr>
        <p:blipFill rotWithShape="1">
          <a:blip r:embed="rId2"/>
          <a:srcRect t="4775" b="3761"/>
          <a:stretch/>
        </p:blipFill>
        <p:spPr>
          <a:xfrm>
            <a:off x="643467" y="235111"/>
            <a:ext cx="11356028" cy="6387777"/>
          </a:xfrm>
          <a:prstGeom prst="rect">
            <a:avLst/>
          </a:prstGeom>
        </p:spPr>
      </p:pic>
      <p:sp>
        <p:nvSpPr>
          <p:cNvPr id="11" name="Rectangle 10">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8F3653-2C46-452C-8A5C-4B397751D395}"/>
              </a:ext>
            </a:extLst>
          </p:cNvPr>
          <p:cNvSpPr>
            <a:spLocks noGrp="1"/>
          </p:cNvSpPr>
          <p:nvPr>
            <p:ph type="ctrTitle"/>
          </p:nvPr>
        </p:nvSpPr>
        <p:spPr>
          <a:xfrm>
            <a:off x="853439" y="1475234"/>
            <a:ext cx="3214307" cy="2901694"/>
          </a:xfrm>
        </p:spPr>
        <p:txBody>
          <a:bodyPr anchor="b">
            <a:normAutofit/>
          </a:bodyPr>
          <a:lstStyle/>
          <a:p>
            <a:r>
              <a:rPr lang="en-US" sz="4000" dirty="0">
                <a:solidFill>
                  <a:srgbClr val="FFFFFF"/>
                </a:solidFill>
              </a:rPr>
              <a:t>Airline Safety </a:t>
            </a:r>
          </a:p>
        </p:txBody>
      </p:sp>
      <p:sp>
        <p:nvSpPr>
          <p:cNvPr id="3" name="Subtitle 2">
            <a:extLst>
              <a:ext uri="{FF2B5EF4-FFF2-40B4-BE49-F238E27FC236}">
                <a16:creationId xmlns:a16="http://schemas.microsoft.com/office/drawing/2014/main" id="{330030FA-3B3E-43B9-9F95-7D7128A5B75F}"/>
              </a:ext>
            </a:extLst>
          </p:cNvPr>
          <p:cNvSpPr>
            <a:spLocks noGrp="1"/>
          </p:cNvSpPr>
          <p:nvPr>
            <p:ph type="subTitle" idx="1"/>
          </p:nvPr>
        </p:nvSpPr>
        <p:spPr>
          <a:xfrm>
            <a:off x="853440" y="4608576"/>
            <a:ext cx="3205640" cy="774186"/>
          </a:xfrm>
        </p:spPr>
        <p:txBody>
          <a:bodyPr anchor="t">
            <a:normAutofit/>
          </a:bodyPr>
          <a:lstStyle/>
          <a:p>
            <a:pPr algn="r">
              <a:lnSpc>
                <a:spcPct val="90000"/>
              </a:lnSpc>
            </a:pPr>
            <a:r>
              <a:rPr lang="en-US" sz="1500" dirty="0">
                <a:solidFill>
                  <a:srgbClr val="FFFFFF"/>
                </a:solidFill>
              </a:rPr>
              <a:t>Saroj Raut</a:t>
            </a:r>
          </a:p>
          <a:p>
            <a:pPr algn="r">
              <a:lnSpc>
                <a:spcPct val="90000"/>
              </a:lnSpc>
            </a:pPr>
            <a:r>
              <a:rPr lang="en-US" sz="1500" dirty="0">
                <a:solidFill>
                  <a:srgbClr val="FFFFFF"/>
                </a:solidFill>
              </a:rPr>
              <a:t>DSC 640</a:t>
            </a:r>
          </a:p>
          <a:p>
            <a:pPr algn="r">
              <a:lnSpc>
                <a:spcPct val="90000"/>
              </a:lnSpc>
            </a:pPr>
            <a:r>
              <a:rPr lang="en-US" sz="1500" dirty="0">
                <a:solidFill>
                  <a:srgbClr val="FFFFFF"/>
                </a:solidFill>
              </a:rPr>
              <a:t>Executive Summary</a:t>
            </a:r>
          </a:p>
        </p:txBody>
      </p:sp>
      <p:cxnSp>
        <p:nvCxnSpPr>
          <p:cNvPr id="13" name="Straight Connector 12">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65829" y="4508519"/>
            <a:ext cx="2926080" cy="0"/>
          </a:xfrm>
          <a:prstGeom prst="line">
            <a:avLst/>
          </a:prstGeom>
          <a:ln w="19050">
            <a:solidFill>
              <a:srgbClr val="FF380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533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100BF-CA13-4DE1-A4D5-71F92AC7B156}"/>
              </a:ext>
            </a:extLst>
          </p:cNvPr>
          <p:cNvSpPr>
            <a:spLocks noGrp="1"/>
          </p:cNvSpPr>
          <p:nvPr>
            <p:ph type="title"/>
          </p:nvPr>
        </p:nvSpPr>
        <p:spPr/>
        <p:txBody>
          <a:bodyPr/>
          <a:lstStyle/>
          <a:p>
            <a:pPr algn="ctr"/>
            <a:r>
              <a:rPr lang="en-US" dirty="0"/>
              <a:t>Summary</a:t>
            </a:r>
          </a:p>
        </p:txBody>
      </p:sp>
      <p:sp>
        <p:nvSpPr>
          <p:cNvPr id="3" name="Content Placeholder 2">
            <a:extLst>
              <a:ext uri="{FF2B5EF4-FFF2-40B4-BE49-F238E27FC236}">
                <a16:creationId xmlns:a16="http://schemas.microsoft.com/office/drawing/2014/main" id="{5E695491-7B37-47AF-B24C-A1B536583C42}"/>
              </a:ext>
            </a:extLst>
          </p:cNvPr>
          <p:cNvSpPr>
            <a:spLocks noGrp="1"/>
          </p:cNvSpPr>
          <p:nvPr>
            <p:ph idx="1"/>
          </p:nvPr>
        </p:nvSpPr>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Third Slide</a:t>
            </a:r>
            <a:r>
              <a:rPr lang="en-US" dirty="0">
                <a:latin typeface="Times New Roman" panose="02020603050405020304" pitchFamily="18" charset="0"/>
                <a:cs typeface="Times New Roman" panose="02020603050405020304" pitchFamily="18" charset="0"/>
              </a:rPr>
              <a:t>: The airline fatalities has two-line graph to show the before and after 1999 stats of the airline accident. The maroon red is chosen to show the high fatalities compare to brown line for fatalities after 1999. </a:t>
            </a:r>
          </a:p>
          <a:p>
            <a:r>
              <a:rPr lang="en-US" b="1" dirty="0">
                <a:latin typeface="Times New Roman" panose="02020603050405020304" pitchFamily="18" charset="0"/>
                <a:cs typeface="Times New Roman" panose="02020603050405020304" pitchFamily="18" charset="0"/>
              </a:rPr>
              <a:t>Fourth Slide</a:t>
            </a:r>
            <a:r>
              <a:rPr lang="en-US" dirty="0">
                <a:latin typeface="Times New Roman" panose="02020603050405020304" pitchFamily="18" charset="0"/>
                <a:cs typeface="Times New Roman" panose="02020603050405020304" pitchFamily="18" charset="0"/>
              </a:rPr>
              <a:t>: The line graph is drawn to show the vehicle crash fatalities in various time as a continuous data. The color -blind friendly palate is used to show the fatalities increasing each year. </a:t>
            </a:r>
          </a:p>
          <a:p>
            <a:r>
              <a:rPr lang="en-US" b="1" dirty="0">
                <a:latin typeface="Times New Roman" panose="02020603050405020304" pitchFamily="18" charset="0"/>
                <a:cs typeface="Times New Roman" panose="02020603050405020304" pitchFamily="18" charset="0"/>
              </a:rPr>
              <a:t>Fifth Slide</a:t>
            </a:r>
            <a:r>
              <a:rPr lang="en-US" dirty="0">
                <a:latin typeface="Times New Roman" panose="02020603050405020304" pitchFamily="18" charset="0"/>
                <a:cs typeface="Times New Roman" panose="02020603050405020304" pitchFamily="18" charset="0"/>
              </a:rPr>
              <a:t>: The vehicle crash fatalities is included in the detail slide to show the total death each month. I have included it in detail table format to make it easy for reader to study the Metris. </a:t>
            </a:r>
          </a:p>
          <a:p>
            <a:r>
              <a:rPr lang="en-US" b="1" dirty="0">
                <a:latin typeface="Times New Roman" panose="02020603050405020304" pitchFamily="18" charset="0"/>
                <a:cs typeface="Times New Roman" panose="02020603050405020304" pitchFamily="18" charset="0"/>
              </a:rPr>
              <a:t>Sixth Slide: </a:t>
            </a:r>
            <a:r>
              <a:rPr lang="en-US" dirty="0">
                <a:latin typeface="Times New Roman" panose="02020603050405020304" pitchFamily="18" charset="0"/>
                <a:cs typeface="Times New Roman" panose="02020603050405020304" pitchFamily="18" charset="0"/>
              </a:rPr>
              <a:t>The light blue color is used to show the capacity of airline each week. Description is added to provide context and more clarity to the user. </a:t>
            </a:r>
          </a:p>
          <a:p>
            <a:r>
              <a:rPr lang="en-US" b="1" dirty="0">
                <a:latin typeface="Times New Roman" panose="02020603050405020304" pitchFamily="18" charset="0"/>
                <a:cs typeface="Times New Roman" panose="02020603050405020304" pitchFamily="18" charset="0"/>
              </a:rPr>
              <a:t>Seventh Slide</a:t>
            </a:r>
            <a:r>
              <a:rPr lang="en-US" dirty="0">
                <a:latin typeface="Times New Roman" panose="02020603050405020304" pitchFamily="18" charset="0"/>
                <a:cs typeface="Times New Roman" panose="02020603050405020304" pitchFamily="18" charset="0"/>
              </a:rPr>
              <a:t>: The finding of the study is included to provide summary from the study of data. </a:t>
            </a:r>
          </a:p>
          <a:p>
            <a:endParaRPr lang="en-US" dirty="0"/>
          </a:p>
        </p:txBody>
      </p:sp>
    </p:spTree>
    <p:extLst>
      <p:ext uri="{BB962C8B-B14F-4D97-AF65-F5344CB8AC3E}">
        <p14:creationId xmlns:p14="http://schemas.microsoft.com/office/powerpoint/2010/main" val="2223051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B6C3E-7C4F-4E83-8CE0-23A800082BDF}"/>
              </a:ext>
            </a:extLst>
          </p:cNvPr>
          <p:cNvSpPr>
            <a:spLocks noGrp="1"/>
          </p:cNvSpPr>
          <p:nvPr>
            <p:ph type="title"/>
          </p:nvPr>
        </p:nvSpPr>
        <p:spPr/>
        <p:txBody>
          <a:bodyPr/>
          <a:lstStyle/>
          <a:p>
            <a:pPr algn="ctr"/>
            <a:r>
              <a:rPr lang="en-US" dirty="0"/>
              <a:t>References</a:t>
            </a:r>
            <a:br>
              <a:rPr lang="en-US" dirty="0"/>
            </a:br>
            <a:endParaRPr lang="en-US" dirty="0"/>
          </a:p>
        </p:txBody>
      </p:sp>
      <p:sp>
        <p:nvSpPr>
          <p:cNvPr id="3" name="Content Placeholder 2">
            <a:extLst>
              <a:ext uri="{FF2B5EF4-FFF2-40B4-BE49-F238E27FC236}">
                <a16:creationId xmlns:a16="http://schemas.microsoft.com/office/drawing/2014/main" id="{38E61674-C964-4814-9239-5515D8CD9D9C}"/>
              </a:ext>
            </a:extLst>
          </p:cNvPr>
          <p:cNvSpPr>
            <a:spLocks noGrp="1"/>
          </p:cNvSpPr>
          <p:nvPr>
            <p:ph idx="1"/>
          </p:nvPr>
        </p:nvSpPr>
        <p:spPr/>
        <p:txBody>
          <a:bodyPr/>
          <a:lstStyle/>
          <a:p>
            <a:r>
              <a:rPr lang="en-US" dirty="0"/>
              <a:t>1. Airline Fatality by Type(GIT)</a:t>
            </a:r>
          </a:p>
          <a:p>
            <a:r>
              <a:rPr lang="en-US" dirty="0"/>
              <a:t>2. </a:t>
            </a:r>
            <a:r>
              <a:rPr lang="en-US" dirty="0" err="1"/>
              <a:t>CrashReport</a:t>
            </a:r>
            <a:r>
              <a:rPr lang="en-US" dirty="0"/>
              <a:t> count (GIT)</a:t>
            </a:r>
          </a:p>
          <a:p>
            <a:r>
              <a:rPr lang="en-US" dirty="0"/>
              <a:t>3. </a:t>
            </a:r>
            <a:r>
              <a:rPr lang="en-US" dirty="0" err="1"/>
              <a:t>CrashReport</a:t>
            </a:r>
            <a:r>
              <a:rPr lang="en-US" dirty="0"/>
              <a:t> Vehicles(GIT)</a:t>
            </a:r>
          </a:p>
          <a:p>
            <a:r>
              <a:rPr lang="en-US" dirty="0"/>
              <a:t>4. </a:t>
            </a:r>
            <a:r>
              <a:rPr lang="en-US" dirty="0" err="1"/>
              <a:t>CrashReport</a:t>
            </a:r>
            <a:r>
              <a:rPr lang="en-US" dirty="0"/>
              <a:t> Fatalities(GIT)</a:t>
            </a:r>
          </a:p>
          <a:p>
            <a:r>
              <a:rPr lang="en-US" dirty="0"/>
              <a:t>5. Airline Data Project(GIT)</a:t>
            </a:r>
          </a:p>
        </p:txBody>
      </p:sp>
    </p:spTree>
    <p:extLst>
      <p:ext uri="{BB962C8B-B14F-4D97-AF65-F5344CB8AC3E}">
        <p14:creationId xmlns:p14="http://schemas.microsoft.com/office/powerpoint/2010/main" val="1806283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EF65A-90EC-49DF-AFE3-4844672A69A0}"/>
              </a:ext>
            </a:extLst>
          </p:cNvPr>
          <p:cNvSpPr>
            <a:spLocks noGrp="1"/>
          </p:cNvSpPr>
          <p:nvPr>
            <p:ph type="title"/>
          </p:nvPr>
        </p:nvSpPr>
        <p:spPr/>
        <p:txBody>
          <a:bodyPr/>
          <a:lstStyle/>
          <a:p>
            <a:pPr algn="ctr"/>
            <a:r>
              <a:rPr lang="en-US" dirty="0">
                <a:solidFill>
                  <a:schemeClr val="tx1"/>
                </a:solidFill>
              </a:rPr>
              <a:t>Airline safety study</a:t>
            </a:r>
          </a:p>
        </p:txBody>
      </p:sp>
      <p:sp>
        <p:nvSpPr>
          <p:cNvPr id="3" name="Content Placeholder 2">
            <a:extLst>
              <a:ext uri="{FF2B5EF4-FFF2-40B4-BE49-F238E27FC236}">
                <a16:creationId xmlns:a16="http://schemas.microsoft.com/office/drawing/2014/main" id="{C3A7553A-20CB-4441-BEB5-3CBA7E6AAE5C}"/>
              </a:ext>
            </a:extLst>
          </p:cNvPr>
          <p:cNvSpPr>
            <a:spLocks noGrp="1"/>
          </p:cNvSpPr>
          <p:nvPr>
            <p:ph idx="1"/>
          </p:nvPr>
        </p:nvSpPr>
        <p:spPr>
          <a:xfrm>
            <a:off x="1024128" y="2286000"/>
            <a:ext cx="8129397" cy="3762375"/>
          </a:xfrm>
        </p:spPr>
        <p:txBody>
          <a:bodyPr/>
          <a:lstStyle/>
          <a:p>
            <a:r>
              <a:rPr lang="en-US" sz="2000" b="1" dirty="0">
                <a:latin typeface="Times New Roman" panose="02020603050405020304" pitchFamily="18" charset="0"/>
                <a:cs typeface="Times New Roman" panose="02020603050405020304" pitchFamily="18" charset="0"/>
              </a:rPr>
              <a:t>Introduction: </a:t>
            </a:r>
            <a:r>
              <a:rPr lang="en-US" sz="2000" dirty="0">
                <a:latin typeface="Times New Roman" panose="02020603050405020304" pitchFamily="18" charset="0"/>
                <a:cs typeface="Times New Roman" panose="02020603050405020304" pitchFamily="18" charset="0"/>
              </a:rPr>
              <a:t>With recent plane crash around the world that killed hundreds of people and the missing of MH370, travelers might question whether flying has become less safe. Aviation expert sees the recent incidents are a fraction of what they were as recently as the 1990s and the other transportation mode such as vehicles. The study is to investigate the data and submit the report of the findings.</a:t>
            </a:r>
          </a:p>
          <a:p>
            <a:r>
              <a:rPr lang="en-US" sz="2000" b="1" dirty="0">
                <a:latin typeface="Times New Roman" panose="02020603050405020304" pitchFamily="18" charset="0"/>
                <a:cs typeface="Times New Roman" panose="02020603050405020304" pitchFamily="18" charset="0"/>
              </a:rPr>
              <a:t>Scope:</a:t>
            </a:r>
          </a:p>
          <a:p>
            <a:pPr marL="1028700" lvl="4" indent="-342900">
              <a:buFont typeface="Arial" panose="020B0604020202020204" pitchFamily="34" charset="0"/>
              <a:buChar char="•"/>
            </a:pPr>
            <a:r>
              <a:rPr lang="en-US" sz="2000" dirty="0">
                <a:solidFill>
                  <a:schemeClr val="accent5">
                    <a:lumMod val="50000"/>
                  </a:schemeClr>
                </a:solidFill>
                <a:latin typeface="Times New Roman" panose="02020603050405020304" pitchFamily="18" charset="0"/>
                <a:cs typeface="Times New Roman" panose="02020603050405020304" pitchFamily="18" charset="0"/>
              </a:rPr>
              <a:t>Airline Fatalities/Incidents</a:t>
            </a:r>
          </a:p>
          <a:p>
            <a:pPr marL="1028700" lvl="4" indent="-342900">
              <a:buFont typeface="Arial" panose="020B0604020202020204" pitchFamily="34" charset="0"/>
              <a:buChar char="•"/>
            </a:pPr>
            <a:r>
              <a:rPr lang="en-US" sz="2000" dirty="0">
                <a:solidFill>
                  <a:schemeClr val="accent5">
                    <a:lumMod val="50000"/>
                  </a:schemeClr>
                </a:solidFill>
                <a:latin typeface="Times New Roman" panose="02020603050405020304" pitchFamily="18" charset="0"/>
                <a:cs typeface="Times New Roman" panose="02020603050405020304" pitchFamily="18" charset="0"/>
              </a:rPr>
              <a:t>Vehicle Fatalities/Crash Report</a:t>
            </a:r>
          </a:p>
          <a:p>
            <a:pPr marL="1028700" lvl="4" indent="-342900">
              <a:buFont typeface="Arial" panose="020B0604020202020204" pitchFamily="34" charset="0"/>
              <a:buChar char="•"/>
            </a:pPr>
            <a:r>
              <a:rPr lang="en-US" sz="2000" dirty="0">
                <a:solidFill>
                  <a:schemeClr val="accent5">
                    <a:lumMod val="50000"/>
                  </a:schemeClr>
                </a:solidFill>
                <a:latin typeface="Times New Roman" panose="02020603050405020304" pitchFamily="18" charset="0"/>
                <a:cs typeface="Times New Roman" panose="02020603050405020304" pitchFamily="18" charset="0"/>
              </a:rPr>
              <a:t>Air Travel and Safety </a:t>
            </a:r>
          </a:p>
          <a:p>
            <a:endParaRPr lang="en-US" dirty="0"/>
          </a:p>
          <a:p>
            <a:endParaRPr lang="en-US" dirty="0"/>
          </a:p>
        </p:txBody>
      </p:sp>
    </p:spTree>
    <p:extLst>
      <p:ext uri="{BB962C8B-B14F-4D97-AF65-F5344CB8AC3E}">
        <p14:creationId xmlns:p14="http://schemas.microsoft.com/office/powerpoint/2010/main" val="1790570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0D10-AF62-4FB7-BAA5-D8D6F055F5D9}"/>
              </a:ext>
            </a:extLst>
          </p:cNvPr>
          <p:cNvSpPr>
            <a:spLocks noGrp="1"/>
          </p:cNvSpPr>
          <p:nvPr>
            <p:ph type="title"/>
          </p:nvPr>
        </p:nvSpPr>
        <p:spPr>
          <a:xfrm>
            <a:off x="1024128" y="585216"/>
            <a:ext cx="8681847" cy="1005459"/>
          </a:xfrm>
        </p:spPr>
        <p:txBody>
          <a:bodyPr/>
          <a:lstStyle/>
          <a:p>
            <a:pPr algn="ctr"/>
            <a:r>
              <a:rPr lang="en-US" dirty="0"/>
              <a:t>Airline Accidents by Year</a:t>
            </a:r>
          </a:p>
        </p:txBody>
      </p:sp>
      <p:sp>
        <p:nvSpPr>
          <p:cNvPr id="3" name="Content Placeholder 2">
            <a:extLst>
              <a:ext uri="{FF2B5EF4-FFF2-40B4-BE49-F238E27FC236}">
                <a16:creationId xmlns:a16="http://schemas.microsoft.com/office/drawing/2014/main" id="{C090E972-5A05-47E2-8F60-BB371B9E7418}"/>
              </a:ext>
            </a:extLst>
          </p:cNvPr>
          <p:cNvSpPr>
            <a:spLocks noGrp="1"/>
          </p:cNvSpPr>
          <p:nvPr>
            <p:ph idx="1"/>
          </p:nvPr>
        </p:nvSpPr>
        <p:spPr>
          <a:xfrm>
            <a:off x="8682037" y="1801372"/>
            <a:ext cx="2047875" cy="3543686"/>
          </a:xfrm>
        </p:spPr>
        <p:txBody>
          <a:bodyPr>
            <a:normAutofit/>
          </a:bodyPr>
          <a:lstStyle/>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Graph showing airline is becoming more and more safe for travel each year. </a:t>
            </a:r>
          </a:p>
        </p:txBody>
      </p:sp>
      <p:pic>
        <p:nvPicPr>
          <p:cNvPr id="4" name="Picture 3">
            <a:extLst>
              <a:ext uri="{FF2B5EF4-FFF2-40B4-BE49-F238E27FC236}">
                <a16:creationId xmlns:a16="http://schemas.microsoft.com/office/drawing/2014/main" id="{2B08AA73-218C-48C9-A598-AE4F3933D975}"/>
              </a:ext>
            </a:extLst>
          </p:cNvPr>
          <p:cNvPicPr>
            <a:picLocks noChangeAspect="1"/>
          </p:cNvPicPr>
          <p:nvPr/>
        </p:nvPicPr>
        <p:blipFill>
          <a:blip r:embed="rId2"/>
          <a:stretch>
            <a:fillRect/>
          </a:stretch>
        </p:blipFill>
        <p:spPr>
          <a:xfrm>
            <a:off x="1185148" y="1801371"/>
            <a:ext cx="7577852" cy="3543686"/>
          </a:xfrm>
          <a:prstGeom prst="rect">
            <a:avLst/>
          </a:prstGeom>
        </p:spPr>
      </p:pic>
    </p:spTree>
    <p:extLst>
      <p:ext uri="{BB962C8B-B14F-4D97-AF65-F5344CB8AC3E}">
        <p14:creationId xmlns:p14="http://schemas.microsoft.com/office/powerpoint/2010/main" val="1484179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BE207-7DFC-40A3-9758-6BA3167E46E7}"/>
              </a:ext>
            </a:extLst>
          </p:cNvPr>
          <p:cNvSpPr>
            <a:spLocks noGrp="1"/>
          </p:cNvSpPr>
          <p:nvPr>
            <p:ph type="title"/>
          </p:nvPr>
        </p:nvSpPr>
        <p:spPr>
          <a:xfrm>
            <a:off x="1024128" y="585216"/>
            <a:ext cx="7948422" cy="843534"/>
          </a:xfrm>
        </p:spPr>
        <p:txBody>
          <a:bodyPr/>
          <a:lstStyle/>
          <a:p>
            <a:pPr algn="ctr"/>
            <a:r>
              <a:rPr lang="en-US" dirty="0"/>
              <a:t>Airline fatalities stats</a:t>
            </a:r>
          </a:p>
        </p:txBody>
      </p:sp>
      <p:sp>
        <p:nvSpPr>
          <p:cNvPr id="3" name="Content Placeholder 2">
            <a:extLst>
              <a:ext uri="{FF2B5EF4-FFF2-40B4-BE49-F238E27FC236}">
                <a16:creationId xmlns:a16="http://schemas.microsoft.com/office/drawing/2014/main" id="{394C1314-3871-4BE8-8FE8-677B5A2F1E8E}"/>
              </a:ext>
            </a:extLst>
          </p:cNvPr>
          <p:cNvSpPr>
            <a:spLocks noGrp="1"/>
          </p:cNvSpPr>
          <p:nvPr>
            <p:ph idx="1"/>
          </p:nvPr>
        </p:nvSpPr>
        <p:spPr>
          <a:xfrm>
            <a:off x="8972550" y="2084832"/>
            <a:ext cx="2135103" cy="3547830"/>
          </a:xfrm>
        </p:spPr>
        <p:txBody>
          <a:bodyPr>
            <a:normAutofit/>
          </a:bodyPr>
          <a:lstStyle/>
          <a:p>
            <a:endParaRPr lang="en-US" sz="2000" dirty="0"/>
          </a:p>
          <a:p>
            <a:r>
              <a:rPr lang="en-US" sz="1800" dirty="0">
                <a:latin typeface="Times New Roman" panose="02020603050405020304" pitchFamily="18" charset="0"/>
                <a:cs typeface="Times New Roman" panose="02020603050405020304" pitchFamily="18" charset="0"/>
              </a:rPr>
              <a:t>Graph showing significant drop in airline fatalities since 1999 compare to the year prior to that.</a:t>
            </a:r>
          </a:p>
        </p:txBody>
      </p:sp>
      <p:pic>
        <p:nvPicPr>
          <p:cNvPr id="4" name="Picture 3">
            <a:extLst>
              <a:ext uri="{FF2B5EF4-FFF2-40B4-BE49-F238E27FC236}">
                <a16:creationId xmlns:a16="http://schemas.microsoft.com/office/drawing/2014/main" id="{4EAFA04E-7A41-47F0-977D-A28E7478D8F5}"/>
              </a:ext>
            </a:extLst>
          </p:cNvPr>
          <p:cNvPicPr>
            <a:picLocks noChangeAspect="1"/>
          </p:cNvPicPr>
          <p:nvPr/>
        </p:nvPicPr>
        <p:blipFill>
          <a:blip r:embed="rId2"/>
          <a:stretch>
            <a:fillRect/>
          </a:stretch>
        </p:blipFill>
        <p:spPr>
          <a:xfrm>
            <a:off x="1447802" y="2084832"/>
            <a:ext cx="7248524" cy="3547830"/>
          </a:xfrm>
          <a:prstGeom prst="rect">
            <a:avLst/>
          </a:prstGeom>
        </p:spPr>
      </p:pic>
    </p:spTree>
    <p:extLst>
      <p:ext uri="{BB962C8B-B14F-4D97-AF65-F5344CB8AC3E}">
        <p14:creationId xmlns:p14="http://schemas.microsoft.com/office/powerpoint/2010/main" val="1718506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B08CF-5BA4-4FBA-A27E-5776C17F73C4}"/>
              </a:ext>
            </a:extLst>
          </p:cNvPr>
          <p:cNvSpPr>
            <a:spLocks noGrp="1"/>
          </p:cNvSpPr>
          <p:nvPr>
            <p:ph type="title"/>
          </p:nvPr>
        </p:nvSpPr>
        <p:spPr>
          <a:xfrm>
            <a:off x="1024129" y="585215"/>
            <a:ext cx="6938772" cy="472059"/>
          </a:xfrm>
        </p:spPr>
        <p:txBody>
          <a:bodyPr>
            <a:normAutofit fontScale="90000"/>
          </a:bodyPr>
          <a:lstStyle/>
          <a:p>
            <a:pPr algn="ctr"/>
            <a:r>
              <a:rPr lang="en-US" dirty="0"/>
              <a:t>Vehicle crash report</a:t>
            </a:r>
          </a:p>
        </p:txBody>
      </p:sp>
      <p:sp>
        <p:nvSpPr>
          <p:cNvPr id="7" name="Content Placeholder 6">
            <a:extLst>
              <a:ext uri="{FF2B5EF4-FFF2-40B4-BE49-F238E27FC236}">
                <a16:creationId xmlns:a16="http://schemas.microsoft.com/office/drawing/2014/main" id="{AE1179C7-98A0-484E-8650-B2E02DF3C585}"/>
              </a:ext>
            </a:extLst>
          </p:cNvPr>
          <p:cNvSpPr>
            <a:spLocks noGrp="1"/>
          </p:cNvSpPr>
          <p:nvPr>
            <p:ph idx="1"/>
          </p:nvPr>
        </p:nvSpPr>
        <p:spPr>
          <a:xfrm>
            <a:off x="8222455" y="1366837"/>
            <a:ext cx="1919288" cy="4124325"/>
          </a:xfrm>
        </p:spPr>
        <p:txBody>
          <a:bodyPr>
            <a:normAutofit/>
          </a:bodyPr>
          <a:lstStyle/>
          <a:p>
            <a:endParaRPr lang="en-US" sz="2000" dirty="0"/>
          </a:p>
          <a:p>
            <a:endParaRPr lang="en-US" sz="2000" dirty="0"/>
          </a:p>
          <a:p>
            <a:endParaRPr lang="en-US" sz="2000" dirty="0"/>
          </a:p>
          <a:p>
            <a:r>
              <a:rPr lang="en-US" sz="1800" dirty="0">
                <a:latin typeface="Times New Roman" panose="02020603050405020304" pitchFamily="18" charset="0"/>
                <a:cs typeface="Times New Roman" panose="02020603050405020304" pitchFamily="18" charset="0"/>
              </a:rPr>
              <a:t>Line graph showing vehicle crash report each year. </a:t>
            </a:r>
          </a:p>
        </p:txBody>
      </p:sp>
      <p:pic>
        <p:nvPicPr>
          <p:cNvPr id="8" name="Picture 7">
            <a:extLst>
              <a:ext uri="{FF2B5EF4-FFF2-40B4-BE49-F238E27FC236}">
                <a16:creationId xmlns:a16="http://schemas.microsoft.com/office/drawing/2014/main" id="{5084E1B1-AE3F-4E22-BE4B-9FF726F874BB}"/>
              </a:ext>
            </a:extLst>
          </p:cNvPr>
          <p:cNvPicPr>
            <a:picLocks noChangeAspect="1"/>
          </p:cNvPicPr>
          <p:nvPr/>
        </p:nvPicPr>
        <p:blipFill>
          <a:blip r:embed="rId2"/>
          <a:stretch>
            <a:fillRect/>
          </a:stretch>
        </p:blipFill>
        <p:spPr>
          <a:xfrm>
            <a:off x="933843" y="1366837"/>
            <a:ext cx="7288612" cy="4124325"/>
          </a:xfrm>
          <a:prstGeom prst="rect">
            <a:avLst/>
          </a:prstGeom>
        </p:spPr>
      </p:pic>
    </p:spTree>
    <p:extLst>
      <p:ext uri="{BB962C8B-B14F-4D97-AF65-F5344CB8AC3E}">
        <p14:creationId xmlns:p14="http://schemas.microsoft.com/office/powerpoint/2010/main" val="3088576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154D-16D5-4884-A9A0-F657FD3AA37A}"/>
              </a:ext>
            </a:extLst>
          </p:cNvPr>
          <p:cNvSpPr>
            <a:spLocks noGrp="1"/>
          </p:cNvSpPr>
          <p:nvPr>
            <p:ph type="title"/>
          </p:nvPr>
        </p:nvSpPr>
        <p:spPr/>
        <p:txBody>
          <a:bodyPr/>
          <a:lstStyle/>
          <a:p>
            <a:pPr algn="ctr"/>
            <a:r>
              <a:rPr lang="en-US" dirty="0"/>
              <a:t>Person killed in vehicle crash</a:t>
            </a:r>
          </a:p>
        </p:txBody>
      </p:sp>
      <p:sp>
        <p:nvSpPr>
          <p:cNvPr id="3" name="Content Placeholder 2">
            <a:extLst>
              <a:ext uri="{FF2B5EF4-FFF2-40B4-BE49-F238E27FC236}">
                <a16:creationId xmlns:a16="http://schemas.microsoft.com/office/drawing/2014/main" id="{C5D3AA04-E47D-43CA-8722-B1F8E700854D}"/>
              </a:ext>
            </a:extLst>
          </p:cNvPr>
          <p:cNvSpPr>
            <a:spLocks noGrp="1"/>
          </p:cNvSpPr>
          <p:nvPr>
            <p:ph idx="1"/>
          </p:nvPr>
        </p:nvSpPr>
        <p:spPr>
          <a:xfrm>
            <a:off x="1024128" y="5429250"/>
            <a:ext cx="9720073" cy="880109"/>
          </a:xfrm>
        </p:spPr>
        <p:txBody>
          <a:bodyPr/>
          <a:lstStyle/>
          <a:p>
            <a:r>
              <a:rPr lang="en-US" dirty="0"/>
              <a:t>The vehicle crash report shows fatalities in thousands each month. </a:t>
            </a:r>
          </a:p>
        </p:txBody>
      </p:sp>
      <p:pic>
        <p:nvPicPr>
          <p:cNvPr id="4" name="Picture 3">
            <a:extLst>
              <a:ext uri="{FF2B5EF4-FFF2-40B4-BE49-F238E27FC236}">
                <a16:creationId xmlns:a16="http://schemas.microsoft.com/office/drawing/2014/main" id="{87D52644-674F-48D6-8B53-456307E28CBD}"/>
              </a:ext>
            </a:extLst>
          </p:cNvPr>
          <p:cNvPicPr>
            <a:picLocks noChangeAspect="1"/>
          </p:cNvPicPr>
          <p:nvPr/>
        </p:nvPicPr>
        <p:blipFill>
          <a:blip r:embed="rId2"/>
          <a:stretch>
            <a:fillRect/>
          </a:stretch>
        </p:blipFill>
        <p:spPr>
          <a:xfrm>
            <a:off x="1024129" y="2286000"/>
            <a:ext cx="9235504" cy="3143250"/>
          </a:xfrm>
          <a:prstGeom prst="rect">
            <a:avLst/>
          </a:prstGeom>
        </p:spPr>
      </p:pic>
    </p:spTree>
    <p:extLst>
      <p:ext uri="{BB962C8B-B14F-4D97-AF65-F5344CB8AC3E}">
        <p14:creationId xmlns:p14="http://schemas.microsoft.com/office/powerpoint/2010/main" val="1579052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58711-8CE2-475C-A1BE-D2FECAD1D795}"/>
              </a:ext>
            </a:extLst>
          </p:cNvPr>
          <p:cNvSpPr>
            <a:spLocks noGrp="1"/>
          </p:cNvSpPr>
          <p:nvPr>
            <p:ph type="title"/>
          </p:nvPr>
        </p:nvSpPr>
        <p:spPr>
          <a:xfrm>
            <a:off x="1024128" y="585216"/>
            <a:ext cx="9720072" cy="557784"/>
          </a:xfrm>
        </p:spPr>
        <p:txBody>
          <a:bodyPr>
            <a:normAutofit fontScale="90000"/>
          </a:bodyPr>
          <a:lstStyle/>
          <a:p>
            <a:pPr algn="ctr"/>
            <a:r>
              <a:rPr lang="en-US" dirty="0"/>
              <a:t>Seat Capacity airline</a:t>
            </a:r>
          </a:p>
        </p:txBody>
      </p:sp>
      <p:sp>
        <p:nvSpPr>
          <p:cNvPr id="3" name="Content Placeholder 2">
            <a:extLst>
              <a:ext uri="{FF2B5EF4-FFF2-40B4-BE49-F238E27FC236}">
                <a16:creationId xmlns:a16="http://schemas.microsoft.com/office/drawing/2014/main" id="{E4E9FB4F-6306-44B8-824E-03D176AE1D2D}"/>
              </a:ext>
            </a:extLst>
          </p:cNvPr>
          <p:cNvSpPr>
            <a:spLocks noGrp="1"/>
          </p:cNvSpPr>
          <p:nvPr>
            <p:ph idx="1"/>
          </p:nvPr>
        </p:nvSpPr>
        <p:spPr>
          <a:xfrm>
            <a:off x="8353425" y="2166937"/>
            <a:ext cx="2390776" cy="4125579"/>
          </a:xfrm>
        </p:spPr>
        <p:txBody>
          <a:bodyPr/>
          <a:lstStyle/>
          <a:p>
            <a:endParaRPr lang="en-US" dirty="0"/>
          </a:p>
          <a:p>
            <a:endParaRPr lang="en-US" dirty="0"/>
          </a:p>
          <a:p>
            <a:r>
              <a:rPr lang="en-US" dirty="0"/>
              <a:t>United has the highest seat capacity compare to the other airlines. Millions of customer travel each day.</a:t>
            </a:r>
          </a:p>
        </p:txBody>
      </p:sp>
      <p:pic>
        <p:nvPicPr>
          <p:cNvPr id="4" name="Picture 3">
            <a:extLst>
              <a:ext uri="{FF2B5EF4-FFF2-40B4-BE49-F238E27FC236}">
                <a16:creationId xmlns:a16="http://schemas.microsoft.com/office/drawing/2014/main" id="{2EF4E1A0-A1ED-4D18-9B3D-2CE445B0ADAF}"/>
              </a:ext>
            </a:extLst>
          </p:cNvPr>
          <p:cNvPicPr>
            <a:picLocks noChangeAspect="1"/>
          </p:cNvPicPr>
          <p:nvPr/>
        </p:nvPicPr>
        <p:blipFill>
          <a:blip r:embed="rId2"/>
          <a:stretch>
            <a:fillRect/>
          </a:stretch>
        </p:blipFill>
        <p:spPr>
          <a:xfrm>
            <a:off x="1024128" y="2166937"/>
            <a:ext cx="7329297" cy="4142423"/>
          </a:xfrm>
          <a:prstGeom prst="rect">
            <a:avLst/>
          </a:prstGeom>
        </p:spPr>
      </p:pic>
    </p:spTree>
    <p:extLst>
      <p:ext uri="{BB962C8B-B14F-4D97-AF65-F5344CB8AC3E}">
        <p14:creationId xmlns:p14="http://schemas.microsoft.com/office/powerpoint/2010/main" val="2485391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357CB-82B6-467B-8026-3C2044DA36EE}"/>
              </a:ext>
            </a:extLst>
          </p:cNvPr>
          <p:cNvSpPr>
            <a:spLocks noGrp="1"/>
          </p:cNvSpPr>
          <p:nvPr>
            <p:ph type="title"/>
          </p:nvPr>
        </p:nvSpPr>
        <p:spPr>
          <a:xfrm>
            <a:off x="798842" y="320172"/>
            <a:ext cx="9720072" cy="1499616"/>
          </a:xfrm>
        </p:spPr>
        <p:txBody>
          <a:bodyPr/>
          <a:lstStyle/>
          <a:p>
            <a:pPr algn="ctr"/>
            <a:r>
              <a:rPr lang="en-US" dirty="0"/>
              <a:t>findings</a:t>
            </a:r>
          </a:p>
        </p:txBody>
      </p:sp>
      <p:sp>
        <p:nvSpPr>
          <p:cNvPr id="3" name="Content Placeholder 2">
            <a:extLst>
              <a:ext uri="{FF2B5EF4-FFF2-40B4-BE49-F238E27FC236}">
                <a16:creationId xmlns:a16="http://schemas.microsoft.com/office/drawing/2014/main" id="{9A1A4FF3-AE47-4E61-81D3-18C696D590C3}"/>
              </a:ext>
            </a:extLst>
          </p:cNvPr>
          <p:cNvSpPr>
            <a:spLocks noGrp="1"/>
          </p:cNvSpPr>
          <p:nvPr>
            <p:ph idx="1"/>
          </p:nvPr>
        </p:nvSpPr>
        <p:spPr>
          <a:xfrm>
            <a:off x="1024128" y="1997242"/>
            <a:ext cx="9720073" cy="4312118"/>
          </a:xfrm>
        </p:spPr>
        <p:txBody>
          <a:bodyPr>
            <a:normAutofit/>
          </a:bodyPr>
          <a:lstStyle/>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Study and reports confirmed there has been significant drop in airline fatalities since 1999. </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Overall, flight incidents or fatalities are at a declining rate with the advancement of time and technology</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Vehicle crash/fatalities are significantly higher compare to the air travel. </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The line chart shows the no of airline accidents has been significantly reduced after 1999 which strongly suggest advances in aircraft and airport design, better air traffic control, and improved pilot training.</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Comparison of the airline travel incident with the road fatalities/incident found airline to be extremely safe .</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630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4045A-6E85-4660-97BA-A4FC5338F0AB}"/>
              </a:ext>
            </a:extLst>
          </p:cNvPr>
          <p:cNvSpPr>
            <a:spLocks noGrp="1"/>
          </p:cNvSpPr>
          <p:nvPr>
            <p:ph type="title"/>
          </p:nvPr>
        </p:nvSpPr>
        <p:spPr/>
        <p:txBody>
          <a:bodyPr/>
          <a:lstStyle/>
          <a:p>
            <a:pPr algn="ctr"/>
            <a:r>
              <a:rPr lang="en-US" dirty="0"/>
              <a:t>Summary</a:t>
            </a:r>
          </a:p>
        </p:txBody>
      </p:sp>
      <p:sp>
        <p:nvSpPr>
          <p:cNvPr id="3" name="Content Placeholder 2">
            <a:extLst>
              <a:ext uri="{FF2B5EF4-FFF2-40B4-BE49-F238E27FC236}">
                <a16:creationId xmlns:a16="http://schemas.microsoft.com/office/drawing/2014/main" id="{FD08B9DF-3A14-44CA-94F5-D60DD148A52E}"/>
              </a:ext>
            </a:extLst>
          </p:cNvPr>
          <p:cNvSpPr>
            <a:spLocks noGrp="1"/>
          </p:cNvSpPr>
          <p:nvPr>
            <p:ph idx="1"/>
          </p:nvPr>
        </p:nvSpPr>
        <p:spPr>
          <a:xfrm>
            <a:off x="1409700" y="2428874"/>
            <a:ext cx="8296275" cy="3695701"/>
          </a:xfrm>
        </p:spPr>
        <p:txBody>
          <a:bodyPr>
            <a:noAutofit/>
          </a:bodyPr>
          <a:lstStyle/>
          <a:p>
            <a:r>
              <a:rPr lang="en-US" sz="2000" dirty="0">
                <a:latin typeface="Times New Roman" panose="02020603050405020304" pitchFamily="18" charset="0"/>
                <a:cs typeface="Times New Roman" panose="02020603050405020304" pitchFamily="18" charset="0"/>
              </a:rPr>
              <a:t>Airline Safety study present the statistics of the airline fatalities and compare that with the vehicle crash report. The report illustrate that there has been significant drop in airline fatalities after 1999. Multiple metrics is created to support the study and its finding. </a:t>
            </a:r>
          </a:p>
          <a:p>
            <a:r>
              <a:rPr lang="en-US" sz="2000" b="1" dirty="0">
                <a:latin typeface="Times New Roman" panose="02020603050405020304" pitchFamily="18" charset="0"/>
                <a:cs typeface="Times New Roman" panose="02020603050405020304" pitchFamily="18" charset="0"/>
              </a:rPr>
              <a:t>First slide</a:t>
            </a:r>
            <a:r>
              <a:rPr lang="en-US" sz="2000" dirty="0">
                <a:latin typeface="Times New Roman" panose="02020603050405020304" pitchFamily="18" charset="0"/>
                <a:cs typeface="Times New Roman" panose="02020603050405020304" pitchFamily="18" charset="0"/>
              </a:rPr>
              <a:t>: It provides an overview and the purpose of the study with the scope for the study. </a:t>
            </a:r>
          </a:p>
          <a:p>
            <a:r>
              <a:rPr lang="en-US" sz="2000" b="1" dirty="0">
                <a:latin typeface="Times New Roman" panose="02020603050405020304" pitchFamily="18" charset="0"/>
                <a:cs typeface="Times New Roman" panose="02020603050405020304" pitchFamily="18" charset="0"/>
              </a:rPr>
              <a:t>Second</a:t>
            </a:r>
            <a:r>
              <a:rPr lang="en-US" sz="2000" dirty="0">
                <a:latin typeface="Times New Roman" panose="02020603050405020304" pitchFamily="18" charset="0"/>
                <a:cs typeface="Times New Roman" panose="02020603050405020304" pitchFamily="18" charset="0"/>
              </a:rPr>
              <a:t>: Airline accident is decreasing each year after 1999. I have shown bar graph along with the line for patterns that shows it is decreasing year over year. It tells airline is becoming more and more safe for travel each year. </a:t>
            </a: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37752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103</TotalTime>
  <Words>609</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Times New Roman</vt:lpstr>
      <vt:lpstr>Tw Cen MT</vt:lpstr>
      <vt:lpstr>Tw Cen MT Condensed</vt:lpstr>
      <vt:lpstr>Wingdings</vt:lpstr>
      <vt:lpstr>Wingdings 3</vt:lpstr>
      <vt:lpstr>Integral</vt:lpstr>
      <vt:lpstr>Airline Safety </vt:lpstr>
      <vt:lpstr>Airline safety study</vt:lpstr>
      <vt:lpstr>Airline Accidents by Year</vt:lpstr>
      <vt:lpstr>Airline fatalities stats</vt:lpstr>
      <vt:lpstr>Vehicle crash report</vt:lpstr>
      <vt:lpstr>Person killed in vehicle crash</vt:lpstr>
      <vt:lpstr>Seat Capacity airline</vt:lpstr>
      <vt:lpstr>findings</vt:lpstr>
      <vt:lpstr>Summary</vt:lpstr>
      <vt:lpstr>Summary</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Safety </dc:title>
  <dc:creator>aeryn</dc:creator>
  <cp:lastModifiedBy>aeryn</cp:lastModifiedBy>
  <cp:revision>17</cp:revision>
  <dcterms:created xsi:type="dcterms:W3CDTF">2020-06-28T22:15:45Z</dcterms:created>
  <dcterms:modified xsi:type="dcterms:W3CDTF">2020-06-29T03:56:16Z</dcterms:modified>
</cp:coreProperties>
</file>