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6D3C616-0125-4FEB-B3B5-4CBD07242F5B}" type="datetimeFigureOut">
              <a:rPr lang="en-US" smtClean="0"/>
              <a:t>2/29/2020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0E3A83-0D79-4476-B8FD-06F52E57E9F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391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C616-0125-4FEB-B3B5-4CBD07242F5B}"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299921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C616-0125-4FEB-B3B5-4CBD07242F5B}"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143505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C616-0125-4FEB-B3B5-4CBD07242F5B}"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311421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6D3C616-0125-4FEB-B3B5-4CBD07242F5B}" type="datetimeFigureOut">
              <a:rPr lang="en-US" smtClean="0"/>
              <a:t>2/29/2020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0E3A83-0D79-4476-B8FD-06F52E57E9F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336251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3C616-0125-4FEB-B3B5-4CBD07242F5B}"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18015421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3C616-0125-4FEB-B3B5-4CBD07242F5B}"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3611026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3C616-0125-4FEB-B3B5-4CBD07242F5B}"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126444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3C616-0125-4FEB-B3B5-4CBD07242F5B}" type="datetimeFigureOut">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287054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6D3C616-0125-4FEB-B3B5-4CBD07242F5B}" type="datetimeFigureOut">
              <a:rPr lang="en-US" smtClean="0"/>
              <a:t>2/29/2020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0E3A83-0D79-4476-B8FD-06F52E57E9F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084407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6D3C616-0125-4FEB-B3B5-4CBD07242F5B}" type="datetimeFigureOut">
              <a:rPr lang="en-US" smtClean="0"/>
              <a:t>2/29/2020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0E3A83-0D79-4476-B8FD-06F52E57E9FE}" type="slidenum">
              <a:rPr lang="en-US" smtClean="0"/>
              <a:t>‹#›</a:t>
            </a:fld>
            <a:endParaRPr lang="en-US"/>
          </a:p>
        </p:txBody>
      </p:sp>
    </p:spTree>
    <p:extLst>
      <p:ext uri="{BB962C8B-B14F-4D97-AF65-F5344CB8AC3E}">
        <p14:creationId xmlns:p14="http://schemas.microsoft.com/office/powerpoint/2010/main" val="357121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6D3C616-0125-4FEB-B3B5-4CBD07242F5B}" type="datetimeFigureOut">
              <a:rPr lang="en-US" smtClean="0"/>
              <a:t>2/29/2020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0E3A83-0D79-4476-B8FD-06F52E57E9F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7148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3A2B-D77E-448B-AB28-5B183D860FCF}"/>
              </a:ext>
            </a:extLst>
          </p:cNvPr>
          <p:cNvSpPr>
            <a:spLocks noGrp="1"/>
          </p:cNvSpPr>
          <p:nvPr>
            <p:ph type="ctrTitle"/>
          </p:nvPr>
        </p:nvSpPr>
        <p:spPr/>
        <p:txBody>
          <a:bodyPr/>
          <a:lstStyle/>
          <a:p>
            <a:r>
              <a:rPr lang="en-US" b="1" dirty="0"/>
              <a:t>Earthquake Prediction</a:t>
            </a:r>
            <a:br>
              <a:rPr lang="en-US" b="1" dirty="0"/>
            </a:br>
            <a:endParaRPr lang="en-US" dirty="0"/>
          </a:p>
        </p:txBody>
      </p:sp>
      <p:sp>
        <p:nvSpPr>
          <p:cNvPr id="3" name="Subtitle 2">
            <a:extLst>
              <a:ext uri="{FF2B5EF4-FFF2-40B4-BE49-F238E27FC236}">
                <a16:creationId xmlns:a16="http://schemas.microsoft.com/office/drawing/2014/main" id="{C1BE3FB1-E593-406D-A4A9-27030911A4E4}"/>
              </a:ext>
            </a:extLst>
          </p:cNvPr>
          <p:cNvSpPr>
            <a:spLocks noGrp="1"/>
          </p:cNvSpPr>
          <p:nvPr>
            <p:ph type="subTitle" idx="1"/>
          </p:nvPr>
        </p:nvSpPr>
        <p:spPr/>
        <p:txBody>
          <a:bodyPr>
            <a:normAutofit fontScale="55000" lnSpcReduction="20000"/>
          </a:bodyPr>
          <a:lstStyle/>
          <a:p>
            <a:r>
              <a:rPr lang="en-US" dirty="0"/>
              <a:t>Saroj Raut</a:t>
            </a:r>
          </a:p>
          <a:p>
            <a:r>
              <a:rPr lang="en-US" dirty="0"/>
              <a:t>DSC 530</a:t>
            </a:r>
          </a:p>
          <a:p>
            <a:r>
              <a:rPr lang="en-US" dirty="0"/>
              <a:t>Data Exploration and Analysis</a:t>
            </a:r>
          </a:p>
        </p:txBody>
      </p:sp>
    </p:spTree>
    <p:extLst>
      <p:ext uri="{BB962C8B-B14F-4D97-AF65-F5344CB8AC3E}">
        <p14:creationId xmlns:p14="http://schemas.microsoft.com/office/powerpoint/2010/main" val="119789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6D9ED3E-7D91-4690-BF7E-5C536B7175F6}"/>
              </a:ext>
            </a:extLst>
          </p:cNvPr>
          <p:cNvSpPr>
            <a:spLocks noGrp="1"/>
          </p:cNvSpPr>
          <p:nvPr>
            <p:ph type="title"/>
          </p:nvPr>
        </p:nvSpPr>
        <p:spPr>
          <a:xfrm>
            <a:off x="605197" y="382385"/>
            <a:ext cx="3111669" cy="899780"/>
          </a:xfrm>
        </p:spPr>
        <p:txBody>
          <a:bodyPr anchor="b">
            <a:normAutofit/>
          </a:bodyPr>
          <a:lstStyle/>
          <a:p>
            <a:r>
              <a:rPr lang="en-US" sz="2000" dirty="0"/>
              <a:t>CDF for Magnitude</a:t>
            </a:r>
          </a:p>
        </p:txBody>
      </p:sp>
      <p:sp>
        <p:nvSpPr>
          <p:cNvPr id="13" name="Rectangle 12">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68A6731B-A84E-4ED7-85DD-42B0657591E1}"/>
              </a:ext>
            </a:extLst>
          </p:cNvPr>
          <p:cNvSpPr>
            <a:spLocks noGrp="1"/>
          </p:cNvSpPr>
          <p:nvPr>
            <p:ph idx="1"/>
          </p:nvPr>
        </p:nvSpPr>
        <p:spPr>
          <a:xfrm>
            <a:off x="605197" y="1613434"/>
            <a:ext cx="3111668" cy="4594953"/>
          </a:xfrm>
        </p:spPr>
        <p:txBody>
          <a:bodyPr>
            <a:normAutofit/>
          </a:bodyPr>
          <a:lstStyle/>
          <a:p>
            <a:r>
              <a:rPr lang="en-US" dirty="0"/>
              <a:t>CDF for magnitude that maps from a value to its percentile rank.</a:t>
            </a:r>
          </a:p>
          <a:p>
            <a:endParaRPr lang="en-US" sz="1600" dirty="0"/>
          </a:p>
        </p:txBody>
      </p:sp>
      <p:sp>
        <p:nvSpPr>
          <p:cNvPr id="15" name="Rectangle 14">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7BCCBD7-5FE3-4484-9FD8-1931D3932206}"/>
              </a:ext>
            </a:extLst>
          </p:cNvPr>
          <p:cNvPicPr>
            <a:picLocks noChangeAspect="1"/>
          </p:cNvPicPr>
          <p:nvPr/>
        </p:nvPicPr>
        <p:blipFill>
          <a:blip r:embed="rId2"/>
          <a:stretch>
            <a:fillRect/>
          </a:stretch>
        </p:blipFill>
        <p:spPr>
          <a:xfrm>
            <a:off x="4711748" y="1762955"/>
            <a:ext cx="6074784" cy="3325943"/>
          </a:xfrm>
          <a:prstGeom prst="rect">
            <a:avLst/>
          </a:prstGeom>
        </p:spPr>
      </p:pic>
    </p:spTree>
    <p:extLst>
      <p:ext uri="{BB962C8B-B14F-4D97-AF65-F5344CB8AC3E}">
        <p14:creationId xmlns:p14="http://schemas.microsoft.com/office/powerpoint/2010/main" val="308023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AB7B236-993A-474B-8826-F5C58723F225}"/>
              </a:ext>
            </a:extLst>
          </p:cNvPr>
          <p:cNvSpPr>
            <a:spLocks noGrp="1"/>
          </p:cNvSpPr>
          <p:nvPr>
            <p:ph type="title"/>
          </p:nvPr>
        </p:nvSpPr>
        <p:spPr>
          <a:xfrm>
            <a:off x="605197" y="382385"/>
            <a:ext cx="3111669" cy="899780"/>
          </a:xfrm>
        </p:spPr>
        <p:txBody>
          <a:bodyPr anchor="b">
            <a:normAutofit/>
          </a:bodyPr>
          <a:lstStyle/>
          <a:p>
            <a:r>
              <a:rPr lang="en-US" sz="1800" b="1" u="sng" dirty="0"/>
              <a:t>Depth vs Magnitude</a:t>
            </a:r>
            <a:br>
              <a:rPr lang="en-US" sz="1800" b="1" u="sng" dirty="0"/>
            </a:br>
            <a:r>
              <a:rPr lang="en-US" sz="1800" dirty="0"/>
              <a:t>Relationship  </a:t>
            </a:r>
          </a:p>
        </p:txBody>
      </p:sp>
      <p:sp>
        <p:nvSpPr>
          <p:cNvPr id="11" name="Rectangle 10">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E1FCF08-FB56-489C-A33E-811E86092858}"/>
              </a:ext>
            </a:extLst>
          </p:cNvPr>
          <p:cNvSpPr>
            <a:spLocks noGrp="1"/>
          </p:cNvSpPr>
          <p:nvPr>
            <p:ph idx="1"/>
          </p:nvPr>
        </p:nvSpPr>
        <p:spPr>
          <a:xfrm>
            <a:off x="605197" y="1613434"/>
            <a:ext cx="3111668" cy="4594953"/>
          </a:xfrm>
        </p:spPr>
        <p:txBody>
          <a:bodyPr>
            <a:normAutofit/>
          </a:bodyPr>
          <a:lstStyle/>
          <a:p>
            <a:r>
              <a:rPr lang="en-US" sz="1600" b="1" dirty="0"/>
              <a:t>Relationship is studied between different variables such as Depth vs Magnitude.</a:t>
            </a:r>
          </a:p>
          <a:p>
            <a:r>
              <a:rPr lang="en-US" sz="1600" b="1" dirty="0"/>
              <a:t>There are few cases in which even though depth was not high, yet the Magnitude of Earthquake is too high</a:t>
            </a:r>
          </a:p>
          <a:p>
            <a:endParaRPr lang="en-US" sz="1600" dirty="0"/>
          </a:p>
          <a:p>
            <a:endParaRPr lang="en-US" sz="1600" dirty="0"/>
          </a:p>
        </p:txBody>
      </p:sp>
      <p:sp>
        <p:nvSpPr>
          <p:cNvPr id="13" name="Rectangle 12">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E9723C-348C-4E3E-BB64-2EF0ECEE68C8}"/>
              </a:ext>
            </a:extLst>
          </p:cNvPr>
          <p:cNvPicPr>
            <a:picLocks noChangeAspect="1"/>
          </p:cNvPicPr>
          <p:nvPr/>
        </p:nvPicPr>
        <p:blipFill>
          <a:blip r:embed="rId2"/>
          <a:stretch>
            <a:fillRect/>
          </a:stretch>
        </p:blipFill>
        <p:spPr>
          <a:xfrm>
            <a:off x="4711748" y="1688788"/>
            <a:ext cx="6074784" cy="3474277"/>
          </a:xfrm>
          <a:prstGeom prst="rect">
            <a:avLst/>
          </a:prstGeom>
        </p:spPr>
      </p:pic>
    </p:spTree>
    <p:extLst>
      <p:ext uri="{BB962C8B-B14F-4D97-AF65-F5344CB8AC3E}">
        <p14:creationId xmlns:p14="http://schemas.microsoft.com/office/powerpoint/2010/main" val="299591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EA91-4974-49A5-BBBC-24DF67C8429B}"/>
              </a:ext>
            </a:extLst>
          </p:cNvPr>
          <p:cNvSpPr>
            <a:spLocks noGrp="1"/>
          </p:cNvSpPr>
          <p:nvPr>
            <p:ph type="title"/>
          </p:nvPr>
        </p:nvSpPr>
        <p:spPr>
          <a:xfrm>
            <a:off x="1251679" y="645107"/>
            <a:ext cx="7388738" cy="1640894"/>
          </a:xfrm>
        </p:spPr>
        <p:txBody>
          <a:bodyPr anchor="t">
            <a:normAutofit/>
          </a:bodyPr>
          <a:lstStyle/>
          <a:p>
            <a:pPr algn="ctr"/>
            <a:r>
              <a:rPr lang="en-US" sz="4000" b="1" u="sng" dirty="0"/>
              <a:t>Finding</a:t>
            </a:r>
            <a:endParaRPr lang="en-US" sz="4000" dirty="0"/>
          </a:p>
        </p:txBody>
      </p:sp>
      <p:sp>
        <p:nvSpPr>
          <p:cNvPr id="8" name="Content Placeholder 7">
            <a:extLst>
              <a:ext uri="{FF2B5EF4-FFF2-40B4-BE49-F238E27FC236}">
                <a16:creationId xmlns:a16="http://schemas.microsoft.com/office/drawing/2014/main" id="{90CDA249-EF21-4AAF-9E8B-2D909C9E621E}"/>
              </a:ext>
            </a:extLst>
          </p:cNvPr>
          <p:cNvSpPr>
            <a:spLocks noGrp="1"/>
          </p:cNvSpPr>
          <p:nvPr>
            <p:ph idx="1"/>
          </p:nvPr>
        </p:nvSpPr>
        <p:spPr>
          <a:xfrm>
            <a:off x="1251679" y="2286001"/>
            <a:ext cx="3384330" cy="3940844"/>
          </a:xfrm>
        </p:spPr>
        <p:txBody>
          <a:bodyPr>
            <a:normAutofit fontScale="62500" lnSpcReduction="20000"/>
          </a:bodyPr>
          <a:lstStyle/>
          <a:p>
            <a:r>
              <a:rPr lang="en-US" dirty="0"/>
              <a:t>Locations of earthquake around the world.</a:t>
            </a:r>
          </a:p>
          <a:p>
            <a:r>
              <a:rPr lang="en-US" dirty="0"/>
              <a:t>The data was preprocess using python to eliminate unwanted variables and missing values. The clean dataset was confirmed to be used for the further analysis and finding. </a:t>
            </a:r>
          </a:p>
          <a:p>
            <a:r>
              <a:rPr lang="en-US" dirty="0"/>
              <a:t>The dataset was used to visualized earthquake frequency and distribution across the world since 1965. Most of the earthquakes are close to a magnitude of 6, and there are very few cases which exceed the grade of 7 along all the years. Earthquake activity looks slightly like the map of the earth's tectonic plates. The places located the closest to the limit of those plates are the zones with the highest activity.</a:t>
            </a:r>
          </a:p>
          <a:p>
            <a:r>
              <a:rPr lang="en-US" dirty="0"/>
              <a:t>I am unable to establish correlation to predict earthquake. My study will continue to work on this project as I work to get more comfortable working with python. </a:t>
            </a:r>
          </a:p>
          <a:p>
            <a:endParaRPr lang="en-US" dirty="0"/>
          </a:p>
        </p:txBody>
      </p:sp>
      <p:pic>
        <p:nvPicPr>
          <p:cNvPr id="4" name="Content Placeholder 3">
            <a:extLst>
              <a:ext uri="{FF2B5EF4-FFF2-40B4-BE49-F238E27FC236}">
                <a16:creationId xmlns:a16="http://schemas.microsoft.com/office/drawing/2014/main" id="{612EE48E-7143-4CC7-90A3-887E0E08D608}"/>
              </a:ext>
            </a:extLst>
          </p:cNvPr>
          <p:cNvPicPr>
            <a:picLocks noChangeAspect="1"/>
          </p:cNvPicPr>
          <p:nvPr/>
        </p:nvPicPr>
        <p:blipFill>
          <a:blip r:embed="rId2"/>
          <a:stretch>
            <a:fillRect/>
          </a:stretch>
        </p:blipFill>
        <p:spPr>
          <a:xfrm>
            <a:off x="5279472" y="2370441"/>
            <a:ext cx="5995465" cy="2143378"/>
          </a:xfrm>
          <a:prstGeom prst="rect">
            <a:avLst/>
          </a:prstGeom>
        </p:spPr>
      </p:pic>
    </p:spTree>
    <p:extLst>
      <p:ext uri="{BB962C8B-B14F-4D97-AF65-F5344CB8AC3E}">
        <p14:creationId xmlns:p14="http://schemas.microsoft.com/office/powerpoint/2010/main" val="126185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07F2-4CA0-4A0E-B160-FEB74DFB7CF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91835E-95EF-44BC-B8FB-647BA5DE732F}"/>
              </a:ext>
            </a:extLst>
          </p:cNvPr>
          <p:cNvSpPr>
            <a:spLocks noGrp="1"/>
          </p:cNvSpPr>
          <p:nvPr>
            <p:ph idx="1"/>
          </p:nvPr>
        </p:nvSpPr>
        <p:spPr/>
        <p:txBody>
          <a:bodyPr>
            <a:normAutofit/>
          </a:bodyPr>
          <a:lstStyle/>
          <a:p>
            <a:r>
              <a:rPr lang="en-US" dirty="0"/>
              <a:t>Earthquake is a challenging problem which researchers have been trying to solve for years but with little success. A solution to this problem can save thousands of innocent lives and revolutionize disaster management. Some regions really have frequent earthquakes, but this is just a comparative quantity compared to other regions. </a:t>
            </a:r>
          </a:p>
          <a:p>
            <a:r>
              <a:rPr lang="en-US" dirty="0"/>
              <a:t>Hypothesis testing is an essential part of the scientific method, and it is especially important in earthquake prediction because public safely, public funds, and public trust are involved.</a:t>
            </a:r>
          </a:p>
          <a:p>
            <a:pPr marL="0" indent="0">
              <a:buNone/>
            </a:pPr>
            <a:endParaRPr lang="en-US" dirty="0"/>
          </a:p>
        </p:txBody>
      </p:sp>
    </p:spTree>
    <p:extLst>
      <p:ext uri="{BB962C8B-B14F-4D97-AF65-F5344CB8AC3E}">
        <p14:creationId xmlns:p14="http://schemas.microsoft.com/office/powerpoint/2010/main" val="259105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AA36-08FC-43FC-B41F-3D22808849B6}"/>
              </a:ext>
            </a:extLst>
          </p:cNvPr>
          <p:cNvSpPr>
            <a:spLocks noGrp="1"/>
          </p:cNvSpPr>
          <p:nvPr>
            <p:ph type="title"/>
          </p:nvPr>
        </p:nvSpPr>
        <p:spPr/>
        <p:txBody>
          <a:bodyPr/>
          <a:lstStyle/>
          <a:p>
            <a:r>
              <a:rPr lang="en-US" dirty="0"/>
              <a:t>Can earthquake be predicted?</a:t>
            </a:r>
          </a:p>
        </p:txBody>
      </p:sp>
      <p:sp>
        <p:nvSpPr>
          <p:cNvPr id="3" name="Content Placeholder 2">
            <a:extLst>
              <a:ext uri="{FF2B5EF4-FFF2-40B4-BE49-F238E27FC236}">
                <a16:creationId xmlns:a16="http://schemas.microsoft.com/office/drawing/2014/main" id="{8561A68D-0F77-4438-9456-47EF2181961E}"/>
              </a:ext>
            </a:extLst>
          </p:cNvPr>
          <p:cNvSpPr>
            <a:spLocks noGrp="1"/>
          </p:cNvSpPr>
          <p:nvPr>
            <p:ph idx="1"/>
          </p:nvPr>
        </p:nvSpPr>
        <p:spPr/>
        <p:txBody>
          <a:bodyPr/>
          <a:lstStyle/>
          <a:p>
            <a:r>
              <a:rPr lang="en-US" dirty="0"/>
              <a:t>I would like to analyze and explore the date available to prepare our final dataset for model exploration. </a:t>
            </a:r>
          </a:p>
          <a:p>
            <a:r>
              <a:rPr lang="en-US" dirty="0"/>
              <a:t>Metadata will be studied to understand the independent and dependent variable within the dataset. </a:t>
            </a:r>
          </a:p>
          <a:p>
            <a:r>
              <a:rPr lang="en-US" dirty="0"/>
              <a:t>Data will be prepared for building meaningful relationship between the variables. Various plot and graph will be constructed to visualize and establish relationship within the variables.</a:t>
            </a:r>
          </a:p>
          <a:p>
            <a:endParaRPr lang="en-US" dirty="0"/>
          </a:p>
        </p:txBody>
      </p:sp>
    </p:spTree>
    <p:extLst>
      <p:ext uri="{BB962C8B-B14F-4D97-AF65-F5344CB8AC3E}">
        <p14:creationId xmlns:p14="http://schemas.microsoft.com/office/powerpoint/2010/main" val="131865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DCB3-A11D-414F-B713-BB8CCC1FFCD3}"/>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73710F10-9F18-4445-9A44-A8484A2062C0}"/>
              </a:ext>
            </a:extLst>
          </p:cNvPr>
          <p:cNvSpPr>
            <a:spLocks noGrp="1"/>
          </p:cNvSpPr>
          <p:nvPr>
            <p:ph idx="1"/>
          </p:nvPr>
        </p:nvSpPr>
        <p:spPr/>
        <p:txBody>
          <a:bodyPr/>
          <a:lstStyle/>
          <a:p>
            <a:r>
              <a:rPr lang="en-US" dirty="0"/>
              <a:t>This dataset includes a record of the date, time, location, depth, magnitude, and source of every earthquake with a reported magnitude 5.5 or higher since 1965.</a:t>
            </a:r>
          </a:p>
          <a:p>
            <a:r>
              <a:rPr lang="en-US" b="1" dirty="0"/>
              <a:t>Date:</a:t>
            </a:r>
            <a:r>
              <a:rPr lang="en-US" dirty="0"/>
              <a:t> The date when the earthquake initiates rupture, which is known as the "origin" time.</a:t>
            </a:r>
          </a:p>
          <a:p>
            <a:r>
              <a:rPr lang="en-US" b="1" dirty="0"/>
              <a:t>Time:</a:t>
            </a:r>
            <a:r>
              <a:rPr lang="en-US" dirty="0"/>
              <a:t> The time when the earthquake initiates rupture, which is known as the "origin" time.</a:t>
            </a:r>
          </a:p>
          <a:p>
            <a:r>
              <a:rPr lang="en-US" b="1" dirty="0"/>
              <a:t>Magnitude:</a:t>
            </a:r>
            <a:r>
              <a:rPr lang="en-US" dirty="0"/>
              <a:t> Earthquake magnitude is a logarithmic measure of earthquake size. </a:t>
            </a:r>
          </a:p>
          <a:p>
            <a:r>
              <a:rPr lang="en-US" b="1" dirty="0"/>
              <a:t>Latitude: </a:t>
            </a:r>
            <a:r>
              <a:rPr lang="en-US" dirty="0"/>
              <a:t>An earthquake begins to rupture at a hypocenter which is defined by a position on the surface of the earth (epicenter) and a depth below this point (focal depth). The latitude is the number of degrees north (N) or south (S) of the equator and varies from 0 at the equator to 90 at the poles.</a:t>
            </a:r>
          </a:p>
          <a:p>
            <a:endParaRPr lang="en-US" dirty="0"/>
          </a:p>
        </p:txBody>
      </p:sp>
    </p:spTree>
    <p:extLst>
      <p:ext uri="{BB962C8B-B14F-4D97-AF65-F5344CB8AC3E}">
        <p14:creationId xmlns:p14="http://schemas.microsoft.com/office/powerpoint/2010/main" val="2803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544-1570-4DF3-B032-C41D423934CB}"/>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05D7BC2A-69A0-4643-ABDC-0199ED6C97EC}"/>
              </a:ext>
            </a:extLst>
          </p:cNvPr>
          <p:cNvSpPr>
            <a:spLocks noGrp="1"/>
          </p:cNvSpPr>
          <p:nvPr>
            <p:ph idx="1"/>
          </p:nvPr>
        </p:nvSpPr>
        <p:spPr/>
        <p:txBody>
          <a:bodyPr/>
          <a:lstStyle/>
          <a:p>
            <a:r>
              <a:rPr lang="en-US" b="1" dirty="0"/>
              <a:t>Longitude</a:t>
            </a:r>
            <a:r>
              <a:rPr lang="en-US" dirty="0"/>
              <a:t>: An earthquake begins to rupture at a hypocenter which is defined by a position on the surface of the earth (epicenter) and a depth below this point (focal depth). The longitude is the number of degrees east (E) or west (W) of the prime meridian which runs through Greenwich, England. The longitude varies from 0 at Greenwich to 180 and the E or W shows the direction from Greenwich.</a:t>
            </a:r>
          </a:p>
        </p:txBody>
      </p:sp>
    </p:spTree>
    <p:extLst>
      <p:ext uri="{BB962C8B-B14F-4D97-AF65-F5344CB8AC3E}">
        <p14:creationId xmlns:p14="http://schemas.microsoft.com/office/powerpoint/2010/main" val="206302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D8AC-6CA4-4059-8E1D-78E9F414F532}"/>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F8856172-A042-408C-8F63-8220D7961C60}"/>
              </a:ext>
            </a:extLst>
          </p:cNvPr>
          <p:cNvSpPr>
            <a:spLocks noGrp="1"/>
          </p:cNvSpPr>
          <p:nvPr>
            <p:ph idx="1"/>
          </p:nvPr>
        </p:nvSpPr>
        <p:spPr/>
        <p:txBody>
          <a:bodyPr/>
          <a:lstStyle/>
          <a:p>
            <a:r>
              <a:rPr lang="en-US" dirty="0"/>
              <a:t>Final dataset is prepared by dropping the columns of the data frame that are not important for analysis.</a:t>
            </a:r>
          </a:p>
          <a:p>
            <a:r>
              <a:rPr lang="en-US" dirty="0"/>
              <a:t>Data is formatted to make it readable and null values were dropped from the final dataset.</a:t>
            </a:r>
          </a:p>
          <a:p>
            <a:r>
              <a:rPr lang="en-US" dirty="0"/>
              <a:t>Data is enhanced by creating new column for year. </a:t>
            </a:r>
          </a:p>
          <a:p>
            <a:endParaRPr lang="en-US" dirty="0"/>
          </a:p>
        </p:txBody>
      </p:sp>
    </p:spTree>
    <p:extLst>
      <p:ext uri="{BB962C8B-B14F-4D97-AF65-F5344CB8AC3E}">
        <p14:creationId xmlns:p14="http://schemas.microsoft.com/office/powerpoint/2010/main" val="7248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2376-72F3-425A-A0A7-ADF3AE32B76B}"/>
              </a:ext>
            </a:extLst>
          </p:cNvPr>
          <p:cNvSpPr>
            <a:spLocks noGrp="1"/>
          </p:cNvSpPr>
          <p:nvPr>
            <p:ph type="title"/>
          </p:nvPr>
        </p:nvSpPr>
        <p:spPr>
          <a:xfrm>
            <a:off x="1251677" y="645105"/>
            <a:ext cx="4357499" cy="1320855"/>
          </a:xfrm>
        </p:spPr>
        <p:txBody>
          <a:bodyPr>
            <a:normAutofit/>
          </a:bodyPr>
          <a:lstStyle/>
          <a:p>
            <a:r>
              <a:rPr lang="en-US" sz="4400" dirty="0"/>
              <a:t>Date</a:t>
            </a:r>
          </a:p>
        </p:txBody>
      </p:sp>
      <p:sp>
        <p:nvSpPr>
          <p:cNvPr id="8" name="Content Placeholder 7">
            <a:extLst>
              <a:ext uri="{FF2B5EF4-FFF2-40B4-BE49-F238E27FC236}">
                <a16:creationId xmlns:a16="http://schemas.microsoft.com/office/drawing/2014/main" id="{5101C82F-6D44-466A-9E8D-E684E958839E}"/>
              </a:ext>
            </a:extLst>
          </p:cNvPr>
          <p:cNvSpPr>
            <a:spLocks noGrp="1"/>
          </p:cNvSpPr>
          <p:nvPr>
            <p:ph idx="1"/>
          </p:nvPr>
        </p:nvSpPr>
        <p:spPr>
          <a:xfrm>
            <a:off x="1251678" y="2286001"/>
            <a:ext cx="4363595" cy="3593591"/>
          </a:xfrm>
        </p:spPr>
        <p:txBody>
          <a:bodyPr>
            <a:normAutofit/>
          </a:bodyPr>
          <a:lstStyle/>
          <a:p>
            <a:r>
              <a:rPr lang="en-US" dirty="0">
                <a:solidFill>
                  <a:schemeClr val="tx1"/>
                </a:solidFill>
              </a:rPr>
              <a:t>Plotting the no. of earthquakes.</a:t>
            </a:r>
          </a:p>
          <a:p>
            <a:r>
              <a:rPr lang="en-US" dirty="0">
                <a:solidFill>
                  <a:schemeClr val="tx1"/>
                </a:solidFill>
              </a:rPr>
              <a:t>Trend in number of earthquakes year wise.</a:t>
            </a:r>
          </a:p>
          <a:p>
            <a:r>
              <a:rPr lang="en-US" dirty="0">
                <a:solidFill>
                  <a:schemeClr val="tx1"/>
                </a:solidFill>
              </a:rPr>
              <a:t>This clearly shows a decrease in number of earthquakes each year since 2012</a:t>
            </a:r>
          </a:p>
          <a:p>
            <a:endParaRPr lang="en-US" dirty="0">
              <a:solidFill>
                <a:schemeClr val="tx1"/>
              </a:solidFill>
            </a:endParaRPr>
          </a:p>
          <a:p>
            <a:endParaRPr lang="en-US" dirty="0">
              <a:solidFill>
                <a:schemeClr val="tx1"/>
              </a:solidFill>
            </a:endParaRPr>
          </a:p>
        </p:txBody>
      </p:sp>
      <p:pic>
        <p:nvPicPr>
          <p:cNvPr id="4" name="Content Placeholder 3">
            <a:extLst>
              <a:ext uri="{FF2B5EF4-FFF2-40B4-BE49-F238E27FC236}">
                <a16:creationId xmlns:a16="http://schemas.microsoft.com/office/drawing/2014/main" id="{E549EC75-A589-46EA-9D43-064BA2627DF0}"/>
              </a:ext>
            </a:extLst>
          </p:cNvPr>
          <p:cNvPicPr>
            <a:picLocks noChangeAspect="1"/>
          </p:cNvPicPr>
          <p:nvPr/>
        </p:nvPicPr>
        <p:blipFill>
          <a:blip r:embed="rId2"/>
          <a:stretch>
            <a:fillRect/>
          </a:stretch>
        </p:blipFill>
        <p:spPr>
          <a:xfrm>
            <a:off x="6098193" y="2380897"/>
            <a:ext cx="5176744" cy="2122464"/>
          </a:xfrm>
          <a:prstGeom prst="rect">
            <a:avLst/>
          </a:prstGeom>
        </p:spPr>
      </p:pic>
      <p:pic>
        <p:nvPicPr>
          <p:cNvPr id="5" name="Picture 4">
            <a:extLst>
              <a:ext uri="{FF2B5EF4-FFF2-40B4-BE49-F238E27FC236}">
                <a16:creationId xmlns:a16="http://schemas.microsoft.com/office/drawing/2014/main" id="{DEFE5036-8EC0-4B4C-BAE0-12876EC671E4}"/>
              </a:ext>
            </a:extLst>
          </p:cNvPr>
          <p:cNvPicPr>
            <a:picLocks noChangeAspect="1"/>
          </p:cNvPicPr>
          <p:nvPr/>
        </p:nvPicPr>
        <p:blipFill>
          <a:blip r:embed="rId3"/>
          <a:stretch>
            <a:fillRect/>
          </a:stretch>
        </p:blipFill>
        <p:spPr>
          <a:xfrm>
            <a:off x="1251677" y="4503361"/>
            <a:ext cx="4842131" cy="1320855"/>
          </a:xfrm>
          <a:prstGeom prst="rect">
            <a:avLst/>
          </a:prstGeom>
        </p:spPr>
      </p:pic>
    </p:spTree>
    <p:extLst>
      <p:ext uri="{BB962C8B-B14F-4D97-AF65-F5344CB8AC3E}">
        <p14:creationId xmlns:p14="http://schemas.microsoft.com/office/powerpoint/2010/main" val="196435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A1AE3BD-5298-416A-87EA-400622FB6014}"/>
              </a:ext>
            </a:extLst>
          </p:cNvPr>
          <p:cNvSpPr>
            <a:spLocks noGrp="1"/>
          </p:cNvSpPr>
          <p:nvPr>
            <p:ph type="title"/>
          </p:nvPr>
        </p:nvSpPr>
        <p:spPr>
          <a:xfrm>
            <a:off x="605197" y="382385"/>
            <a:ext cx="3111669" cy="899780"/>
          </a:xfrm>
        </p:spPr>
        <p:txBody>
          <a:bodyPr anchor="b">
            <a:noAutofit/>
          </a:bodyPr>
          <a:lstStyle/>
          <a:p>
            <a:pPr algn="ctr"/>
            <a:r>
              <a:rPr lang="en-US" sz="2400" dirty="0"/>
              <a:t>characteristics</a:t>
            </a:r>
            <a:endParaRPr lang="en-US" sz="1000" dirty="0"/>
          </a:p>
        </p:txBody>
      </p:sp>
      <p:sp>
        <p:nvSpPr>
          <p:cNvPr id="18" name="Rectangle 12">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Content Placeholder 7">
            <a:extLst>
              <a:ext uri="{FF2B5EF4-FFF2-40B4-BE49-F238E27FC236}">
                <a16:creationId xmlns:a16="http://schemas.microsoft.com/office/drawing/2014/main" id="{50F44B25-5F22-402D-A393-E752F125CD65}"/>
              </a:ext>
            </a:extLst>
          </p:cNvPr>
          <p:cNvSpPr>
            <a:spLocks noGrp="1"/>
          </p:cNvSpPr>
          <p:nvPr>
            <p:ph idx="1"/>
          </p:nvPr>
        </p:nvSpPr>
        <p:spPr>
          <a:xfrm>
            <a:off x="605197" y="1613434"/>
            <a:ext cx="3111668" cy="4594953"/>
          </a:xfrm>
        </p:spPr>
        <p:txBody>
          <a:bodyPr>
            <a:normAutofit/>
          </a:bodyPr>
          <a:lstStyle/>
          <a:p>
            <a:r>
              <a:rPr lang="en-US" sz="1600" dirty="0"/>
              <a:t>Summary of the data.</a:t>
            </a:r>
          </a:p>
          <a:p>
            <a:r>
              <a:rPr lang="en-US" sz="1600" dirty="0"/>
              <a:t>Mean, std, count, etc.</a:t>
            </a:r>
          </a:p>
        </p:txBody>
      </p:sp>
      <p:sp>
        <p:nvSpPr>
          <p:cNvPr id="20" name="Rectangle 14">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60E1932-D146-4EEC-B542-C12E3FE8446A}"/>
              </a:ext>
            </a:extLst>
          </p:cNvPr>
          <p:cNvPicPr>
            <a:picLocks noChangeAspect="1"/>
          </p:cNvPicPr>
          <p:nvPr/>
        </p:nvPicPr>
        <p:blipFill>
          <a:blip r:embed="rId2"/>
          <a:stretch>
            <a:fillRect/>
          </a:stretch>
        </p:blipFill>
        <p:spPr>
          <a:xfrm>
            <a:off x="4711748" y="2127209"/>
            <a:ext cx="6074784" cy="2597435"/>
          </a:xfrm>
          <a:prstGeom prst="rect">
            <a:avLst/>
          </a:prstGeom>
        </p:spPr>
      </p:pic>
    </p:spTree>
    <p:extLst>
      <p:ext uri="{BB962C8B-B14F-4D97-AF65-F5344CB8AC3E}">
        <p14:creationId xmlns:p14="http://schemas.microsoft.com/office/powerpoint/2010/main" val="354628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E216B8-7F6A-4BE2-80EB-1AC02989D480}"/>
              </a:ext>
            </a:extLst>
          </p:cNvPr>
          <p:cNvSpPr>
            <a:spLocks noGrp="1"/>
          </p:cNvSpPr>
          <p:nvPr>
            <p:ph type="title"/>
          </p:nvPr>
        </p:nvSpPr>
        <p:spPr>
          <a:xfrm>
            <a:off x="605197" y="382385"/>
            <a:ext cx="3111669" cy="899780"/>
          </a:xfrm>
        </p:spPr>
        <p:txBody>
          <a:bodyPr anchor="b">
            <a:normAutofit/>
          </a:bodyPr>
          <a:lstStyle/>
          <a:p>
            <a:r>
              <a:rPr lang="en-US" sz="2000" dirty="0"/>
              <a:t>Relationship </a:t>
            </a:r>
          </a:p>
        </p:txBody>
      </p:sp>
      <p:sp>
        <p:nvSpPr>
          <p:cNvPr id="13" name="Rectangle 12">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2AF9F5E6-4A7C-4797-9E9C-30A650715D9C}"/>
              </a:ext>
            </a:extLst>
          </p:cNvPr>
          <p:cNvSpPr>
            <a:spLocks noGrp="1"/>
          </p:cNvSpPr>
          <p:nvPr>
            <p:ph idx="1"/>
          </p:nvPr>
        </p:nvSpPr>
        <p:spPr>
          <a:xfrm>
            <a:off x="605197" y="1613434"/>
            <a:ext cx="3111668" cy="4594953"/>
          </a:xfrm>
        </p:spPr>
        <p:txBody>
          <a:bodyPr>
            <a:normAutofit/>
          </a:bodyPr>
          <a:lstStyle/>
          <a:p>
            <a:r>
              <a:rPr lang="en-US" sz="1600" dirty="0"/>
              <a:t>Magnitude vs No. of occurrences</a:t>
            </a:r>
          </a:p>
          <a:p>
            <a:r>
              <a:rPr lang="en-US" sz="1600" dirty="0"/>
              <a:t>Earthquakes in the range on 5.5 magnitude is more often than earthquake in the range of 7 and above.</a:t>
            </a:r>
          </a:p>
        </p:txBody>
      </p:sp>
      <p:sp>
        <p:nvSpPr>
          <p:cNvPr id="15" name="Rectangle 14">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9B3FCD6-5F15-4976-B1BF-4DCE3E3FF28B}"/>
              </a:ext>
            </a:extLst>
          </p:cNvPr>
          <p:cNvPicPr>
            <a:picLocks noChangeAspect="1"/>
          </p:cNvPicPr>
          <p:nvPr/>
        </p:nvPicPr>
        <p:blipFill>
          <a:blip r:embed="rId2"/>
          <a:stretch>
            <a:fillRect/>
          </a:stretch>
        </p:blipFill>
        <p:spPr>
          <a:xfrm>
            <a:off x="4711748" y="1565524"/>
            <a:ext cx="6074784" cy="3720805"/>
          </a:xfrm>
          <a:prstGeom prst="rect">
            <a:avLst/>
          </a:prstGeom>
        </p:spPr>
      </p:pic>
    </p:spTree>
    <p:extLst>
      <p:ext uri="{BB962C8B-B14F-4D97-AF65-F5344CB8AC3E}">
        <p14:creationId xmlns:p14="http://schemas.microsoft.com/office/powerpoint/2010/main" val="49116983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4</TotalTime>
  <Words>646</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Earthquake Prediction </vt:lpstr>
      <vt:lpstr>Introduction</vt:lpstr>
      <vt:lpstr>Can earthquake be predicted?</vt:lpstr>
      <vt:lpstr>Metadata</vt:lpstr>
      <vt:lpstr>Metadata</vt:lpstr>
      <vt:lpstr>Data Preparation</vt:lpstr>
      <vt:lpstr>Date</vt:lpstr>
      <vt:lpstr>characteristics</vt:lpstr>
      <vt:lpstr>Relationship </vt:lpstr>
      <vt:lpstr>CDF for Magnitude</vt:lpstr>
      <vt:lpstr>Depth vs Magnitude Relationship  </vt:lpstr>
      <vt:lpstr>Finding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dc:title>
  <dc:creator>aeryn</dc:creator>
  <cp:lastModifiedBy>aeryn</cp:lastModifiedBy>
  <cp:revision>2</cp:revision>
  <dcterms:created xsi:type="dcterms:W3CDTF">2020-03-01T01:33:17Z</dcterms:created>
  <dcterms:modified xsi:type="dcterms:W3CDTF">2020-03-01T01:37:51Z</dcterms:modified>
</cp:coreProperties>
</file>