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82" r:id="rId2"/>
    <p:sldId id="283" r:id="rId3"/>
    <p:sldId id="284" r:id="rId4"/>
    <p:sldId id="285" r:id="rId5"/>
    <p:sldId id="286" r:id="rId6"/>
    <p:sldId id="287" r:id="rId7"/>
    <p:sldId id="288" r:id="rId8"/>
    <p:sldId id="294" r:id="rId9"/>
    <p:sldId id="289" r:id="rId10"/>
    <p:sldId id="295" r:id="rId11"/>
    <p:sldId id="296" r:id="rId12"/>
    <p:sldId id="290" r:id="rId13"/>
    <p:sldId id="291" r:id="rId14"/>
    <p:sldId id="29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9"/>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CA4E99-BCAB-4CDD-8D28-F167A53A39A6}" type="datetimeFigureOut">
              <a:rPr lang="en-US" smtClean="0"/>
              <a:t>1/10/25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8E4684-4590-48FA-BBFF-3879E6F7E3EF}" type="slidenum">
              <a:rPr lang="en-US" smtClean="0"/>
              <a:t>‹#›</a:t>
            </a:fld>
            <a:endParaRPr lang="en-US"/>
          </a:p>
        </p:txBody>
      </p:sp>
    </p:spTree>
    <p:extLst>
      <p:ext uri="{BB962C8B-B14F-4D97-AF65-F5344CB8AC3E}">
        <p14:creationId xmlns:p14="http://schemas.microsoft.com/office/powerpoint/2010/main" val="1156131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Welcome to our presentation on the analysis of daily YouTube usage and its correlation with step counts. In today’s digital age, understanding how our online consumption affects our physical activity levels is crucial. This presentation aims to explore these dynamics, shedding light on the relationship between how we engage with media and our activity levels.</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lang="tr-TR" dirty="0"/>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lang="tr-TR" dirty="0"/>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In analyzing steps by weekday through bar charts, we can make sense of how physical activity is influenced by typical weekly schedules. Understanding these patterns is fundamental as we search for correlations between physical activity and media consumption.</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In summary, our findings indicate no significant relationship between daily YouTube usage and physical activity levels. We recommend exploring additional factors that could influence this analysis, such as seasonal effects and demographic variations.</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CE009-FBF0-860B-6F4D-960E1DB115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AB8D8B-AA58-8BD1-2820-4F0085716B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2B2AA5-FBE1-A311-F787-4238C034A21F}"/>
              </a:ext>
            </a:extLst>
          </p:cNvPr>
          <p:cNvSpPr>
            <a:spLocks noGrp="1"/>
          </p:cNvSpPr>
          <p:nvPr>
            <p:ph type="dt" sz="half" idx="10"/>
          </p:nvPr>
        </p:nvSpPr>
        <p:spPr/>
        <p:txBody>
          <a:bodyPr/>
          <a:lstStyle/>
          <a:p>
            <a:fld id="{D5E84E6F-8D5E-43FF-B1F2-967AAB6CD393}" type="datetimeFigureOut">
              <a:rPr lang="en-US" smtClean="0"/>
              <a:t>1/10/25</a:t>
            </a:fld>
            <a:endParaRPr lang="en-US"/>
          </a:p>
        </p:txBody>
      </p:sp>
      <p:sp>
        <p:nvSpPr>
          <p:cNvPr id="5" name="Footer Placeholder 4">
            <a:extLst>
              <a:ext uri="{FF2B5EF4-FFF2-40B4-BE49-F238E27FC236}">
                <a16:creationId xmlns:a16="http://schemas.microsoft.com/office/drawing/2014/main" id="{244F4BCF-5F8F-FF1A-3CA8-66407DA0D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D83153-28E6-2D05-9781-8AB7BB397FD1}"/>
              </a:ext>
            </a:extLst>
          </p:cNvPr>
          <p:cNvSpPr>
            <a:spLocks noGrp="1"/>
          </p:cNvSpPr>
          <p:nvPr>
            <p:ph type="sldNum" sz="quarter" idx="12"/>
          </p:nvPr>
        </p:nvSpPr>
        <p:spPr/>
        <p:txBody>
          <a:bodyPr/>
          <a:lstStyle/>
          <a:p>
            <a:fld id="{BFB78BF2-602B-4210-A759-E988C3D8CCFC}" type="slidenum">
              <a:rPr lang="en-US" smtClean="0"/>
              <a:t>‹#›</a:t>
            </a:fld>
            <a:endParaRPr lang="en-US"/>
          </a:p>
        </p:txBody>
      </p:sp>
    </p:spTree>
    <p:extLst>
      <p:ext uri="{BB962C8B-B14F-4D97-AF65-F5344CB8AC3E}">
        <p14:creationId xmlns:p14="http://schemas.microsoft.com/office/powerpoint/2010/main" val="276073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53E6F-88C5-8AE7-97ED-EF602DBB9B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98D9CA-3953-1E9B-86FF-48732500AF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62DEA5-0B54-8384-90BE-CE8C4BBC46DF}"/>
              </a:ext>
            </a:extLst>
          </p:cNvPr>
          <p:cNvSpPr>
            <a:spLocks noGrp="1"/>
          </p:cNvSpPr>
          <p:nvPr>
            <p:ph type="dt" sz="half" idx="10"/>
          </p:nvPr>
        </p:nvSpPr>
        <p:spPr/>
        <p:txBody>
          <a:bodyPr/>
          <a:lstStyle/>
          <a:p>
            <a:fld id="{D5E84E6F-8D5E-43FF-B1F2-967AAB6CD393}" type="datetimeFigureOut">
              <a:rPr lang="en-US" smtClean="0"/>
              <a:t>1/10/25</a:t>
            </a:fld>
            <a:endParaRPr lang="en-US"/>
          </a:p>
        </p:txBody>
      </p:sp>
      <p:sp>
        <p:nvSpPr>
          <p:cNvPr id="5" name="Footer Placeholder 4">
            <a:extLst>
              <a:ext uri="{FF2B5EF4-FFF2-40B4-BE49-F238E27FC236}">
                <a16:creationId xmlns:a16="http://schemas.microsoft.com/office/drawing/2014/main" id="{5B319310-1ABB-771E-3941-7312C8BC5B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F767E5-A423-B6FB-481E-B748DD1304FD}"/>
              </a:ext>
            </a:extLst>
          </p:cNvPr>
          <p:cNvSpPr>
            <a:spLocks noGrp="1"/>
          </p:cNvSpPr>
          <p:nvPr>
            <p:ph type="sldNum" sz="quarter" idx="12"/>
          </p:nvPr>
        </p:nvSpPr>
        <p:spPr/>
        <p:txBody>
          <a:bodyPr/>
          <a:lstStyle/>
          <a:p>
            <a:fld id="{BFB78BF2-602B-4210-A759-E988C3D8CCFC}" type="slidenum">
              <a:rPr lang="en-US" smtClean="0"/>
              <a:t>‹#›</a:t>
            </a:fld>
            <a:endParaRPr lang="en-US"/>
          </a:p>
        </p:txBody>
      </p:sp>
    </p:spTree>
    <p:extLst>
      <p:ext uri="{BB962C8B-B14F-4D97-AF65-F5344CB8AC3E}">
        <p14:creationId xmlns:p14="http://schemas.microsoft.com/office/powerpoint/2010/main" val="3585454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9BDC6B-F1A2-B8EB-C4DA-1EFCB8C7F1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F112AA-7CAA-8ED7-DA7B-86220C8BD0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09F5EE-C173-C071-C848-B71600885021}"/>
              </a:ext>
            </a:extLst>
          </p:cNvPr>
          <p:cNvSpPr>
            <a:spLocks noGrp="1"/>
          </p:cNvSpPr>
          <p:nvPr>
            <p:ph type="dt" sz="half" idx="10"/>
          </p:nvPr>
        </p:nvSpPr>
        <p:spPr/>
        <p:txBody>
          <a:bodyPr/>
          <a:lstStyle/>
          <a:p>
            <a:fld id="{D5E84E6F-8D5E-43FF-B1F2-967AAB6CD393}" type="datetimeFigureOut">
              <a:rPr lang="en-US" smtClean="0"/>
              <a:t>1/10/25</a:t>
            </a:fld>
            <a:endParaRPr lang="en-US"/>
          </a:p>
        </p:txBody>
      </p:sp>
      <p:sp>
        <p:nvSpPr>
          <p:cNvPr id="5" name="Footer Placeholder 4">
            <a:extLst>
              <a:ext uri="{FF2B5EF4-FFF2-40B4-BE49-F238E27FC236}">
                <a16:creationId xmlns:a16="http://schemas.microsoft.com/office/drawing/2014/main" id="{6B61753C-5D36-54AC-5335-DCA616452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4E64F8-CBE8-E002-D97D-2B7D0DCF13C2}"/>
              </a:ext>
            </a:extLst>
          </p:cNvPr>
          <p:cNvSpPr>
            <a:spLocks noGrp="1"/>
          </p:cNvSpPr>
          <p:nvPr>
            <p:ph type="sldNum" sz="quarter" idx="12"/>
          </p:nvPr>
        </p:nvSpPr>
        <p:spPr/>
        <p:txBody>
          <a:bodyPr/>
          <a:lstStyle/>
          <a:p>
            <a:fld id="{BFB78BF2-602B-4210-A759-E988C3D8CCFC}" type="slidenum">
              <a:rPr lang="en-US" smtClean="0"/>
              <a:t>‹#›</a:t>
            </a:fld>
            <a:endParaRPr lang="en-US"/>
          </a:p>
        </p:txBody>
      </p:sp>
    </p:spTree>
    <p:extLst>
      <p:ext uri="{BB962C8B-B14F-4D97-AF65-F5344CB8AC3E}">
        <p14:creationId xmlns:p14="http://schemas.microsoft.com/office/powerpoint/2010/main" val="2022746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91D1B-B015-7101-C053-ED4A9F8A23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D3ADD4-9FB4-8E78-5A3A-FC47791F30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66DDC4-A655-A6B1-D484-0269C95A4471}"/>
              </a:ext>
            </a:extLst>
          </p:cNvPr>
          <p:cNvSpPr>
            <a:spLocks noGrp="1"/>
          </p:cNvSpPr>
          <p:nvPr>
            <p:ph type="dt" sz="half" idx="10"/>
          </p:nvPr>
        </p:nvSpPr>
        <p:spPr/>
        <p:txBody>
          <a:bodyPr/>
          <a:lstStyle/>
          <a:p>
            <a:fld id="{D5E84E6F-8D5E-43FF-B1F2-967AAB6CD393}" type="datetimeFigureOut">
              <a:rPr lang="en-US" smtClean="0"/>
              <a:t>1/10/25</a:t>
            </a:fld>
            <a:endParaRPr lang="en-US"/>
          </a:p>
        </p:txBody>
      </p:sp>
      <p:sp>
        <p:nvSpPr>
          <p:cNvPr id="5" name="Footer Placeholder 4">
            <a:extLst>
              <a:ext uri="{FF2B5EF4-FFF2-40B4-BE49-F238E27FC236}">
                <a16:creationId xmlns:a16="http://schemas.microsoft.com/office/drawing/2014/main" id="{4E932D01-0E6B-30AC-09E6-9AF1CA4CB4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B68D63-871F-F49A-9BBA-80CB94D1CCDB}"/>
              </a:ext>
            </a:extLst>
          </p:cNvPr>
          <p:cNvSpPr>
            <a:spLocks noGrp="1"/>
          </p:cNvSpPr>
          <p:nvPr>
            <p:ph type="sldNum" sz="quarter" idx="12"/>
          </p:nvPr>
        </p:nvSpPr>
        <p:spPr/>
        <p:txBody>
          <a:bodyPr/>
          <a:lstStyle/>
          <a:p>
            <a:fld id="{BFB78BF2-602B-4210-A759-E988C3D8CCFC}" type="slidenum">
              <a:rPr lang="en-US" smtClean="0"/>
              <a:t>‹#›</a:t>
            </a:fld>
            <a:endParaRPr lang="en-US"/>
          </a:p>
        </p:txBody>
      </p:sp>
    </p:spTree>
    <p:extLst>
      <p:ext uri="{BB962C8B-B14F-4D97-AF65-F5344CB8AC3E}">
        <p14:creationId xmlns:p14="http://schemas.microsoft.com/office/powerpoint/2010/main" val="628287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6E8C3-E97B-4B9B-C1E4-E7024EA486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C64455-BCF0-8E5D-0CB5-830D7363A1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60AC66-68FF-F0AA-06BB-0C71C5BD6B5B}"/>
              </a:ext>
            </a:extLst>
          </p:cNvPr>
          <p:cNvSpPr>
            <a:spLocks noGrp="1"/>
          </p:cNvSpPr>
          <p:nvPr>
            <p:ph type="dt" sz="half" idx="10"/>
          </p:nvPr>
        </p:nvSpPr>
        <p:spPr/>
        <p:txBody>
          <a:bodyPr/>
          <a:lstStyle/>
          <a:p>
            <a:fld id="{D5E84E6F-8D5E-43FF-B1F2-967AAB6CD393}" type="datetimeFigureOut">
              <a:rPr lang="en-US" smtClean="0"/>
              <a:t>1/10/25</a:t>
            </a:fld>
            <a:endParaRPr lang="en-US"/>
          </a:p>
        </p:txBody>
      </p:sp>
      <p:sp>
        <p:nvSpPr>
          <p:cNvPr id="5" name="Footer Placeholder 4">
            <a:extLst>
              <a:ext uri="{FF2B5EF4-FFF2-40B4-BE49-F238E27FC236}">
                <a16:creationId xmlns:a16="http://schemas.microsoft.com/office/drawing/2014/main" id="{D66D329B-C841-737F-AC7C-E2CB50D0E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FA30C-20E2-4528-9C62-067960030744}"/>
              </a:ext>
            </a:extLst>
          </p:cNvPr>
          <p:cNvSpPr>
            <a:spLocks noGrp="1"/>
          </p:cNvSpPr>
          <p:nvPr>
            <p:ph type="sldNum" sz="quarter" idx="12"/>
          </p:nvPr>
        </p:nvSpPr>
        <p:spPr/>
        <p:txBody>
          <a:bodyPr/>
          <a:lstStyle/>
          <a:p>
            <a:fld id="{BFB78BF2-602B-4210-A759-E988C3D8CCFC}" type="slidenum">
              <a:rPr lang="en-US" smtClean="0"/>
              <a:t>‹#›</a:t>
            </a:fld>
            <a:endParaRPr lang="en-US"/>
          </a:p>
        </p:txBody>
      </p:sp>
    </p:spTree>
    <p:extLst>
      <p:ext uri="{BB962C8B-B14F-4D97-AF65-F5344CB8AC3E}">
        <p14:creationId xmlns:p14="http://schemas.microsoft.com/office/powerpoint/2010/main" val="249771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1DD76-7F84-2C9F-4376-73DEDEE620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D27D9A-C4EB-81DE-C27F-9C272CC48E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FAC2FE-120A-839E-9825-1CC2E12762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10F3A5-8F8F-06F9-A12A-1B5A9A87FE01}"/>
              </a:ext>
            </a:extLst>
          </p:cNvPr>
          <p:cNvSpPr>
            <a:spLocks noGrp="1"/>
          </p:cNvSpPr>
          <p:nvPr>
            <p:ph type="dt" sz="half" idx="10"/>
          </p:nvPr>
        </p:nvSpPr>
        <p:spPr/>
        <p:txBody>
          <a:bodyPr/>
          <a:lstStyle/>
          <a:p>
            <a:fld id="{D5E84E6F-8D5E-43FF-B1F2-967AAB6CD393}" type="datetimeFigureOut">
              <a:rPr lang="en-US" smtClean="0"/>
              <a:t>1/10/25</a:t>
            </a:fld>
            <a:endParaRPr lang="en-US"/>
          </a:p>
        </p:txBody>
      </p:sp>
      <p:sp>
        <p:nvSpPr>
          <p:cNvPr id="6" name="Footer Placeholder 5">
            <a:extLst>
              <a:ext uri="{FF2B5EF4-FFF2-40B4-BE49-F238E27FC236}">
                <a16:creationId xmlns:a16="http://schemas.microsoft.com/office/drawing/2014/main" id="{613AD2C8-8653-944B-CB85-7E67046264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EC59F-6E94-3660-5A36-02A48EED711A}"/>
              </a:ext>
            </a:extLst>
          </p:cNvPr>
          <p:cNvSpPr>
            <a:spLocks noGrp="1"/>
          </p:cNvSpPr>
          <p:nvPr>
            <p:ph type="sldNum" sz="quarter" idx="12"/>
          </p:nvPr>
        </p:nvSpPr>
        <p:spPr/>
        <p:txBody>
          <a:bodyPr/>
          <a:lstStyle/>
          <a:p>
            <a:fld id="{BFB78BF2-602B-4210-A759-E988C3D8CCFC}" type="slidenum">
              <a:rPr lang="en-US" smtClean="0"/>
              <a:t>‹#›</a:t>
            </a:fld>
            <a:endParaRPr lang="en-US"/>
          </a:p>
        </p:txBody>
      </p:sp>
    </p:spTree>
    <p:extLst>
      <p:ext uri="{BB962C8B-B14F-4D97-AF65-F5344CB8AC3E}">
        <p14:creationId xmlns:p14="http://schemas.microsoft.com/office/powerpoint/2010/main" val="832772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364CF-FA10-6C08-6EF0-43E2934EF9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9F970E-EB12-3DA6-4049-9248823035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582980-784D-020E-19AF-800F1C3B2C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FDEBAE-997E-D5C5-959B-E4FC5309DF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C4ED04-5382-6FAA-55C8-0EFBE79FC2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03325E-38F4-8299-35C0-00C56E37DC76}"/>
              </a:ext>
            </a:extLst>
          </p:cNvPr>
          <p:cNvSpPr>
            <a:spLocks noGrp="1"/>
          </p:cNvSpPr>
          <p:nvPr>
            <p:ph type="dt" sz="half" idx="10"/>
          </p:nvPr>
        </p:nvSpPr>
        <p:spPr/>
        <p:txBody>
          <a:bodyPr/>
          <a:lstStyle/>
          <a:p>
            <a:fld id="{D5E84E6F-8D5E-43FF-B1F2-967AAB6CD393}" type="datetimeFigureOut">
              <a:rPr lang="en-US" smtClean="0"/>
              <a:t>1/10/25</a:t>
            </a:fld>
            <a:endParaRPr lang="en-US"/>
          </a:p>
        </p:txBody>
      </p:sp>
      <p:sp>
        <p:nvSpPr>
          <p:cNvPr id="8" name="Footer Placeholder 7">
            <a:extLst>
              <a:ext uri="{FF2B5EF4-FFF2-40B4-BE49-F238E27FC236}">
                <a16:creationId xmlns:a16="http://schemas.microsoft.com/office/drawing/2014/main" id="{95CCEE96-A319-BAB6-65B0-6278964E60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10F35F-E6D3-A114-538B-22913EE83D47}"/>
              </a:ext>
            </a:extLst>
          </p:cNvPr>
          <p:cNvSpPr>
            <a:spLocks noGrp="1"/>
          </p:cNvSpPr>
          <p:nvPr>
            <p:ph type="sldNum" sz="quarter" idx="12"/>
          </p:nvPr>
        </p:nvSpPr>
        <p:spPr/>
        <p:txBody>
          <a:bodyPr/>
          <a:lstStyle/>
          <a:p>
            <a:fld id="{BFB78BF2-602B-4210-A759-E988C3D8CCFC}" type="slidenum">
              <a:rPr lang="en-US" smtClean="0"/>
              <a:t>‹#›</a:t>
            </a:fld>
            <a:endParaRPr lang="en-US"/>
          </a:p>
        </p:txBody>
      </p:sp>
    </p:spTree>
    <p:extLst>
      <p:ext uri="{BB962C8B-B14F-4D97-AF65-F5344CB8AC3E}">
        <p14:creationId xmlns:p14="http://schemas.microsoft.com/office/powerpoint/2010/main" val="892200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E54CB-7EE0-8E94-C43D-C6BE3AC8C3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A7BA5F-52C5-8C46-724E-25F0FD9A7ACB}"/>
              </a:ext>
            </a:extLst>
          </p:cNvPr>
          <p:cNvSpPr>
            <a:spLocks noGrp="1"/>
          </p:cNvSpPr>
          <p:nvPr>
            <p:ph type="dt" sz="half" idx="10"/>
          </p:nvPr>
        </p:nvSpPr>
        <p:spPr/>
        <p:txBody>
          <a:bodyPr/>
          <a:lstStyle/>
          <a:p>
            <a:fld id="{D5E84E6F-8D5E-43FF-B1F2-967AAB6CD393}" type="datetimeFigureOut">
              <a:rPr lang="en-US" smtClean="0"/>
              <a:t>1/10/25</a:t>
            </a:fld>
            <a:endParaRPr lang="en-US"/>
          </a:p>
        </p:txBody>
      </p:sp>
      <p:sp>
        <p:nvSpPr>
          <p:cNvPr id="4" name="Footer Placeholder 3">
            <a:extLst>
              <a:ext uri="{FF2B5EF4-FFF2-40B4-BE49-F238E27FC236}">
                <a16:creationId xmlns:a16="http://schemas.microsoft.com/office/drawing/2014/main" id="{84A21E60-7D59-B985-C676-1042B3257B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E1D0DE-99D6-2596-382E-D655CB6C90DD}"/>
              </a:ext>
            </a:extLst>
          </p:cNvPr>
          <p:cNvSpPr>
            <a:spLocks noGrp="1"/>
          </p:cNvSpPr>
          <p:nvPr>
            <p:ph type="sldNum" sz="quarter" idx="12"/>
          </p:nvPr>
        </p:nvSpPr>
        <p:spPr/>
        <p:txBody>
          <a:bodyPr/>
          <a:lstStyle/>
          <a:p>
            <a:fld id="{BFB78BF2-602B-4210-A759-E988C3D8CCFC}" type="slidenum">
              <a:rPr lang="en-US" smtClean="0"/>
              <a:t>‹#›</a:t>
            </a:fld>
            <a:endParaRPr lang="en-US"/>
          </a:p>
        </p:txBody>
      </p:sp>
    </p:spTree>
    <p:extLst>
      <p:ext uri="{BB962C8B-B14F-4D97-AF65-F5344CB8AC3E}">
        <p14:creationId xmlns:p14="http://schemas.microsoft.com/office/powerpoint/2010/main" val="4038677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55D557-3B3A-0C2B-C85E-1D45A394FA53}"/>
              </a:ext>
            </a:extLst>
          </p:cNvPr>
          <p:cNvSpPr>
            <a:spLocks noGrp="1"/>
          </p:cNvSpPr>
          <p:nvPr>
            <p:ph type="dt" sz="half" idx="10"/>
          </p:nvPr>
        </p:nvSpPr>
        <p:spPr/>
        <p:txBody>
          <a:bodyPr/>
          <a:lstStyle/>
          <a:p>
            <a:fld id="{D5E84E6F-8D5E-43FF-B1F2-967AAB6CD393}" type="datetimeFigureOut">
              <a:rPr lang="en-US" smtClean="0"/>
              <a:t>1/10/25</a:t>
            </a:fld>
            <a:endParaRPr lang="en-US"/>
          </a:p>
        </p:txBody>
      </p:sp>
      <p:sp>
        <p:nvSpPr>
          <p:cNvPr id="3" name="Footer Placeholder 2">
            <a:extLst>
              <a:ext uri="{FF2B5EF4-FFF2-40B4-BE49-F238E27FC236}">
                <a16:creationId xmlns:a16="http://schemas.microsoft.com/office/drawing/2014/main" id="{C88D12AC-2C98-B42C-2D03-E189AFADA8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73144E-DCAA-7E18-F7D6-CC555C7F9A07}"/>
              </a:ext>
            </a:extLst>
          </p:cNvPr>
          <p:cNvSpPr>
            <a:spLocks noGrp="1"/>
          </p:cNvSpPr>
          <p:nvPr>
            <p:ph type="sldNum" sz="quarter" idx="12"/>
          </p:nvPr>
        </p:nvSpPr>
        <p:spPr/>
        <p:txBody>
          <a:bodyPr/>
          <a:lstStyle/>
          <a:p>
            <a:fld id="{BFB78BF2-602B-4210-A759-E988C3D8CCFC}" type="slidenum">
              <a:rPr lang="en-US" smtClean="0"/>
              <a:t>‹#›</a:t>
            </a:fld>
            <a:endParaRPr lang="en-US"/>
          </a:p>
        </p:txBody>
      </p:sp>
    </p:spTree>
    <p:extLst>
      <p:ext uri="{BB962C8B-B14F-4D97-AF65-F5344CB8AC3E}">
        <p14:creationId xmlns:p14="http://schemas.microsoft.com/office/powerpoint/2010/main" val="2923181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FDB11-56C8-418F-249E-88375DD0A9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0AC5BD-F885-B9E7-7720-5A47758D5B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E27E58-A413-0C59-1BDC-00F8D07102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57220D-714E-EE42-CFC5-3312AECF1F7A}"/>
              </a:ext>
            </a:extLst>
          </p:cNvPr>
          <p:cNvSpPr>
            <a:spLocks noGrp="1"/>
          </p:cNvSpPr>
          <p:nvPr>
            <p:ph type="dt" sz="half" idx="10"/>
          </p:nvPr>
        </p:nvSpPr>
        <p:spPr/>
        <p:txBody>
          <a:bodyPr/>
          <a:lstStyle/>
          <a:p>
            <a:fld id="{D5E84E6F-8D5E-43FF-B1F2-967AAB6CD393}" type="datetimeFigureOut">
              <a:rPr lang="en-US" smtClean="0"/>
              <a:t>1/10/25</a:t>
            </a:fld>
            <a:endParaRPr lang="en-US"/>
          </a:p>
        </p:txBody>
      </p:sp>
      <p:sp>
        <p:nvSpPr>
          <p:cNvPr id="6" name="Footer Placeholder 5">
            <a:extLst>
              <a:ext uri="{FF2B5EF4-FFF2-40B4-BE49-F238E27FC236}">
                <a16:creationId xmlns:a16="http://schemas.microsoft.com/office/drawing/2014/main" id="{680D5741-1D5C-FBAA-A91F-9ACC81C28C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744E40-06A4-F42E-0F9F-442F46AA6E50}"/>
              </a:ext>
            </a:extLst>
          </p:cNvPr>
          <p:cNvSpPr>
            <a:spLocks noGrp="1"/>
          </p:cNvSpPr>
          <p:nvPr>
            <p:ph type="sldNum" sz="quarter" idx="12"/>
          </p:nvPr>
        </p:nvSpPr>
        <p:spPr/>
        <p:txBody>
          <a:bodyPr/>
          <a:lstStyle/>
          <a:p>
            <a:fld id="{BFB78BF2-602B-4210-A759-E988C3D8CCFC}" type="slidenum">
              <a:rPr lang="en-US" smtClean="0"/>
              <a:t>‹#›</a:t>
            </a:fld>
            <a:endParaRPr lang="en-US"/>
          </a:p>
        </p:txBody>
      </p:sp>
    </p:spTree>
    <p:extLst>
      <p:ext uri="{BB962C8B-B14F-4D97-AF65-F5344CB8AC3E}">
        <p14:creationId xmlns:p14="http://schemas.microsoft.com/office/powerpoint/2010/main" val="177351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3E79-66D3-34A9-4D1A-F0264242E4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BF3D57-63FD-0EA7-6AA2-87B2C9C1E9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60BB38-16B4-1BBA-F6E1-37AAAD0423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C7B37-E5A5-909C-14E8-19C8F75801A8}"/>
              </a:ext>
            </a:extLst>
          </p:cNvPr>
          <p:cNvSpPr>
            <a:spLocks noGrp="1"/>
          </p:cNvSpPr>
          <p:nvPr>
            <p:ph type="dt" sz="half" idx="10"/>
          </p:nvPr>
        </p:nvSpPr>
        <p:spPr/>
        <p:txBody>
          <a:bodyPr/>
          <a:lstStyle/>
          <a:p>
            <a:fld id="{D5E84E6F-8D5E-43FF-B1F2-967AAB6CD393}" type="datetimeFigureOut">
              <a:rPr lang="en-US" smtClean="0"/>
              <a:t>1/10/25</a:t>
            </a:fld>
            <a:endParaRPr lang="en-US"/>
          </a:p>
        </p:txBody>
      </p:sp>
      <p:sp>
        <p:nvSpPr>
          <p:cNvPr id="6" name="Footer Placeholder 5">
            <a:extLst>
              <a:ext uri="{FF2B5EF4-FFF2-40B4-BE49-F238E27FC236}">
                <a16:creationId xmlns:a16="http://schemas.microsoft.com/office/drawing/2014/main" id="{CD55DF3A-A61F-C99D-2D08-A2E3CB97B7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A76BAC-F249-1562-EADF-2F17628248E2}"/>
              </a:ext>
            </a:extLst>
          </p:cNvPr>
          <p:cNvSpPr>
            <a:spLocks noGrp="1"/>
          </p:cNvSpPr>
          <p:nvPr>
            <p:ph type="sldNum" sz="quarter" idx="12"/>
          </p:nvPr>
        </p:nvSpPr>
        <p:spPr/>
        <p:txBody>
          <a:bodyPr/>
          <a:lstStyle/>
          <a:p>
            <a:fld id="{BFB78BF2-602B-4210-A759-E988C3D8CCFC}" type="slidenum">
              <a:rPr lang="en-US" smtClean="0"/>
              <a:t>‹#›</a:t>
            </a:fld>
            <a:endParaRPr lang="en-US"/>
          </a:p>
        </p:txBody>
      </p:sp>
    </p:spTree>
    <p:extLst>
      <p:ext uri="{BB962C8B-B14F-4D97-AF65-F5344CB8AC3E}">
        <p14:creationId xmlns:p14="http://schemas.microsoft.com/office/powerpoint/2010/main" val="2301636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A25E31-526E-7C32-2D66-3AAB777F26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12853E-4402-99FF-2215-42BD137524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8D86F5-1331-DDE6-B617-331BFBA7F6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E84E6F-8D5E-43FF-B1F2-967AAB6CD393}" type="datetimeFigureOut">
              <a:rPr lang="en-US" smtClean="0"/>
              <a:t>1/10/25</a:t>
            </a:fld>
            <a:endParaRPr lang="en-US"/>
          </a:p>
        </p:txBody>
      </p:sp>
      <p:sp>
        <p:nvSpPr>
          <p:cNvPr id="5" name="Footer Placeholder 4">
            <a:extLst>
              <a:ext uri="{FF2B5EF4-FFF2-40B4-BE49-F238E27FC236}">
                <a16:creationId xmlns:a16="http://schemas.microsoft.com/office/drawing/2014/main" id="{39AC1EBA-7A23-9BB9-AF80-612D05E802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6EA0EA-78BD-4ABF-D63B-5254528BF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B78BF2-602B-4210-A759-E988C3D8CCFC}" type="slidenum">
              <a:rPr lang="en-US" smtClean="0"/>
              <a:t>‹#›</a:t>
            </a:fld>
            <a:endParaRPr lang="en-US"/>
          </a:p>
        </p:txBody>
      </p:sp>
    </p:spTree>
    <p:extLst>
      <p:ext uri="{BB962C8B-B14F-4D97-AF65-F5344CB8AC3E}">
        <p14:creationId xmlns:p14="http://schemas.microsoft.com/office/powerpoint/2010/main" val="2644003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64609" y="1620884"/>
            <a:ext cx="4805996" cy="1297115"/>
          </a:xfrm>
        </p:spPr>
        <p:txBody>
          <a:bodyPr vert="horz" lIns="91440" tIns="45720" rIns="91440" bIns="45720" rtlCol="0" anchor="t">
            <a:normAutofit fontScale="90000"/>
          </a:bodyPr>
          <a:lstStyle/>
          <a:p>
            <a:r>
              <a:rPr lang="en-US" sz="3400" b="1" kern="1200" dirty="0">
                <a:solidFill>
                  <a:schemeClr val="tx2"/>
                </a:solidFill>
                <a:latin typeface="+mj-lt"/>
                <a:ea typeface="+mj-ea"/>
                <a:cs typeface="+mj-cs"/>
              </a:rPr>
              <a:t>Analysis of Daily YouTube Usage vs Step Counts</a:t>
            </a:r>
            <a:br>
              <a:rPr lang="en-US" sz="3400" b="1" kern="1200" dirty="0">
                <a:solidFill>
                  <a:schemeClr val="tx2"/>
                </a:solidFill>
                <a:latin typeface="+mj-lt"/>
                <a:ea typeface="+mj-ea"/>
                <a:cs typeface="+mj-cs"/>
              </a:rPr>
            </a:br>
            <a:br>
              <a:rPr lang="en-US" sz="3400" b="1" kern="1200" dirty="0">
                <a:solidFill>
                  <a:schemeClr val="tx2"/>
                </a:solidFill>
                <a:latin typeface="+mj-lt"/>
                <a:ea typeface="+mj-ea"/>
                <a:cs typeface="+mj-cs"/>
              </a:rPr>
            </a:br>
            <a:r>
              <a:rPr lang="en-US" sz="3400" b="1" kern="1200" dirty="0" err="1">
                <a:solidFill>
                  <a:schemeClr val="tx2"/>
                </a:solidFill>
                <a:latin typeface="+mj-lt"/>
                <a:ea typeface="+mj-ea"/>
                <a:cs typeface="+mj-cs"/>
              </a:rPr>
              <a:t>Sarp</a:t>
            </a:r>
            <a:r>
              <a:rPr lang="en-US" sz="3400" b="1" kern="1200" dirty="0">
                <a:solidFill>
                  <a:schemeClr val="tx2"/>
                </a:solidFill>
                <a:latin typeface="+mj-lt"/>
                <a:ea typeface="+mj-ea"/>
                <a:cs typeface="+mj-cs"/>
              </a:rPr>
              <a:t> </a:t>
            </a:r>
            <a:r>
              <a:rPr lang="en-US" sz="3400" b="1" kern="1200" dirty="0" err="1">
                <a:solidFill>
                  <a:schemeClr val="tx2"/>
                </a:solidFill>
                <a:latin typeface="+mj-lt"/>
                <a:ea typeface="+mj-ea"/>
                <a:cs typeface="+mj-cs"/>
              </a:rPr>
              <a:t>Yılmaz</a:t>
            </a:r>
            <a:endParaRPr lang="en-US" sz="3400" b="1" kern="1200" dirty="0">
              <a:solidFill>
                <a:schemeClr val="tx2"/>
              </a:solidFill>
              <a:latin typeface="+mj-lt"/>
              <a:ea typeface="+mj-ea"/>
              <a:cs typeface="+mj-cs"/>
            </a:endParaRPr>
          </a:p>
        </p:txBody>
      </p:sp>
      <p:pic>
        <p:nvPicPr>
          <p:cNvPr id="20" name="Graphic 19" descr="Upward trend">
            <a:extLst>
              <a:ext uri="{FF2B5EF4-FFF2-40B4-BE49-F238E27FC236}">
                <a16:creationId xmlns:a16="http://schemas.microsoft.com/office/drawing/2014/main" id="{D8C63F06-FB4A-3A0C-974E-791579FD5E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1" name="Group 20">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2"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5D22-71E1-3CC1-57C0-9958106B83D5}"/>
              </a:ext>
            </a:extLst>
          </p:cNvPr>
          <p:cNvSpPr>
            <a:spLocks noGrp="1"/>
          </p:cNvSpPr>
          <p:nvPr>
            <p:ph type="title"/>
          </p:nvPr>
        </p:nvSpPr>
        <p:spPr/>
        <p:txBody>
          <a:bodyPr/>
          <a:lstStyle/>
          <a:p>
            <a:r>
              <a:rPr lang="en-TR" dirty="0"/>
              <a:t>Outlier Analysis</a:t>
            </a:r>
          </a:p>
        </p:txBody>
      </p:sp>
      <p:pic>
        <p:nvPicPr>
          <p:cNvPr id="5" name="Content Placeholder 4" descr="A screenshot of a computer&#10;&#10;Description automatically generated">
            <a:extLst>
              <a:ext uri="{FF2B5EF4-FFF2-40B4-BE49-F238E27FC236}">
                <a16:creationId xmlns:a16="http://schemas.microsoft.com/office/drawing/2014/main" id="{659E62A3-5984-00E6-D5BB-F723C572AA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6163878" cy="4351338"/>
          </a:xfrm>
        </p:spPr>
      </p:pic>
      <p:sp>
        <p:nvSpPr>
          <p:cNvPr id="6" name="TextBox 5">
            <a:extLst>
              <a:ext uri="{FF2B5EF4-FFF2-40B4-BE49-F238E27FC236}">
                <a16:creationId xmlns:a16="http://schemas.microsoft.com/office/drawing/2014/main" id="{A7ACC114-2340-8B8D-FF07-C51841DF4FF1}"/>
              </a:ext>
            </a:extLst>
          </p:cNvPr>
          <p:cNvSpPr txBox="1"/>
          <p:nvPr/>
        </p:nvSpPr>
        <p:spPr>
          <a:xfrm>
            <a:off x="7843838" y="2967335"/>
            <a:ext cx="4129087" cy="923330"/>
          </a:xfrm>
          <a:prstGeom prst="rect">
            <a:avLst/>
          </a:prstGeom>
          <a:noFill/>
        </p:spPr>
        <p:txBody>
          <a:bodyPr wrap="square" rtlCol="0">
            <a:spAutoFit/>
          </a:bodyPr>
          <a:lstStyle/>
          <a:p>
            <a:r>
              <a:rPr lang="en-TR" dirty="0"/>
              <a:t>I wanted to find out the outliers and make the correlation analysis excluding the outliers.</a:t>
            </a:r>
          </a:p>
        </p:txBody>
      </p:sp>
    </p:spTree>
    <p:extLst>
      <p:ext uri="{BB962C8B-B14F-4D97-AF65-F5344CB8AC3E}">
        <p14:creationId xmlns:p14="http://schemas.microsoft.com/office/powerpoint/2010/main" val="1176137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5ADAD-5C4A-E4C2-2AB8-ECCE7A17DE7C}"/>
              </a:ext>
            </a:extLst>
          </p:cNvPr>
          <p:cNvSpPr>
            <a:spLocks noGrp="1"/>
          </p:cNvSpPr>
          <p:nvPr>
            <p:ph type="title"/>
          </p:nvPr>
        </p:nvSpPr>
        <p:spPr/>
        <p:txBody>
          <a:bodyPr/>
          <a:lstStyle/>
          <a:p>
            <a:r>
              <a:rPr lang="en-TR" dirty="0"/>
              <a:t>Hypothesis Testing</a:t>
            </a:r>
          </a:p>
        </p:txBody>
      </p:sp>
      <p:pic>
        <p:nvPicPr>
          <p:cNvPr id="5" name="Content Placeholder 4" descr="A graph with blue dots&#10;&#10;Description automatically generated">
            <a:extLst>
              <a:ext uri="{FF2B5EF4-FFF2-40B4-BE49-F238E27FC236}">
                <a16:creationId xmlns:a16="http://schemas.microsoft.com/office/drawing/2014/main" id="{C6F5E694-1508-954D-7704-0C4F86BD11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97050"/>
            <a:ext cx="6042410" cy="4351338"/>
          </a:xfrm>
        </p:spPr>
      </p:pic>
      <p:sp>
        <p:nvSpPr>
          <p:cNvPr id="6" name="TextBox 5">
            <a:extLst>
              <a:ext uri="{FF2B5EF4-FFF2-40B4-BE49-F238E27FC236}">
                <a16:creationId xmlns:a16="http://schemas.microsoft.com/office/drawing/2014/main" id="{BEE9B9FB-5C58-D5B7-328E-C05015FA95B4}"/>
              </a:ext>
            </a:extLst>
          </p:cNvPr>
          <p:cNvSpPr txBox="1"/>
          <p:nvPr/>
        </p:nvSpPr>
        <p:spPr>
          <a:xfrm>
            <a:off x="7786688" y="2605088"/>
            <a:ext cx="3743325" cy="1200329"/>
          </a:xfrm>
          <a:prstGeom prst="rect">
            <a:avLst/>
          </a:prstGeom>
          <a:noFill/>
        </p:spPr>
        <p:txBody>
          <a:bodyPr wrap="square" rtlCol="0">
            <a:spAutoFit/>
          </a:bodyPr>
          <a:lstStyle/>
          <a:p>
            <a:r>
              <a:rPr lang="en-TR" dirty="0"/>
              <a:t>I used Pearson r Correlation Coefficient to test the hypothesis and the result was failure of the rejection of the null hypothesis.</a:t>
            </a:r>
          </a:p>
        </p:txBody>
      </p:sp>
    </p:spTree>
    <p:extLst>
      <p:ext uri="{BB962C8B-B14F-4D97-AF65-F5344CB8AC3E}">
        <p14:creationId xmlns:p14="http://schemas.microsoft.com/office/powerpoint/2010/main" val="2034499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6562" y="1828800"/>
            <a:ext cx="10515600" cy="435247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836562" y="1828800"/>
            <a:ext cx="10515600" cy="435247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i="0">
                <a:solidFill>
                  <a:srgbClr val="000000"/>
                </a:solidFill>
                <a:latin typeface="Calibri"/>
              </a:defRPr>
            </a:pPr>
            <a:endParaRPr/>
          </a:p>
        </p:txBody>
      </p:sp>
      <p:sp>
        <p:nvSpPr>
          <p:cNvPr id="8" name="Rectangle 7"/>
          <p:cNvSpPr/>
          <p:nvPr/>
        </p:nvSpPr>
        <p:spPr>
          <a:xfrm>
            <a:off x="2335113" y="182880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2335113" y="1828800"/>
            <a:ext cx="304800" cy="304800"/>
          </a:xfrm>
          <a:prstGeom prst="rect">
            <a:avLst/>
          </a:prstGeom>
          <a:noFill/>
          <a:ln>
            <a:noFill/>
          </a:ln>
        </p:spPr>
        <p:txBody>
          <a:bodyPr wrap="square" lIns="0" tIns="0" rIns="0" bIns="0" anchor="t">
            <a:spAutoFit/>
          </a:bodyPr>
          <a:lstStyle/>
          <a:p>
            <a:pPr algn="ctr"/>
            <a:endParaRPr/>
          </a:p>
        </p:txBody>
      </p:sp>
      <p:sp>
        <p:nvSpPr>
          <p:cNvPr id="12" name="Rectangle 11"/>
          <p:cNvSpPr/>
          <p:nvPr/>
        </p:nvSpPr>
        <p:spPr>
          <a:xfrm>
            <a:off x="4443263" y="1828800"/>
            <a:ext cx="3302049" cy="11882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Rectangle 12"/>
          <p:cNvSpPr/>
          <p:nvPr/>
        </p:nvSpPr>
        <p:spPr>
          <a:xfrm>
            <a:off x="5941814" y="182880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TextBox 13"/>
          <p:cNvSpPr txBox="1"/>
          <p:nvPr/>
        </p:nvSpPr>
        <p:spPr>
          <a:xfrm>
            <a:off x="5941814" y="1828800"/>
            <a:ext cx="304800" cy="304800"/>
          </a:xfrm>
          <a:prstGeom prst="rect">
            <a:avLst/>
          </a:prstGeom>
          <a:noFill/>
          <a:ln>
            <a:noFill/>
          </a:ln>
        </p:spPr>
        <p:txBody>
          <a:bodyPr wrap="square" lIns="0" tIns="0" rIns="0" bIns="0" anchor="t">
            <a:spAutoFit/>
          </a:bodyPr>
          <a:lstStyle/>
          <a:p>
            <a:pPr algn="ctr"/>
            <a:endParaRPr/>
          </a:p>
        </p:txBody>
      </p:sp>
      <p:sp>
        <p:nvSpPr>
          <p:cNvPr id="17" name="Rectangle 16"/>
          <p:cNvSpPr/>
          <p:nvPr/>
        </p:nvSpPr>
        <p:spPr>
          <a:xfrm>
            <a:off x="8050113" y="1828800"/>
            <a:ext cx="3301900" cy="11882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8" name="Rectangle 17"/>
          <p:cNvSpPr/>
          <p:nvPr/>
        </p:nvSpPr>
        <p:spPr>
          <a:xfrm>
            <a:off x="9548663" y="182880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9" name="TextBox 18"/>
          <p:cNvSpPr txBox="1"/>
          <p:nvPr/>
        </p:nvSpPr>
        <p:spPr>
          <a:xfrm>
            <a:off x="9548663" y="1828800"/>
            <a:ext cx="304800" cy="304800"/>
          </a:xfrm>
          <a:prstGeom prst="rect">
            <a:avLst/>
          </a:prstGeom>
          <a:noFill/>
          <a:ln>
            <a:noFill/>
          </a:ln>
        </p:spPr>
        <p:txBody>
          <a:bodyPr wrap="square" lIns="0" tIns="0" rIns="0" bIns="0" anchor="t">
            <a:spAutoFit/>
          </a:bodyPr>
          <a:lstStyle/>
          <a:p>
            <a:pPr algn="ctr"/>
            <a:endParaRPr/>
          </a:p>
        </p:txBody>
      </p:sp>
      <p:pic>
        <p:nvPicPr>
          <p:cNvPr id="23" name="Picture 22" descr="A graph with a red line&#10;&#10;Description automatically generated">
            <a:extLst>
              <a:ext uri="{FF2B5EF4-FFF2-40B4-BE49-F238E27FC236}">
                <a16:creationId xmlns:a16="http://schemas.microsoft.com/office/drawing/2014/main" id="{BCB43AA1-B746-B72A-C01B-2004727297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208" y="0"/>
            <a:ext cx="10038011" cy="6603038"/>
          </a:xfrm>
          <a:prstGeom prst="rect">
            <a:avLst/>
          </a:prstGeom>
        </p:spPr>
      </p:pic>
      <p:sp>
        <p:nvSpPr>
          <p:cNvPr id="25" name="Title 24">
            <a:extLst>
              <a:ext uri="{FF2B5EF4-FFF2-40B4-BE49-F238E27FC236}">
                <a16:creationId xmlns:a16="http://schemas.microsoft.com/office/drawing/2014/main" id="{33F419CC-B9B2-1CA6-63B5-3C16CE124D8E}"/>
              </a:ext>
            </a:extLst>
          </p:cNvPr>
          <p:cNvSpPr>
            <a:spLocks noGrp="1"/>
          </p:cNvSpPr>
          <p:nvPr>
            <p:ph type="title"/>
          </p:nvPr>
        </p:nvSpPr>
        <p:spPr/>
        <p:txBody>
          <a:bodyPr/>
          <a:lstStyle/>
          <a:p>
            <a:endParaRPr lang="en-T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Future Work</a:t>
            </a:r>
          </a:p>
        </p:txBody>
      </p:sp>
      <p:sp>
        <p:nvSpPr>
          <p:cNvPr id="3" name="Rectangle 2"/>
          <p:cNvSpPr/>
          <p:nvPr/>
        </p:nvSpPr>
        <p:spPr>
          <a:xfrm>
            <a:off x="836562" y="1828800"/>
            <a:ext cx="10515600" cy="435247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836562" y="1828800"/>
            <a:ext cx="10515600" cy="435247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i="0">
                <a:solidFill>
                  <a:srgbClr val="000000"/>
                </a:solidFill>
                <a:latin typeface="Calibri"/>
              </a:defRPr>
            </a:pPr>
            <a:endParaRPr/>
          </a:p>
        </p:txBody>
      </p:sp>
      <p:sp>
        <p:nvSpPr>
          <p:cNvPr id="5" name="Rectangle 4"/>
          <p:cNvSpPr/>
          <p:nvPr/>
        </p:nvSpPr>
        <p:spPr>
          <a:xfrm>
            <a:off x="836562" y="1828800"/>
            <a:ext cx="10515600" cy="310276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836562" y="1203945"/>
            <a:ext cx="5105400" cy="310276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r>
              <a:rPr lang="tr-TR" dirty="0">
                <a:solidFill>
                  <a:schemeClr val="tx1"/>
                </a:solidFill>
              </a:rPr>
              <a:t>I </a:t>
            </a:r>
            <a:r>
              <a:rPr lang="tr-TR" dirty="0" err="1">
                <a:solidFill>
                  <a:schemeClr val="tx1"/>
                </a:solidFill>
              </a:rPr>
              <a:t>tried</a:t>
            </a:r>
            <a:r>
              <a:rPr lang="tr-TR" dirty="0">
                <a:solidFill>
                  <a:schemeClr val="tx1"/>
                </a:solidFill>
              </a:rPr>
              <a:t> </a:t>
            </a:r>
            <a:r>
              <a:rPr lang="tr-TR" dirty="0" err="1">
                <a:solidFill>
                  <a:schemeClr val="tx1"/>
                </a:solidFill>
              </a:rPr>
              <a:t>to</a:t>
            </a:r>
            <a:r>
              <a:rPr lang="tr-TR" dirty="0">
                <a:solidFill>
                  <a:schemeClr val="tx1"/>
                </a:solidFill>
              </a:rPr>
              <a:t> </a:t>
            </a:r>
            <a:r>
              <a:rPr lang="tr-TR" dirty="0" err="1">
                <a:solidFill>
                  <a:schemeClr val="tx1"/>
                </a:solidFill>
              </a:rPr>
              <a:t>use</a:t>
            </a:r>
            <a:r>
              <a:rPr lang="tr-TR" dirty="0">
                <a:solidFill>
                  <a:schemeClr val="tx1"/>
                </a:solidFill>
              </a:rPr>
              <a:t> </a:t>
            </a:r>
            <a:r>
              <a:rPr lang="tr-TR" dirty="0" err="1">
                <a:solidFill>
                  <a:schemeClr val="tx1"/>
                </a:solidFill>
              </a:rPr>
              <a:t>hourly</a:t>
            </a:r>
            <a:r>
              <a:rPr lang="tr-TR" dirty="0">
                <a:solidFill>
                  <a:schemeClr val="tx1"/>
                </a:solidFill>
              </a:rPr>
              <a:t> data </a:t>
            </a:r>
            <a:r>
              <a:rPr lang="tr-TR" dirty="0" err="1">
                <a:solidFill>
                  <a:schemeClr val="tx1"/>
                </a:solidFill>
              </a:rPr>
              <a:t>for</a:t>
            </a:r>
            <a:r>
              <a:rPr lang="tr-TR" dirty="0">
                <a:solidFill>
                  <a:schemeClr val="tx1"/>
                </a:solidFill>
              </a:rPr>
              <a:t> a </a:t>
            </a:r>
            <a:r>
              <a:rPr lang="tr-TR" dirty="0" err="1">
                <a:solidFill>
                  <a:schemeClr val="tx1"/>
                </a:solidFill>
              </a:rPr>
              <a:t>deeper</a:t>
            </a:r>
            <a:r>
              <a:rPr lang="tr-TR" dirty="0">
                <a:solidFill>
                  <a:schemeClr val="tx1"/>
                </a:solidFill>
              </a:rPr>
              <a:t> </a:t>
            </a:r>
            <a:r>
              <a:rPr lang="tr-TR" dirty="0" err="1">
                <a:solidFill>
                  <a:schemeClr val="tx1"/>
                </a:solidFill>
              </a:rPr>
              <a:t>analysis</a:t>
            </a:r>
            <a:r>
              <a:rPr lang="tr-TR" dirty="0">
                <a:solidFill>
                  <a:schemeClr val="tx1"/>
                </a:solidFill>
              </a:rPr>
              <a:t> but </a:t>
            </a:r>
            <a:r>
              <a:rPr lang="tr-TR" dirty="0" err="1">
                <a:solidFill>
                  <a:schemeClr val="tx1"/>
                </a:solidFill>
              </a:rPr>
              <a:t>the</a:t>
            </a:r>
            <a:r>
              <a:rPr lang="tr-TR" dirty="0">
                <a:solidFill>
                  <a:schemeClr val="tx1"/>
                </a:solidFill>
              </a:rPr>
              <a:t> step </a:t>
            </a:r>
            <a:r>
              <a:rPr lang="tr-TR" dirty="0" err="1">
                <a:solidFill>
                  <a:schemeClr val="tx1"/>
                </a:solidFill>
              </a:rPr>
              <a:t>count</a:t>
            </a:r>
            <a:r>
              <a:rPr lang="tr-TR" dirty="0">
                <a:solidFill>
                  <a:schemeClr val="tx1"/>
                </a:solidFill>
              </a:rPr>
              <a:t> data </a:t>
            </a:r>
            <a:r>
              <a:rPr lang="tr-TR" dirty="0" err="1">
                <a:solidFill>
                  <a:schemeClr val="tx1"/>
                </a:solidFill>
              </a:rPr>
              <a:t>wasn’t</a:t>
            </a:r>
            <a:r>
              <a:rPr lang="tr-TR" dirty="0">
                <a:solidFill>
                  <a:schemeClr val="tx1"/>
                </a:solidFill>
              </a:rPr>
              <a:t> </a:t>
            </a:r>
            <a:r>
              <a:rPr lang="tr-TR" dirty="0" err="1">
                <a:solidFill>
                  <a:schemeClr val="tx1"/>
                </a:solidFill>
              </a:rPr>
              <a:t>available</a:t>
            </a:r>
            <a:r>
              <a:rPr lang="tr-TR" dirty="0">
                <a:solidFill>
                  <a:schemeClr val="tx1"/>
                </a:solidFill>
              </a:rPr>
              <a:t> </a:t>
            </a:r>
            <a:r>
              <a:rPr lang="tr-TR" dirty="0" err="1">
                <a:solidFill>
                  <a:schemeClr val="tx1"/>
                </a:solidFill>
              </a:rPr>
              <a:t>for</a:t>
            </a:r>
            <a:r>
              <a:rPr lang="tr-TR" dirty="0">
                <a:solidFill>
                  <a:schemeClr val="tx1"/>
                </a:solidFill>
              </a:rPr>
              <a:t> </a:t>
            </a:r>
            <a:r>
              <a:rPr lang="tr-TR" dirty="0" err="1">
                <a:solidFill>
                  <a:schemeClr val="tx1"/>
                </a:solidFill>
              </a:rPr>
              <a:t>such</a:t>
            </a:r>
            <a:r>
              <a:rPr lang="tr-TR" dirty="0">
                <a:solidFill>
                  <a:schemeClr val="tx1"/>
                </a:solidFill>
              </a:rPr>
              <a:t> </a:t>
            </a:r>
            <a:r>
              <a:rPr lang="tr-TR" dirty="0" err="1">
                <a:solidFill>
                  <a:schemeClr val="tx1"/>
                </a:solidFill>
              </a:rPr>
              <a:t>analysis</a:t>
            </a:r>
            <a:r>
              <a:rPr lang="tr-TR" dirty="0">
                <a:solidFill>
                  <a:schemeClr val="tx1"/>
                </a:solidFill>
              </a:rPr>
              <a:t> </a:t>
            </a:r>
            <a:r>
              <a:rPr lang="tr-TR" dirty="0" err="1">
                <a:solidFill>
                  <a:schemeClr val="tx1"/>
                </a:solidFill>
              </a:rPr>
              <a:t>so</a:t>
            </a:r>
            <a:r>
              <a:rPr lang="tr-TR" dirty="0">
                <a:solidFill>
                  <a:schemeClr val="tx1"/>
                </a:solidFill>
              </a:rPr>
              <a:t> </a:t>
            </a:r>
            <a:r>
              <a:rPr lang="tr-TR" dirty="0" err="1">
                <a:solidFill>
                  <a:schemeClr val="tx1"/>
                </a:solidFill>
              </a:rPr>
              <a:t>future</a:t>
            </a:r>
            <a:r>
              <a:rPr lang="tr-TR" dirty="0">
                <a:solidFill>
                  <a:schemeClr val="tx1"/>
                </a:solidFill>
              </a:rPr>
              <a:t> </a:t>
            </a:r>
            <a:r>
              <a:rPr lang="tr-TR" dirty="0" err="1">
                <a:solidFill>
                  <a:schemeClr val="tx1"/>
                </a:solidFill>
              </a:rPr>
              <a:t>work</a:t>
            </a:r>
            <a:r>
              <a:rPr lang="tr-TR" dirty="0">
                <a:solidFill>
                  <a:schemeClr val="tx1"/>
                </a:solidFill>
              </a:rPr>
              <a:t> can be done on </a:t>
            </a:r>
            <a:r>
              <a:rPr lang="tr-TR" dirty="0" err="1">
                <a:solidFill>
                  <a:schemeClr val="tx1"/>
                </a:solidFill>
              </a:rPr>
              <a:t>the</a:t>
            </a:r>
            <a:r>
              <a:rPr lang="tr-TR" dirty="0">
                <a:solidFill>
                  <a:schemeClr val="tx1"/>
                </a:solidFill>
              </a:rPr>
              <a:t> </a:t>
            </a:r>
            <a:r>
              <a:rPr lang="tr-TR" dirty="0" err="1">
                <a:solidFill>
                  <a:schemeClr val="tx1"/>
                </a:solidFill>
              </a:rPr>
              <a:t>hourly</a:t>
            </a:r>
            <a:r>
              <a:rPr lang="tr-TR" dirty="0">
                <a:solidFill>
                  <a:schemeClr val="tx1"/>
                </a:solidFill>
              </a:rPr>
              <a:t> </a:t>
            </a:r>
            <a:r>
              <a:rPr lang="tr-TR" dirty="0" err="1">
                <a:solidFill>
                  <a:schemeClr val="tx1"/>
                </a:solidFill>
              </a:rPr>
              <a:t>youtube</a:t>
            </a:r>
            <a:r>
              <a:rPr lang="tr-TR" dirty="0">
                <a:solidFill>
                  <a:schemeClr val="tx1"/>
                </a:solidFill>
              </a:rPr>
              <a:t> </a:t>
            </a:r>
            <a:r>
              <a:rPr lang="tr-TR" dirty="0" err="1">
                <a:solidFill>
                  <a:schemeClr val="tx1"/>
                </a:solidFill>
              </a:rPr>
              <a:t>usage</a:t>
            </a:r>
            <a:r>
              <a:rPr lang="tr-TR" dirty="0">
                <a:solidFill>
                  <a:schemeClr val="tx1"/>
                </a:solidFill>
              </a:rPr>
              <a:t> </a:t>
            </a:r>
            <a:r>
              <a:rPr lang="tr-TR" dirty="0" err="1">
                <a:solidFill>
                  <a:schemeClr val="tx1"/>
                </a:solidFill>
              </a:rPr>
              <a:t>vs</a:t>
            </a:r>
            <a:r>
              <a:rPr lang="tr-TR" dirty="0">
                <a:solidFill>
                  <a:schemeClr val="tx1"/>
                </a:solidFill>
              </a:rPr>
              <a:t> step </a:t>
            </a:r>
            <a:r>
              <a:rPr lang="tr-TR" dirty="0" err="1">
                <a:solidFill>
                  <a:schemeClr val="tx1"/>
                </a:solidFill>
              </a:rPr>
              <a:t>count</a:t>
            </a:r>
            <a:r>
              <a:rPr lang="tr-TR" dirty="0">
                <a:solidFill>
                  <a:schemeClr val="tx1"/>
                </a:solidFill>
              </a:rPr>
              <a:t>.</a:t>
            </a:r>
            <a:endParaRPr dirty="0">
              <a:solidFill>
                <a:schemeClr val="tx1"/>
              </a:solidFill>
            </a:endParaRPr>
          </a:p>
        </p:txBody>
      </p:sp>
      <p:sp>
        <p:nvSpPr>
          <p:cNvPr id="8" name="Rectangle 7"/>
          <p:cNvSpPr/>
          <p:nvPr/>
        </p:nvSpPr>
        <p:spPr>
          <a:xfrm>
            <a:off x="6246762" y="1828800"/>
            <a:ext cx="5105400" cy="310276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6246762" y="1828800"/>
            <a:ext cx="5105400" cy="2874168"/>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6246762" y="4779168"/>
            <a:ext cx="5105400"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4" name="Picture 13" descr="A table of numbers with a white background&#10;&#10;Description automatically generated">
            <a:extLst>
              <a:ext uri="{FF2B5EF4-FFF2-40B4-BE49-F238E27FC236}">
                <a16:creationId xmlns:a16="http://schemas.microsoft.com/office/drawing/2014/main" id="{02850529-144D-6055-B758-E7E749D6D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2941" y="577907"/>
            <a:ext cx="3911621" cy="5604553"/>
          </a:xfrm>
          <a:prstGeom prst="rect">
            <a:avLst/>
          </a:prstGeom>
        </p:spPr>
      </p:pic>
      <p:pic>
        <p:nvPicPr>
          <p:cNvPr id="16" name="Picture 15" descr="A graph with blue dots&#10;&#10;Description automatically generated">
            <a:extLst>
              <a:ext uri="{FF2B5EF4-FFF2-40B4-BE49-F238E27FC236}">
                <a16:creationId xmlns:a16="http://schemas.microsoft.com/office/drawing/2014/main" id="{50C03CE8-DE9C-9AB7-22E7-AC49A62238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525" y="3717741"/>
            <a:ext cx="5433237" cy="285558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3000" b="1" i="0">
                <a:solidFill>
                  <a:schemeClr val="bg1">
                    <a:lumMod val="95000"/>
                    <a:lumOff val="5000"/>
                  </a:schemeClr>
                </a:solidFill>
                <a:effectLst/>
              </a:rPr>
              <a:t>Conclusion</a:t>
            </a:r>
            <a:br>
              <a:rPr lang="en-US" sz="3000" b="1" i="0">
                <a:solidFill>
                  <a:schemeClr val="bg1">
                    <a:lumMod val="95000"/>
                    <a:lumOff val="5000"/>
                  </a:schemeClr>
                </a:solidFill>
                <a:effectLst/>
              </a:rPr>
            </a:br>
            <a:br>
              <a:rPr lang="en-US" sz="3000" b="1" i="0">
                <a:solidFill>
                  <a:schemeClr val="bg1">
                    <a:lumMod val="95000"/>
                    <a:lumOff val="5000"/>
                  </a:schemeClr>
                </a:solidFill>
                <a:effectLst/>
              </a:rPr>
            </a:br>
            <a:r>
              <a:rPr lang="en-US" sz="3000" b="0" i="0">
                <a:solidFill>
                  <a:schemeClr val="bg1">
                    <a:lumMod val="95000"/>
                    <a:lumOff val="5000"/>
                  </a:schemeClr>
                </a:solidFill>
                <a:effectLst/>
              </a:rPr>
              <a:t>While the analysis shows some patterns in YouTube usage and step counts, no significant statistical relationship was found between the two variables. This indicates that the two behaviors are likely independent under the observed conditions.</a:t>
            </a:r>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dirty="0"/>
              <a:t>Hypothesis</a:t>
            </a:r>
          </a:p>
        </p:txBody>
      </p:sp>
      <p:sp>
        <p:nvSpPr>
          <p:cNvPr id="3" name="Rectangle 2"/>
          <p:cNvSpPr/>
          <p:nvPr/>
        </p:nvSpPr>
        <p:spPr>
          <a:xfrm>
            <a:off x="836562" y="1828800"/>
            <a:ext cx="10515600" cy="435247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836562" y="1828800"/>
            <a:ext cx="10515600" cy="435247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i="0">
                <a:solidFill>
                  <a:srgbClr val="000000"/>
                </a:solidFill>
                <a:latin typeface="Calibri"/>
              </a:defRPr>
            </a:pPr>
            <a:endParaRPr/>
          </a:p>
        </p:txBody>
      </p:sp>
      <p:sp>
        <p:nvSpPr>
          <p:cNvPr id="5" name="Rectangle 4"/>
          <p:cNvSpPr/>
          <p:nvPr/>
        </p:nvSpPr>
        <p:spPr>
          <a:xfrm>
            <a:off x="836562" y="1828800"/>
            <a:ext cx="10515600" cy="310276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836562" y="1828800"/>
            <a:ext cx="5105400" cy="310276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389262" y="1949115"/>
            <a:ext cx="5105400" cy="3413755"/>
          </a:xfrm>
          <a:prstGeom prst="rect">
            <a:avLst/>
          </a:prstGeom>
          <a:noFill/>
          <a:ln>
            <a:noFill/>
          </a:ln>
        </p:spPr>
        <p:txBody>
          <a:bodyPr wrap="square" lIns="190500" tIns="0" rIns="0" bIns="190500" anchor="t">
            <a:spAutoFit/>
          </a:bodyPr>
          <a:lstStyle/>
          <a:p>
            <a:pPr marL="228600" indent="-91440" algn="ctr">
              <a:spcBef>
                <a:spcPts val="0"/>
              </a:spcBef>
              <a:spcAft>
                <a:spcPts val="800"/>
              </a:spcAft>
              <a:buSzPct val="100000"/>
              <a:buFont typeface="Arial"/>
              <a:buChar char="•"/>
            </a:pPr>
            <a:r>
              <a:rPr sz="2800" b="1" i="0" dirty="0">
                <a:solidFill>
                  <a:srgbClr val="000000"/>
                </a:solidFill>
                <a:latin typeface="Calibri"/>
              </a:rPr>
              <a:t>Null Hypothesis (H₀):</a:t>
            </a:r>
            <a:r>
              <a:rPr sz="2800" b="0" i="0" dirty="0">
                <a:solidFill>
                  <a:srgbClr val="000000"/>
                </a:solidFill>
                <a:latin typeface="Calibri"/>
              </a:rPr>
              <a:t> </a:t>
            </a:r>
            <a:r>
              <a:rPr lang="tr-TR" sz="2800" b="0" i="0" dirty="0">
                <a:solidFill>
                  <a:srgbClr val="000000"/>
                </a:solidFill>
                <a:latin typeface="Calibri"/>
              </a:rPr>
              <a:t> </a:t>
            </a:r>
            <a:r>
              <a:rPr lang="tr-TR" sz="2800" dirty="0">
                <a:solidFill>
                  <a:srgbClr val="000000"/>
                </a:solidFill>
                <a:latin typeface="Calibri"/>
              </a:rPr>
              <a:t>T</a:t>
            </a:r>
            <a:r>
              <a:rPr sz="2800" b="0" i="0" dirty="0">
                <a:solidFill>
                  <a:srgbClr val="000000"/>
                </a:solidFill>
                <a:latin typeface="Calibri"/>
              </a:rPr>
              <a:t>here is no significant association between daily YouTube usage and step counts</a:t>
            </a:r>
            <a:r>
              <a:rPr lang="tr-TR" sz="2800" dirty="0">
                <a:solidFill>
                  <a:srgbClr val="000000"/>
                </a:solidFill>
                <a:latin typeface="Calibri"/>
              </a:rPr>
              <a:t>.</a:t>
            </a:r>
          </a:p>
          <a:p>
            <a:pPr marL="228600" indent="-91440" algn="ctr">
              <a:spcBef>
                <a:spcPts val="0"/>
              </a:spcBef>
              <a:spcAft>
                <a:spcPts val="800"/>
              </a:spcAft>
              <a:buSzPct val="100000"/>
              <a:buFont typeface="Arial"/>
              <a:buChar char="•"/>
            </a:pPr>
            <a:endParaRPr lang="tr-TR" sz="2800" dirty="0">
              <a:solidFill>
                <a:srgbClr val="000000"/>
              </a:solidFill>
              <a:latin typeface="Calibri"/>
            </a:endParaRPr>
          </a:p>
          <a:p>
            <a:pPr marL="228600" indent="-91440" algn="ctr">
              <a:spcBef>
                <a:spcPts val="0"/>
              </a:spcBef>
              <a:spcAft>
                <a:spcPts val="800"/>
              </a:spcAft>
              <a:buSzPct val="100000"/>
              <a:buFont typeface="Arial"/>
              <a:buChar char="•"/>
            </a:pPr>
            <a:r>
              <a:rPr sz="2800" b="1" i="0" dirty="0">
                <a:solidFill>
                  <a:srgbClr val="000000"/>
                </a:solidFill>
                <a:latin typeface="Calibri"/>
              </a:rPr>
              <a:t>Alternative Hypothesis (H₁):</a:t>
            </a:r>
            <a:r>
              <a:rPr sz="2800" b="0" i="0" dirty="0">
                <a:solidFill>
                  <a:srgbClr val="000000"/>
                </a:solidFill>
                <a:latin typeface="Calibri"/>
              </a:rPr>
              <a:t> </a:t>
            </a:r>
            <a:r>
              <a:rPr lang="tr-TR" sz="2800" dirty="0">
                <a:solidFill>
                  <a:srgbClr val="000000"/>
                </a:solidFill>
                <a:latin typeface="Calibri"/>
              </a:rPr>
              <a:t>S</a:t>
            </a:r>
            <a:r>
              <a:rPr sz="2800" b="0" i="0" dirty="0" err="1">
                <a:solidFill>
                  <a:srgbClr val="000000"/>
                </a:solidFill>
                <a:latin typeface="Calibri"/>
              </a:rPr>
              <a:t>ignificant</a:t>
            </a:r>
            <a:r>
              <a:rPr sz="2800" b="0" i="0" dirty="0">
                <a:solidFill>
                  <a:srgbClr val="000000"/>
                </a:solidFill>
                <a:latin typeface="Calibri"/>
              </a:rPr>
              <a:t> correlations exist, </a:t>
            </a:r>
          </a:p>
        </p:txBody>
      </p:sp>
      <p:sp>
        <p:nvSpPr>
          <p:cNvPr id="8" name="Rectangle 7"/>
          <p:cNvSpPr/>
          <p:nvPr/>
        </p:nvSpPr>
        <p:spPr>
          <a:xfrm>
            <a:off x="6246762" y="1828800"/>
            <a:ext cx="5105400" cy="310276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6246762" y="1828800"/>
            <a:ext cx="5105400" cy="2874168"/>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6246762" y="4779168"/>
            <a:ext cx="5105400"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Daily YouTube Views</a:t>
            </a:r>
          </a:p>
        </p:txBody>
      </p:sp>
      <p:sp>
        <p:nvSpPr>
          <p:cNvPr id="3" name="Rectangle 2"/>
          <p:cNvSpPr/>
          <p:nvPr/>
        </p:nvSpPr>
        <p:spPr>
          <a:xfrm>
            <a:off x="836562" y="1828800"/>
            <a:ext cx="10515600" cy="435247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836562" y="1828800"/>
            <a:ext cx="10515600" cy="435247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i="0">
                <a:solidFill>
                  <a:srgbClr val="000000"/>
                </a:solidFill>
                <a:latin typeface="Calibri"/>
              </a:defRPr>
            </a:pPr>
            <a:endParaRPr/>
          </a:p>
        </p:txBody>
      </p:sp>
      <p:sp>
        <p:nvSpPr>
          <p:cNvPr id="5" name="Rectangle 4"/>
          <p:cNvSpPr/>
          <p:nvPr/>
        </p:nvSpPr>
        <p:spPr>
          <a:xfrm>
            <a:off x="836562" y="1828800"/>
            <a:ext cx="10515600" cy="310276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449913" y="2584251"/>
            <a:ext cx="5105400" cy="2818720"/>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600" b="1" i="0" dirty="0">
                <a:solidFill>
                  <a:srgbClr val="000000"/>
                </a:solidFill>
                <a:latin typeface="Calibri"/>
              </a:rPr>
              <a:t>Visualization of Daily Usage:</a:t>
            </a:r>
            <a:r>
              <a:rPr sz="1600" b="0" i="0" dirty="0">
                <a:solidFill>
                  <a:srgbClr val="000000"/>
                </a:solidFill>
                <a:latin typeface="Calibri"/>
              </a:rPr>
              <a:t> Graphical data displays fluctuations in daily YouTube views, providing an overview of user engagement patterns.</a:t>
            </a:r>
          </a:p>
          <a:p>
            <a:pPr marL="228600" lvl="1" indent="-91440" algn="l">
              <a:spcBef>
                <a:spcPts val="1200"/>
              </a:spcBef>
              <a:spcAft>
                <a:spcPts val="0"/>
              </a:spcAft>
              <a:buSzPct val="100000"/>
              <a:buFont typeface="Arial"/>
              <a:buChar char="•"/>
            </a:pPr>
            <a:r>
              <a:rPr sz="1600" b="1" i="0" dirty="0">
                <a:solidFill>
                  <a:srgbClr val="000000"/>
                </a:solidFill>
                <a:latin typeface="Calibri"/>
              </a:rPr>
              <a:t>Data Period:</a:t>
            </a:r>
            <a:r>
              <a:rPr sz="1600" b="0" i="0" dirty="0">
                <a:solidFill>
                  <a:srgbClr val="000000"/>
                </a:solidFill>
                <a:latin typeface="Calibri"/>
              </a:rPr>
              <a:t> The data analyzed spans two months, October to November 2024, capturing a range of viewing behaviors.</a:t>
            </a:r>
          </a:p>
          <a:p>
            <a:pPr marL="228600" lvl="1" indent="-91440" algn="l">
              <a:spcBef>
                <a:spcPts val="1200"/>
              </a:spcBef>
              <a:spcAft>
                <a:spcPts val="0"/>
              </a:spcAft>
              <a:buSzPct val="100000"/>
              <a:buFont typeface="Arial"/>
              <a:buChar char="•"/>
            </a:pPr>
            <a:r>
              <a:rPr sz="1600" b="1" i="0" dirty="0">
                <a:solidFill>
                  <a:srgbClr val="000000"/>
                </a:solidFill>
                <a:latin typeface="Calibri"/>
              </a:rPr>
              <a:t>Trends in Consumption:</a:t>
            </a:r>
            <a:r>
              <a:rPr sz="1600" b="0" i="0" dirty="0">
                <a:solidFill>
                  <a:srgbClr val="000000"/>
                </a:solidFill>
                <a:latin typeface="Calibri"/>
              </a:rPr>
              <a:t> Identification of key trends such as peak usage days, reflecting societal behaviors influencing content consumption.</a:t>
            </a:r>
          </a:p>
        </p:txBody>
      </p:sp>
      <p:sp>
        <p:nvSpPr>
          <p:cNvPr id="8" name="Rectangle 7"/>
          <p:cNvSpPr/>
          <p:nvPr/>
        </p:nvSpPr>
        <p:spPr>
          <a:xfrm>
            <a:off x="6246762" y="1828800"/>
            <a:ext cx="5105400" cy="310276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6246762" y="1828800"/>
            <a:ext cx="5105400" cy="2874168"/>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6246762" y="4779168"/>
            <a:ext cx="5105400"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6246762" y="4779168"/>
            <a:ext cx="5105400" cy="152400"/>
          </a:xfrm>
          <a:prstGeom prst="rect">
            <a:avLst/>
          </a:prstGeom>
          <a:noFill/>
          <a:ln>
            <a:noFill/>
          </a:ln>
        </p:spPr>
        <p:txBody>
          <a:bodyPr wrap="square" lIns="0" tIns="0" rIns="0" bIns="0" anchor="t">
            <a:spAutoFit/>
          </a:bodyPr>
          <a:lstStyle/>
          <a:p>
            <a:pPr algn="r">
              <a:spcAft>
                <a:spcPts val="1200"/>
              </a:spcAft>
            </a:pPr>
            <a:r>
              <a:rPr sz="900" b="0" i="0">
                <a:solidFill>
                  <a:srgbClr val="000000"/>
                </a:solidFill>
                <a:latin typeface="Calibri"/>
              </a:rPr>
              <a:t>Photo by Alexander Grey on Unsplash</a:t>
            </a:r>
          </a:p>
        </p:txBody>
      </p:sp>
      <p:pic>
        <p:nvPicPr>
          <p:cNvPr id="14" name="Picture 13" descr="A graph with orange lines&#10;&#10;Description automatically generated">
            <a:extLst>
              <a:ext uri="{FF2B5EF4-FFF2-40B4-BE49-F238E27FC236}">
                <a16:creationId xmlns:a16="http://schemas.microsoft.com/office/drawing/2014/main" id="{02EB0BE4-7D9F-92AC-A968-3AA6FCC9A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1962" y="2315543"/>
            <a:ext cx="6060384" cy="32408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Hourly YouTube Views</a:t>
            </a:r>
          </a:p>
        </p:txBody>
      </p:sp>
      <p:sp>
        <p:nvSpPr>
          <p:cNvPr id="3" name="Rectangle 2"/>
          <p:cNvSpPr/>
          <p:nvPr/>
        </p:nvSpPr>
        <p:spPr>
          <a:xfrm>
            <a:off x="836562" y="1828800"/>
            <a:ext cx="10515600" cy="435247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836562" y="1828800"/>
            <a:ext cx="10515600" cy="435247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i="0">
                <a:solidFill>
                  <a:srgbClr val="000000"/>
                </a:solidFill>
                <a:latin typeface="Calibri"/>
              </a:defRPr>
            </a:pPr>
            <a:endParaRPr/>
          </a:p>
        </p:txBody>
      </p:sp>
      <p:sp>
        <p:nvSpPr>
          <p:cNvPr id="5" name="Rectangle 4"/>
          <p:cNvSpPr/>
          <p:nvPr/>
        </p:nvSpPr>
        <p:spPr>
          <a:xfrm>
            <a:off x="836562" y="1828800"/>
            <a:ext cx="10515600" cy="310276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836562" y="1828800"/>
            <a:ext cx="5105400" cy="310276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8097" y="2312651"/>
            <a:ext cx="5105400" cy="2818720"/>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600" b="1" i="0" dirty="0">
                <a:solidFill>
                  <a:srgbClr val="000000"/>
                </a:solidFill>
                <a:latin typeface="Calibri"/>
              </a:rPr>
              <a:t>Hourly Visualization:</a:t>
            </a:r>
            <a:r>
              <a:rPr sz="1600" b="0" i="0" dirty="0">
                <a:solidFill>
                  <a:srgbClr val="000000"/>
                </a:solidFill>
                <a:latin typeface="Calibri"/>
              </a:rPr>
              <a:t> A bar chart detailing the distribution of views across different hours of the day, offering insights into viewing habits.</a:t>
            </a:r>
          </a:p>
          <a:p>
            <a:pPr marL="228600" lvl="1" indent="-91440" algn="l">
              <a:spcBef>
                <a:spcPts val="1200"/>
              </a:spcBef>
              <a:spcAft>
                <a:spcPts val="0"/>
              </a:spcAft>
              <a:buSzPct val="100000"/>
              <a:buFont typeface="Arial"/>
              <a:buChar char="•"/>
            </a:pPr>
            <a:r>
              <a:rPr sz="1600" b="1" i="0" dirty="0">
                <a:solidFill>
                  <a:srgbClr val="000000"/>
                </a:solidFill>
                <a:latin typeface="Calibri"/>
              </a:rPr>
              <a:t>Usage Patterns:</a:t>
            </a:r>
            <a:r>
              <a:rPr sz="1600" b="0" i="0" dirty="0">
                <a:solidFill>
                  <a:srgbClr val="000000"/>
                </a:solidFill>
                <a:latin typeface="Calibri"/>
              </a:rPr>
              <a:t> Identification of high engagement times where user activity peaks, facilitating deeper analysis of evening versus morning consumption.</a:t>
            </a:r>
          </a:p>
          <a:p>
            <a:pPr marL="228600" lvl="1" indent="-91440" algn="l">
              <a:spcBef>
                <a:spcPts val="1200"/>
              </a:spcBef>
              <a:spcAft>
                <a:spcPts val="0"/>
              </a:spcAft>
              <a:buSzPct val="100000"/>
              <a:buFont typeface="Arial"/>
              <a:buChar char="•"/>
            </a:pPr>
            <a:r>
              <a:rPr sz="1600" b="1" i="0" dirty="0">
                <a:solidFill>
                  <a:srgbClr val="000000"/>
                </a:solidFill>
                <a:latin typeface="Calibri"/>
              </a:rPr>
              <a:t>Peak Hours Comparison:</a:t>
            </a:r>
            <a:r>
              <a:rPr sz="1600" b="0" i="0" dirty="0">
                <a:solidFill>
                  <a:srgbClr val="000000"/>
                </a:solidFill>
                <a:latin typeface="Calibri"/>
              </a:rPr>
              <a:t> Delineation of viewing habits during weekday versus weekend rates, highlighting significant differences in consumption behaviors.</a:t>
            </a:r>
          </a:p>
        </p:txBody>
      </p:sp>
      <p:sp>
        <p:nvSpPr>
          <p:cNvPr id="8" name="Rectangle 7"/>
          <p:cNvSpPr/>
          <p:nvPr/>
        </p:nvSpPr>
        <p:spPr>
          <a:xfrm>
            <a:off x="6246762" y="1828800"/>
            <a:ext cx="5105400" cy="310276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6246762" y="1828800"/>
            <a:ext cx="5105400" cy="2874168"/>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6246762" y="4779168"/>
            <a:ext cx="5105400"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4" name="Picture 13" descr="A graph of a number of bars&#10;&#10;Description automatically generated with medium confidence">
            <a:extLst>
              <a:ext uri="{FF2B5EF4-FFF2-40B4-BE49-F238E27FC236}">
                <a16:creationId xmlns:a16="http://schemas.microsoft.com/office/drawing/2014/main" id="{D092D7D2-4FDC-F146-4746-E72BF385D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4312" y="1915937"/>
            <a:ext cx="5497850" cy="341523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Daily Step Counts</a:t>
            </a:r>
          </a:p>
        </p:txBody>
      </p:sp>
      <p:sp>
        <p:nvSpPr>
          <p:cNvPr id="3" name="Rectangle 2"/>
          <p:cNvSpPr/>
          <p:nvPr/>
        </p:nvSpPr>
        <p:spPr>
          <a:xfrm>
            <a:off x="836562" y="1828800"/>
            <a:ext cx="10515600" cy="435247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836562" y="1828800"/>
            <a:ext cx="10515600" cy="435247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i="0">
                <a:solidFill>
                  <a:srgbClr val="000000"/>
                </a:solidFill>
                <a:latin typeface="Calibri"/>
              </a:defRPr>
            </a:pPr>
            <a:endParaRPr/>
          </a:p>
        </p:txBody>
      </p:sp>
      <p:sp>
        <p:nvSpPr>
          <p:cNvPr id="5" name="Rectangle 4"/>
          <p:cNvSpPr/>
          <p:nvPr/>
        </p:nvSpPr>
        <p:spPr>
          <a:xfrm>
            <a:off x="836562" y="1828800"/>
            <a:ext cx="10515600" cy="310276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836562" y="1828800"/>
            <a:ext cx="5105400" cy="310276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645735" y="2107765"/>
            <a:ext cx="5105400" cy="3064942"/>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600" b="1" i="0" dirty="0">
                <a:solidFill>
                  <a:srgbClr val="000000"/>
                </a:solidFill>
                <a:latin typeface="Calibri"/>
              </a:rPr>
              <a:t>Visualization of Activity Levels:</a:t>
            </a:r>
            <a:r>
              <a:rPr sz="1600" b="0" i="0" dirty="0">
                <a:solidFill>
                  <a:srgbClr val="000000"/>
                </a:solidFill>
                <a:latin typeface="Calibri"/>
              </a:rPr>
              <a:t> A line graph encapsulating daily step counts, offering a visual representation of physical activity fluctuations over the study period.</a:t>
            </a:r>
          </a:p>
          <a:p>
            <a:pPr marL="228600" lvl="1" indent="-91440" algn="l">
              <a:spcBef>
                <a:spcPts val="1200"/>
              </a:spcBef>
              <a:spcAft>
                <a:spcPts val="0"/>
              </a:spcAft>
              <a:buSzPct val="100000"/>
              <a:buFont typeface="Arial"/>
              <a:buChar char="•"/>
            </a:pPr>
            <a:r>
              <a:rPr sz="1600" b="1" i="0" dirty="0">
                <a:solidFill>
                  <a:srgbClr val="000000"/>
                </a:solidFill>
                <a:latin typeface="Calibri"/>
              </a:rPr>
              <a:t>Data Collection Period:</a:t>
            </a:r>
            <a:r>
              <a:rPr sz="1600" b="0" i="0" dirty="0">
                <a:solidFill>
                  <a:srgbClr val="000000"/>
                </a:solidFill>
                <a:latin typeface="Calibri"/>
              </a:rPr>
              <a:t> Consistent tracking of daily step counts during October-November 2024, ensuring robust data for analysis.</a:t>
            </a:r>
          </a:p>
          <a:p>
            <a:pPr marL="228600" lvl="1" indent="-91440" algn="l">
              <a:spcBef>
                <a:spcPts val="1200"/>
              </a:spcBef>
              <a:spcAft>
                <a:spcPts val="0"/>
              </a:spcAft>
              <a:buSzPct val="100000"/>
              <a:buFont typeface="Arial"/>
              <a:buChar char="•"/>
            </a:pPr>
            <a:r>
              <a:rPr sz="1600" b="1" i="0" dirty="0">
                <a:solidFill>
                  <a:srgbClr val="000000"/>
                </a:solidFill>
                <a:latin typeface="Calibri"/>
              </a:rPr>
              <a:t>Trends in Physical Activity:</a:t>
            </a:r>
            <a:r>
              <a:rPr sz="1600" b="0" i="0" dirty="0">
                <a:solidFill>
                  <a:srgbClr val="000000"/>
                </a:solidFill>
                <a:latin typeface="Calibri"/>
              </a:rPr>
              <a:t> Analysis of observed trends and their potential implications for lifestyle choices and health outcomes.</a:t>
            </a:r>
          </a:p>
        </p:txBody>
      </p:sp>
      <p:sp>
        <p:nvSpPr>
          <p:cNvPr id="8" name="Rectangle 7"/>
          <p:cNvSpPr/>
          <p:nvPr/>
        </p:nvSpPr>
        <p:spPr>
          <a:xfrm>
            <a:off x="6246762" y="1828800"/>
            <a:ext cx="5105400" cy="310276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6246762" y="1828800"/>
            <a:ext cx="5105400" cy="2874168"/>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6246762" y="4779168"/>
            <a:ext cx="5105400"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4" name="Picture 13" descr="A graph with blue lines and dots&#10;&#10;Description automatically generated">
            <a:extLst>
              <a:ext uri="{FF2B5EF4-FFF2-40B4-BE49-F238E27FC236}">
                <a16:creationId xmlns:a16="http://schemas.microsoft.com/office/drawing/2014/main" id="{8D3208BD-4B3C-342C-95E4-222EB5834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6269" y="1945419"/>
            <a:ext cx="5696720" cy="29671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Steps by Weekday</a:t>
            </a:r>
          </a:p>
        </p:txBody>
      </p:sp>
      <p:sp>
        <p:nvSpPr>
          <p:cNvPr id="3" name="Rectangle 2"/>
          <p:cNvSpPr/>
          <p:nvPr/>
        </p:nvSpPr>
        <p:spPr>
          <a:xfrm>
            <a:off x="836562" y="1828800"/>
            <a:ext cx="10515600" cy="435247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836562" y="1828800"/>
            <a:ext cx="10515600" cy="435247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i="0">
                <a:solidFill>
                  <a:srgbClr val="000000"/>
                </a:solidFill>
                <a:latin typeface="Calibri"/>
              </a:defRPr>
            </a:pPr>
            <a:endParaRPr/>
          </a:p>
        </p:txBody>
      </p:sp>
      <p:sp>
        <p:nvSpPr>
          <p:cNvPr id="5" name="Rectangle 4"/>
          <p:cNvSpPr/>
          <p:nvPr/>
        </p:nvSpPr>
        <p:spPr>
          <a:xfrm>
            <a:off x="836562" y="1828800"/>
            <a:ext cx="10515600" cy="310276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836562" y="1828800"/>
            <a:ext cx="5105400" cy="310276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836562" y="2266508"/>
            <a:ext cx="5105400" cy="1774626"/>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200" b="1" i="0" dirty="0">
                <a:solidFill>
                  <a:srgbClr val="000000"/>
                </a:solidFill>
                <a:latin typeface="Calibri"/>
              </a:rPr>
              <a:t>Average Step Analysis:</a:t>
            </a:r>
            <a:r>
              <a:rPr sz="1200" b="0" i="0" dirty="0">
                <a:solidFill>
                  <a:srgbClr val="000000"/>
                </a:solidFill>
                <a:latin typeface="Calibri"/>
              </a:rPr>
              <a:t> Evaluation of average daily steps categorized by the day of the week, giving insight into activity fluctuations based on typical weekly routines.</a:t>
            </a:r>
          </a:p>
          <a:p>
            <a:pPr marL="228600" lvl="1" indent="-91440" algn="l">
              <a:spcBef>
                <a:spcPts val="1200"/>
              </a:spcBef>
              <a:spcAft>
                <a:spcPts val="0"/>
              </a:spcAft>
              <a:buSzPct val="100000"/>
              <a:buFont typeface="Arial"/>
              <a:buChar char="•"/>
            </a:pPr>
            <a:r>
              <a:rPr sz="1200" b="1" i="0" dirty="0">
                <a:solidFill>
                  <a:srgbClr val="000000"/>
                </a:solidFill>
                <a:latin typeface="Calibri"/>
              </a:rPr>
              <a:t>Bar Chart Visualization:</a:t>
            </a:r>
            <a:r>
              <a:rPr sz="1200" b="0" i="0" dirty="0">
                <a:solidFill>
                  <a:srgbClr val="000000"/>
                </a:solidFill>
                <a:latin typeface="Calibri"/>
              </a:rPr>
              <a:t> A simple yet effective bar graph that highlights which weekdays users tend to be more or less active.</a:t>
            </a:r>
          </a:p>
          <a:p>
            <a:pPr marL="228600" lvl="1" indent="-91440" algn="l">
              <a:spcBef>
                <a:spcPts val="1200"/>
              </a:spcBef>
              <a:spcAft>
                <a:spcPts val="0"/>
              </a:spcAft>
              <a:buSzPct val="100000"/>
              <a:buFont typeface="Arial"/>
              <a:buChar char="•"/>
            </a:pPr>
            <a:r>
              <a:rPr sz="1200" b="1" i="0" dirty="0">
                <a:solidFill>
                  <a:srgbClr val="000000"/>
                </a:solidFill>
                <a:latin typeface="Calibri"/>
              </a:rPr>
              <a:t>Activity Level Patterns:</a:t>
            </a:r>
            <a:r>
              <a:rPr sz="1200" b="0" i="0" dirty="0">
                <a:solidFill>
                  <a:srgbClr val="000000"/>
                </a:solidFill>
                <a:latin typeface="Calibri"/>
              </a:rPr>
              <a:t> Identification of days with heightened activity, potentially correlating these trends with lower digital consumption.</a:t>
            </a:r>
          </a:p>
        </p:txBody>
      </p:sp>
      <p:sp>
        <p:nvSpPr>
          <p:cNvPr id="8" name="Rectangle 7"/>
          <p:cNvSpPr/>
          <p:nvPr/>
        </p:nvSpPr>
        <p:spPr>
          <a:xfrm>
            <a:off x="6246762" y="1828800"/>
            <a:ext cx="5105400" cy="310276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6246762" y="1828800"/>
            <a:ext cx="5105400" cy="2874168"/>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6246762" y="4779168"/>
            <a:ext cx="5105400"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6246762" y="4779168"/>
            <a:ext cx="5105400" cy="152400"/>
          </a:xfrm>
          <a:prstGeom prst="rect">
            <a:avLst/>
          </a:prstGeom>
          <a:noFill/>
          <a:ln>
            <a:noFill/>
          </a:ln>
        </p:spPr>
        <p:txBody>
          <a:bodyPr wrap="square" lIns="0" tIns="0" rIns="0" bIns="0" anchor="t">
            <a:spAutoFit/>
          </a:bodyPr>
          <a:lstStyle/>
          <a:p>
            <a:pPr algn="r">
              <a:spcAft>
                <a:spcPts val="1200"/>
              </a:spcAft>
            </a:pPr>
            <a:r>
              <a:rPr sz="900" b="0" i="0">
                <a:solidFill>
                  <a:srgbClr val="000000"/>
                </a:solidFill>
                <a:latin typeface="Calibri"/>
              </a:rPr>
              <a:t>Photo by Alora Griffiths on Unsplash</a:t>
            </a:r>
          </a:p>
        </p:txBody>
      </p:sp>
      <p:pic>
        <p:nvPicPr>
          <p:cNvPr id="14" name="Picture 13" descr="A graph showing different steps&#10;&#10;Description automatically generated with medium confidence">
            <a:extLst>
              <a:ext uri="{FF2B5EF4-FFF2-40B4-BE49-F238E27FC236}">
                <a16:creationId xmlns:a16="http://schemas.microsoft.com/office/drawing/2014/main" id="{28A36BB8-167E-3E0D-8405-D4804EC762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762" y="1368424"/>
            <a:ext cx="5216727" cy="37330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13" y="70094"/>
            <a:ext cx="10515600" cy="1325563"/>
          </a:xfrm>
        </p:spPr>
        <p:txBody>
          <a:bodyPr>
            <a:normAutofit/>
          </a:bodyPr>
          <a:lstStyle/>
          <a:p>
            <a:pPr algn="ctr"/>
            <a:r>
              <a:rPr lang="tr-TR" dirty="0" err="1"/>
              <a:t>Merged</a:t>
            </a:r>
            <a:r>
              <a:rPr lang="tr-TR" dirty="0"/>
              <a:t> data </a:t>
            </a:r>
            <a:endParaRPr dirty="0"/>
          </a:p>
        </p:txBody>
      </p:sp>
      <p:sp>
        <p:nvSpPr>
          <p:cNvPr id="3" name="Rectangle 2"/>
          <p:cNvSpPr/>
          <p:nvPr/>
        </p:nvSpPr>
        <p:spPr>
          <a:xfrm>
            <a:off x="836562" y="1828800"/>
            <a:ext cx="10515600" cy="435247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836562" y="1828800"/>
            <a:ext cx="10515600" cy="435247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i="0">
                <a:solidFill>
                  <a:srgbClr val="000000"/>
                </a:solidFill>
                <a:latin typeface="Calibri"/>
              </a:defRPr>
            </a:pPr>
            <a:endParaRPr/>
          </a:p>
        </p:txBody>
      </p:sp>
      <p:sp>
        <p:nvSpPr>
          <p:cNvPr id="5" name="Rectangle 4"/>
          <p:cNvSpPr/>
          <p:nvPr/>
        </p:nvSpPr>
        <p:spPr>
          <a:xfrm>
            <a:off x="331235" y="1407695"/>
            <a:ext cx="10515600" cy="435247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335113" y="182880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2335113" y="1828800"/>
            <a:ext cx="304800" cy="304800"/>
          </a:xfrm>
          <a:prstGeom prst="rect">
            <a:avLst/>
          </a:prstGeom>
          <a:noFill/>
          <a:ln>
            <a:noFill/>
          </a:ln>
        </p:spPr>
        <p:txBody>
          <a:bodyPr wrap="square" lIns="0" tIns="0" rIns="0" bIns="0" anchor="t">
            <a:spAutoFit/>
          </a:bodyPr>
          <a:lstStyle/>
          <a:p>
            <a:pPr algn="ctr"/>
            <a:endParaRPr/>
          </a:p>
        </p:txBody>
      </p:sp>
      <p:sp>
        <p:nvSpPr>
          <p:cNvPr id="13" name="Rectangle 12"/>
          <p:cNvSpPr/>
          <p:nvPr/>
        </p:nvSpPr>
        <p:spPr>
          <a:xfrm>
            <a:off x="5941814" y="182880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TextBox 13"/>
          <p:cNvSpPr txBox="1"/>
          <p:nvPr/>
        </p:nvSpPr>
        <p:spPr>
          <a:xfrm>
            <a:off x="5941814" y="1828800"/>
            <a:ext cx="304800" cy="304800"/>
          </a:xfrm>
          <a:prstGeom prst="rect">
            <a:avLst/>
          </a:prstGeom>
          <a:noFill/>
          <a:ln>
            <a:noFill/>
          </a:ln>
        </p:spPr>
        <p:txBody>
          <a:bodyPr wrap="square" lIns="0" tIns="0" rIns="0" bIns="0" anchor="t">
            <a:spAutoFit/>
          </a:bodyPr>
          <a:lstStyle/>
          <a:p>
            <a:pPr algn="ctr"/>
            <a:endParaRPr/>
          </a:p>
        </p:txBody>
      </p:sp>
      <p:sp>
        <p:nvSpPr>
          <p:cNvPr id="18" name="Rectangle 17"/>
          <p:cNvSpPr/>
          <p:nvPr/>
        </p:nvSpPr>
        <p:spPr>
          <a:xfrm>
            <a:off x="9548663" y="182880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9" name="TextBox 18"/>
          <p:cNvSpPr txBox="1"/>
          <p:nvPr/>
        </p:nvSpPr>
        <p:spPr>
          <a:xfrm>
            <a:off x="9548663" y="1828800"/>
            <a:ext cx="304800" cy="304800"/>
          </a:xfrm>
          <a:prstGeom prst="rect">
            <a:avLst/>
          </a:prstGeom>
          <a:noFill/>
          <a:ln>
            <a:noFill/>
          </a:ln>
        </p:spPr>
        <p:txBody>
          <a:bodyPr wrap="square" lIns="0" tIns="0" rIns="0" bIns="0" anchor="t">
            <a:spAutoFit/>
          </a:bodyPr>
          <a:lstStyle/>
          <a:p>
            <a:pPr algn="ctr"/>
            <a:endParaRPr/>
          </a:p>
        </p:txBody>
      </p:sp>
      <p:pic>
        <p:nvPicPr>
          <p:cNvPr id="23" name="Picture 22" descr="A screenshot of a computer&#10;&#10;Description automatically generated">
            <a:extLst>
              <a:ext uri="{FF2B5EF4-FFF2-40B4-BE49-F238E27FC236}">
                <a16:creationId xmlns:a16="http://schemas.microsoft.com/office/drawing/2014/main" id="{DF842D45-8C96-7552-3099-263B1A6E1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145" y="1216309"/>
            <a:ext cx="5931335" cy="520672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E7DE1-0D07-49EB-6D3D-545CD3AD6D96}"/>
              </a:ext>
            </a:extLst>
          </p:cNvPr>
          <p:cNvSpPr>
            <a:spLocks noGrp="1"/>
          </p:cNvSpPr>
          <p:nvPr>
            <p:ph type="title"/>
          </p:nvPr>
        </p:nvSpPr>
        <p:spPr/>
        <p:txBody>
          <a:bodyPr/>
          <a:lstStyle/>
          <a:p>
            <a:pPr algn="ctr"/>
            <a:r>
              <a:rPr lang="tr-TR" dirty="0" err="1"/>
              <a:t>Correlation</a:t>
            </a:r>
            <a:r>
              <a:rPr lang="tr-TR" dirty="0"/>
              <a:t> </a:t>
            </a:r>
            <a:r>
              <a:rPr lang="tr-TR" dirty="0" err="1"/>
              <a:t>Matrix</a:t>
            </a:r>
            <a:endParaRPr lang="en-TR" dirty="0"/>
          </a:p>
        </p:txBody>
      </p:sp>
      <p:pic>
        <p:nvPicPr>
          <p:cNvPr id="5" name="Content Placeholder 4" descr="A screenshot of a graph&#10;&#10;Description automatically generated">
            <a:extLst>
              <a:ext uri="{FF2B5EF4-FFF2-40B4-BE49-F238E27FC236}">
                <a16:creationId xmlns:a16="http://schemas.microsoft.com/office/drawing/2014/main" id="{805AF4CF-F9A1-EECA-EC68-52E5E76619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7877" y="1690688"/>
            <a:ext cx="5296245" cy="4351338"/>
          </a:xfrm>
        </p:spPr>
      </p:pic>
    </p:spTree>
    <p:extLst>
      <p:ext uri="{BB962C8B-B14F-4D97-AF65-F5344CB8AC3E}">
        <p14:creationId xmlns:p14="http://schemas.microsoft.com/office/powerpoint/2010/main" val="1779624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Daily Youtube </a:t>
            </a:r>
            <a:r>
              <a:rPr lang="tr-TR" dirty="0" err="1"/>
              <a:t>Usage</a:t>
            </a:r>
            <a:r>
              <a:rPr lang="tr-TR" dirty="0"/>
              <a:t> </a:t>
            </a:r>
            <a:r>
              <a:rPr lang="tr-TR" dirty="0" err="1"/>
              <a:t>vs</a:t>
            </a:r>
            <a:r>
              <a:rPr lang="tr-TR" dirty="0"/>
              <a:t> Step </a:t>
            </a:r>
            <a:r>
              <a:rPr lang="tr-TR" dirty="0" err="1"/>
              <a:t>Count</a:t>
            </a:r>
            <a:r>
              <a:rPr lang="tr-TR" dirty="0"/>
              <a:t> Best Fit</a:t>
            </a:r>
            <a:endParaRPr dirty="0"/>
          </a:p>
        </p:txBody>
      </p:sp>
      <p:sp>
        <p:nvSpPr>
          <p:cNvPr id="3" name="Rectangle 2"/>
          <p:cNvSpPr/>
          <p:nvPr/>
        </p:nvSpPr>
        <p:spPr>
          <a:xfrm>
            <a:off x="836562" y="1828800"/>
            <a:ext cx="10515600" cy="435247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836562" y="1828800"/>
            <a:ext cx="10515600" cy="435247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i="0">
                <a:solidFill>
                  <a:srgbClr val="000000"/>
                </a:solidFill>
                <a:latin typeface="Calibri"/>
              </a:defRPr>
            </a:pPr>
            <a:endParaRPr/>
          </a:p>
        </p:txBody>
      </p:sp>
      <p:sp>
        <p:nvSpPr>
          <p:cNvPr id="5" name="Rectangle 4"/>
          <p:cNvSpPr/>
          <p:nvPr/>
        </p:nvSpPr>
        <p:spPr>
          <a:xfrm>
            <a:off x="836562" y="1828800"/>
            <a:ext cx="10515600" cy="435247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836562" y="1828800"/>
            <a:ext cx="10515600" cy="11882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Rectangle 6"/>
          <p:cNvSpPr/>
          <p:nvPr/>
        </p:nvSpPr>
        <p:spPr>
          <a:xfrm>
            <a:off x="836562" y="1828800"/>
            <a:ext cx="3301900" cy="11882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335113" y="182880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2335113" y="1828800"/>
            <a:ext cx="304800" cy="304800"/>
          </a:xfrm>
          <a:prstGeom prst="rect">
            <a:avLst/>
          </a:prstGeom>
          <a:noFill/>
          <a:ln>
            <a:noFill/>
          </a:ln>
        </p:spPr>
        <p:txBody>
          <a:bodyPr wrap="square" lIns="0" tIns="0" rIns="0" bIns="0" anchor="t">
            <a:spAutoFit/>
          </a:bodyPr>
          <a:lstStyle/>
          <a:p>
            <a:pPr algn="ctr"/>
            <a:endParaRPr/>
          </a:p>
        </p:txBody>
      </p:sp>
      <p:pic>
        <p:nvPicPr>
          <p:cNvPr id="10" name="Picture 9" descr="tmpn7mdwal_.png"/>
          <p:cNvPicPr>
            <a:picLocks noChangeAspect="1"/>
          </p:cNvPicPr>
          <p:nvPr/>
        </p:nvPicPr>
        <p:blipFill>
          <a:blip r:embed="rId3"/>
          <a:stretch>
            <a:fillRect/>
          </a:stretch>
        </p:blipFill>
        <p:spPr>
          <a:xfrm>
            <a:off x="2335113" y="1828800"/>
            <a:ext cx="304800" cy="304800"/>
          </a:xfrm>
          <a:prstGeom prst="rect">
            <a:avLst/>
          </a:prstGeom>
        </p:spPr>
      </p:pic>
      <p:sp>
        <p:nvSpPr>
          <p:cNvPr id="11" name="TextBox 10"/>
          <p:cNvSpPr txBox="1"/>
          <p:nvPr/>
        </p:nvSpPr>
        <p:spPr>
          <a:xfrm>
            <a:off x="836562" y="2286000"/>
            <a:ext cx="3301900" cy="182760"/>
          </a:xfrm>
          <a:prstGeom prst="rect">
            <a:avLst/>
          </a:prstGeom>
          <a:noFill/>
          <a:ln>
            <a:noFill/>
          </a:ln>
        </p:spPr>
        <p:txBody>
          <a:bodyPr wrap="square" lIns="0" tIns="0" rIns="0" bIns="0" anchor="t">
            <a:spAutoFit/>
          </a:bodyPr>
          <a:lstStyle/>
          <a:p>
            <a:pPr algn="ctr"/>
            <a:r>
              <a:rPr sz="1200" b="1" i="0" dirty="0">
                <a:solidFill>
                  <a:srgbClr val="000000"/>
                </a:solidFill>
                <a:latin typeface="Calibri"/>
              </a:rPr>
              <a:t>Pearson Correlation Coefficient (r)</a:t>
            </a:r>
          </a:p>
          <a:p>
            <a:pPr algn="ctr">
              <a:spcAft>
                <a:spcPts val="1200"/>
              </a:spcAft>
            </a:pPr>
            <a:r>
              <a:rPr sz="1200" b="0" i="0" dirty="0">
                <a:solidFill>
                  <a:srgbClr val="000000"/>
                </a:solidFill>
                <a:latin typeface="Calibri"/>
              </a:rPr>
              <a:t>Calculated coefficient reveals the strength and direction of the linear relationship between step counts and YouTube views, yielding r = -0.2208.</a:t>
            </a:r>
          </a:p>
        </p:txBody>
      </p:sp>
      <p:sp>
        <p:nvSpPr>
          <p:cNvPr id="12" name="Rectangle 11"/>
          <p:cNvSpPr/>
          <p:nvPr/>
        </p:nvSpPr>
        <p:spPr>
          <a:xfrm>
            <a:off x="4443263" y="1828800"/>
            <a:ext cx="3302049" cy="11882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Rectangle 12"/>
          <p:cNvSpPr/>
          <p:nvPr/>
        </p:nvSpPr>
        <p:spPr>
          <a:xfrm>
            <a:off x="5941814" y="182880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TextBox 13"/>
          <p:cNvSpPr txBox="1"/>
          <p:nvPr/>
        </p:nvSpPr>
        <p:spPr>
          <a:xfrm>
            <a:off x="5941814" y="1828800"/>
            <a:ext cx="304800" cy="304800"/>
          </a:xfrm>
          <a:prstGeom prst="rect">
            <a:avLst/>
          </a:prstGeom>
          <a:noFill/>
          <a:ln>
            <a:noFill/>
          </a:ln>
        </p:spPr>
        <p:txBody>
          <a:bodyPr wrap="square" lIns="0" tIns="0" rIns="0" bIns="0" anchor="t">
            <a:spAutoFit/>
          </a:bodyPr>
          <a:lstStyle/>
          <a:p>
            <a:pPr algn="ctr"/>
            <a:endParaRPr/>
          </a:p>
        </p:txBody>
      </p:sp>
      <p:pic>
        <p:nvPicPr>
          <p:cNvPr id="15" name="Picture 14" descr="tmpz7it6kn2.png"/>
          <p:cNvPicPr>
            <a:picLocks noChangeAspect="1"/>
          </p:cNvPicPr>
          <p:nvPr/>
        </p:nvPicPr>
        <p:blipFill>
          <a:blip r:embed="rId4"/>
          <a:stretch>
            <a:fillRect/>
          </a:stretch>
        </p:blipFill>
        <p:spPr>
          <a:xfrm>
            <a:off x="5941814" y="1828800"/>
            <a:ext cx="304800" cy="304800"/>
          </a:xfrm>
          <a:prstGeom prst="rect">
            <a:avLst/>
          </a:prstGeom>
        </p:spPr>
      </p:pic>
      <p:sp>
        <p:nvSpPr>
          <p:cNvPr id="16" name="TextBox 15"/>
          <p:cNvSpPr txBox="1"/>
          <p:nvPr/>
        </p:nvSpPr>
        <p:spPr>
          <a:xfrm>
            <a:off x="4443263" y="2286000"/>
            <a:ext cx="3302049" cy="182760"/>
          </a:xfrm>
          <a:prstGeom prst="rect">
            <a:avLst/>
          </a:prstGeom>
          <a:noFill/>
          <a:ln>
            <a:noFill/>
          </a:ln>
        </p:spPr>
        <p:txBody>
          <a:bodyPr wrap="square" lIns="0" tIns="0" rIns="0" bIns="0" anchor="t">
            <a:spAutoFit/>
          </a:bodyPr>
          <a:lstStyle/>
          <a:p>
            <a:pPr algn="ctr"/>
            <a:r>
              <a:rPr sz="1200" b="1" i="0">
                <a:solidFill>
                  <a:srgbClr val="000000"/>
                </a:solidFill>
                <a:latin typeface="Calibri"/>
              </a:rPr>
              <a:t>Statistical Significance (p-value)</a:t>
            </a:r>
          </a:p>
          <a:p>
            <a:pPr algn="ctr">
              <a:spcAft>
                <a:spcPts val="1200"/>
              </a:spcAft>
            </a:pPr>
            <a:r>
              <a:rPr sz="1200" b="0" i="0">
                <a:solidFill>
                  <a:srgbClr val="000000"/>
                </a:solidFill>
                <a:latin typeface="Calibri"/>
              </a:rPr>
              <a:t>Established p-value of 0.1653 indicates insufficient evidence against H₀, reinforcing the need for further exploration.</a:t>
            </a:r>
          </a:p>
        </p:txBody>
      </p:sp>
      <p:sp>
        <p:nvSpPr>
          <p:cNvPr id="17" name="Rectangle 16"/>
          <p:cNvSpPr/>
          <p:nvPr/>
        </p:nvSpPr>
        <p:spPr>
          <a:xfrm>
            <a:off x="8050113" y="1828800"/>
            <a:ext cx="3301900" cy="11882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8" name="Rectangle 17"/>
          <p:cNvSpPr/>
          <p:nvPr/>
        </p:nvSpPr>
        <p:spPr>
          <a:xfrm>
            <a:off x="9548663" y="182880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9" name="TextBox 18"/>
          <p:cNvSpPr txBox="1"/>
          <p:nvPr/>
        </p:nvSpPr>
        <p:spPr>
          <a:xfrm>
            <a:off x="9548663" y="1828800"/>
            <a:ext cx="304800" cy="304800"/>
          </a:xfrm>
          <a:prstGeom prst="rect">
            <a:avLst/>
          </a:prstGeom>
          <a:noFill/>
          <a:ln>
            <a:noFill/>
          </a:ln>
        </p:spPr>
        <p:txBody>
          <a:bodyPr wrap="square" lIns="0" tIns="0" rIns="0" bIns="0" anchor="t">
            <a:spAutoFit/>
          </a:bodyPr>
          <a:lstStyle/>
          <a:p>
            <a:pPr algn="ctr"/>
            <a:endParaRPr/>
          </a:p>
        </p:txBody>
      </p:sp>
      <p:pic>
        <p:nvPicPr>
          <p:cNvPr id="20" name="Picture 19" descr="tmpoc614z8r.png"/>
          <p:cNvPicPr>
            <a:picLocks noChangeAspect="1"/>
          </p:cNvPicPr>
          <p:nvPr/>
        </p:nvPicPr>
        <p:blipFill>
          <a:blip r:embed="rId5"/>
          <a:stretch>
            <a:fillRect/>
          </a:stretch>
        </p:blipFill>
        <p:spPr>
          <a:xfrm>
            <a:off x="9548663" y="1828800"/>
            <a:ext cx="304800" cy="304800"/>
          </a:xfrm>
          <a:prstGeom prst="rect">
            <a:avLst/>
          </a:prstGeom>
        </p:spPr>
      </p:pic>
      <p:sp>
        <p:nvSpPr>
          <p:cNvPr id="21" name="TextBox 20"/>
          <p:cNvSpPr txBox="1"/>
          <p:nvPr/>
        </p:nvSpPr>
        <p:spPr>
          <a:xfrm>
            <a:off x="8050113" y="2286000"/>
            <a:ext cx="3301900" cy="182760"/>
          </a:xfrm>
          <a:prstGeom prst="rect">
            <a:avLst/>
          </a:prstGeom>
          <a:noFill/>
          <a:ln>
            <a:noFill/>
          </a:ln>
        </p:spPr>
        <p:txBody>
          <a:bodyPr wrap="square" lIns="0" tIns="0" rIns="0" bIns="0" anchor="t">
            <a:spAutoFit/>
          </a:bodyPr>
          <a:lstStyle/>
          <a:p>
            <a:pPr algn="ctr"/>
            <a:r>
              <a:rPr sz="1200" b="1" i="0">
                <a:solidFill>
                  <a:srgbClr val="000000"/>
                </a:solidFill>
                <a:latin typeface="Calibri"/>
              </a:rPr>
              <a:t>Conclusion Insight</a:t>
            </a:r>
          </a:p>
          <a:p>
            <a:pPr algn="ctr">
              <a:spcAft>
                <a:spcPts val="1200"/>
              </a:spcAft>
            </a:pPr>
            <a:r>
              <a:rPr sz="1200" b="0" i="0">
                <a:solidFill>
                  <a:srgbClr val="000000"/>
                </a:solidFill>
                <a:latin typeface="Calibri"/>
              </a:rPr>
              <a:t>Failure to reject the null hypothesis suggests no significant correlation was found, prompting deeper inquiry into the relationship’s complexities.</a:t>
            </a:r>
          </a:p>
        </p:txBody>
      </p:sp>
      <p:pic>
        <p:nvPicPr>
          <p:cNvPr id="23" name="Picture 22" descr="A graph with a red line and blue dots&#10;&#10;Description automatically generated">
            <a:extLst>
              <a:ext uri="{FF2B5EF4-FFF2-40B4-BE49-F238E27FC236}">
                <a16:creationId xmlns:a16="http://schemas.microsoft.com/office/drawing/2014/main" id="{10AA5179-DF52-524A-FD21-CCFFEF745F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0344" y="3169443"/>
            <a:ext cx="5582939" cy="349975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684</Words>
  <Application>Microsoft Macintosh PowerPoint</Application>
  <PresentationFormat>Widescreen</PresentationFormat>
  <Paragraphs>42</Paragraphs>
  <Slides>14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Analysis of Daily YouTube Usage vs Step Counts  Sarp Yılmaz</vt:lpstr>
      <vt:lpstr>Hypothesis</vt:lpstr>
      <vt:lpstr>Daily YouTube Views</vt:lpstr>
      <vt:lpstr>Hourly YouTube Views</vt:lpstr>
      <vt:lpstr>Daily Step Counts</vt:lpstr>
      <vt:lpstr>Steps by Weekday</vt:lpstr>
      <vt:lpstr>Merged data </vt:lpstr>
      <vt:lpstr>Correlation Matrix</vt:lpstr>
      <vt:lpstr>Daily Youtube Usage vs Step Count Best Fit</vt:lpstr>
      <vt:lpstr>Outlier Analysis</vt:lpstr>
      <vt:lpstr>Hypothesis Testing</vt:lpstr>
      <vt:lpstr>PowerPoint Presentation</vt:lpstr>
      <vt:lpstr>Future Work</vt:lpstr>
      <vt:lpstr>Conclusion  While the analysis shows some patterns in YouTube usage and step counts, no significant statistical relationship was found between the two variables. This indicates that the two behaviors are likely independent under the observed conditions.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Ege Yardımcı</dc:creator>
  <cp:lastModifiedBy>Sarp Yılmaz</cp:lastModifiedBy>
  <cp:revision>80</cp:revision>
  <dcterms:created xsi:type="dcterms:W3CDTF">2024-01-14T09:55:40Z</dcterms:created>
  <dcterms:modified xsi:type="dcterms:W3CDTF">2025-01-10T16:30:14Z</dcterms:modified>
</cp:coreProperties>
</file>