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5" r:id="rId8"/>
    <p:sldId id="262" r:id="rId9"/>
    <p:sldId id="263" r:id="rId10"/>
    <p:sldId id="266" r:id="rId11"/>
    <p:sldId id="267" r:id="rId12"/>
    <p:sldId id="268" r:id="rId13"/>
    <p:sldId id="269" r:id="rId14"/>
    <p:sldId id="270" r:id="rId15"/>
    <p:sldId id="271" r:id="rId16"/>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38"/>
    <p:restoredTop sz="94726"/>
  </p:normalViewPr>
  <p:slideViewPr>
    <p:cSldViewPr snapToGrid="0">
      <p:cViewPr varScale="1">
        <p:scale>
          <a:sx n="123" d="100"/>
          <a:sy n="123" d="100"/>
        </p:scale>
        <p:origin x="8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9393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1134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9924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36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4429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5467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9803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6801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3541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4893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1/3/25</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5592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1/3/25</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46519392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B54E6-08C4-88A1-BE85-7A4B31231021}"/>
              </a:ext>
            </a:extLst>
          </p:cNvPr>
          <p:cNvSpPr>
            <a:spLocks noGrp="1"/>
          </p:cNvSpPr>
          <p:nvPr>
            <p:ph type="ctrTitle"/>
          </p:nvPr>
        </p:nvSpPr>
        <p:spPr>
          <a:xfrm>
            <a:off x="838200" y="1122363"/>
            <a:ext cx="6858000" cy="2387600"/>
          </a:xfrm>
        </p:spPr>
        <p:txBody>
          <a:bodyPr>
            <a:normAutofit/>
          </a:bodyPr>
          <a:lstStyle/>
          <a:p>
            <a:pPr algn="l"/>
            <a:r>
              <a:rPr lang="en-TR" dirty="0">
                <a:gradFill flip="none" rotWithShape="1">
                  <a:gsLst>
                    <a:gs pos="0">
                      <a:schemeClr val="accent5">
                        <a:alpha val="70000"/>
                      </a:schemeClr>
                    </a:gs>
                    <a:gs pos="100000">
                      <a:schemeClr val="accent1">
                        <a:alpha val="70000"/>
                      </a:schemeClr>
                    </a:gs>
                  </a:gsLst>
                  <a:lin ang="0" scaled="1"/>
                  <a:tileRect/>
                </a:gradFill>
              </a:rPr>
              <a:t>Effect of PlayStation Purchases on my Daily Physical Activity</a:t>
            </a:r>
          </a:p>
        </p:txBody>
      </p:sp>
      <p:sp>
        <p:nvSpPr>
          <p:cNvPr id="3" name="Subtitle 2">
            <a:extLst>
              <a:ext uri="{FF2B5EF4-FFF2-40B4-BE49-F238E27FC236}">
                <a16:creationId xmlns:a16="http://schemas.microsoft.com/office/drawing/2014/main" id="{22C3321C-F11B-5807-659D-A1FB8EC66B50}"/>
              </a:ext>
            </a:extLst>
          </p:cNvPr>
          <p:cNvSpPr>
            <a:spLocks noGrp="1"/>
          </p:cNvSpPr>
          <p:nvPr>
            <p:ph type="subTitle" idx="1"/>
          </p:nvPr>
        </p:nvSpPr>
        <p:spPr>
          <a:xfrm>
            <a:off x="838200" y="3602038"/>
            <a:ext cx="6858000" cy="1655762"/>
          </a:xfrm>
        </p:spPr>
        <p:txBody>
          <a:bodyPr>
            <a:normAutofit/>
          </a:bodyPr>
          <a:lstStyle/>
          <a:p>
            <a:pPr algn="l"/>
            <a:r>
              <a:rPr lang="en-TR" sz="2200" dirty="0">
                <a:solidFill>
                  <a:schemeClr val="tx2">
                    <a:alpha val="60000"/>
                  </a:schemeClr>
                </a:solidFill>
              </a:rPr>
              <a:t>Sarp Efe AYDIN - 32541</a:t>
            </a:r>
          </a:p>
        </p:txBody>
      </p:sp>
      <p:pic>
        <p:nvPicPr>
          <p:cNvPr id="4" name="Picture 3" descr="A mosaic of colorful geometric shapes">
            <a:extLst>
              <a:ext uri="{FF2B5EF4-FFF2-40B4-BE49-F238E27FC236}">
                <a16:creationId xmlns:a16="http://schemas.microsoft.com/office/drawing/2014/main" id="{1636B9D0-8107-4100-6A16-968FC943C48F}"/>
              </a:ext>
            </a:extLst>
          </p:cNvPr>
          <p:cNvPicPr>
            <a:picLocks noChangeAspect="1"/>
          </p:cNvPicPr>
          <p:nvPr/>
        </p:nvPicPr>
        <p:blipFill>
          <a:blip r:embed="rId2">
            <a:alphaModFix/>
          </a:blip>
          <a:srcRect l="12042" r="45105"/>
          <a:stretch/>
        </p:blipFill>
        <p:spPr>
          <a:xfrm>
            <a:off x="8069579" y="10"/>
            <a:ext cx="4110228" cy="6857989"/>
          </a:xfrm>
          <a:prstGeom prst="rect">
            <a:avLst/>
          </a:prstGeom>
        </p:spPr>
      </p:pic>
    </p:spTree>
    <p:extLst>
      <p:ext uri="{BB962C8B-B14F-4D97-AF65-F5344CB8AC3E}">
        <p14:creationId xmlns:p14="http://schemas.microsoft.com/office/powerpoint/2010/main" val="421469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794BE-B4B7-9B76-E8A0-7DF21F6867A6}"/>
              </a:ext>
            </a:extLst>
          </p:cNvPr>
          <p:cNvSpPr>
            <a:spLocks noGrp="1"/>
          </p:cNvSpPr>
          <p:nvPr>
            <p:ph idx="1"/>
          </p:nvPr>
        </p:nvSpPr>
        <p:spPr>
          <a:xfrm>
            <a:off x="838200" y="5049981"/>
            <a:ext cx="10515600" cy="1126981"/>
          </a:xfrm>
        </p:spPr>
        <p:txBody>
          <a:bodyPr>
            <a:normAutofit/>
          </a:bodyPr>
          <a:lstStyle/>
          <a:p>
            <a:pPr marL="228600" indent="0" algn="ctr">
              <a:buNone/>
            </a:pPr>
            <a:r>
              <a:rPr lang="en-US" sz="2000" dirty="0"/>
              <a:t>A scatter plot with axes of "Change in Step Count" and "Transaction Date" regarding the types of transactions</a:t>
            </a:r>
            <a:endParaRPr lang="en-TR" sz="2000" dirty="0"/>
          </a:p>
        </p:txBody>
      </p:sp>
      <p:pic>
        <p:nvPicPr>
          <p:cNvPr id="5" name="Picture 4" descr="A graph showing different colored dots&#10;&#10;Description automatically generated">
            <a:extLst>
              <a:ext uri="{FF2B5EF4-FFF2-40B4-BE49-F238E27FC236}">
                <a16:creationId xmlns:a16="http://schemas.microsoft.com/office/drawing/2014/main" id="{F368624E-1355-3F0A-A01F-9DC8F604C779}"/>
              </a:ext>
            </a:extLst>
          </p:cNvPr>
          <p:cNvPicPr>
            <a:picLocks noChangeAspect="1"/>
          </p:cNvPicPr>
          <p:nvPr/>
        </p:nvPicPr>
        <p:blipFill>
          <a:blip r:embed="rId2"/>
          <a:stretch>
            <a:fillRect/>
          </a:stretch>
        </p:blipFill>
        <p:spPr>
          <a:xfrm>
            <a:off x="1976748" y="806038"/>
            <a:ext cx="8238504" cy="4119252"/>
          </a:xfrm>
          <a:prstGeom prst="rect">
            <a:avLst/>
          </a:prstGeom>
        </p:spPr>
      </p:pic>
    </p:spTree>
    <p:extLst>
      <p:ext uri="{BB962C8B-B14F-4D97-AF65-F5344CB8AC3E}">
        <p14:creationId xmlns:p14="http://schemas.microsoft.com/office/powerpoint/2010/main" val="111812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4175C-5DE1-FCEE-FAF2-5AD9CE7A8361}"/>
              </a:ext>
            </a:extLst>
          </p:cNvPr>
          <p:cNvSpPr>
            <a:spLocks noGrp="1"/>
          </p:cNvSpPr>
          <p:nvPr>
            <p:ph idx="1"/>
          </p:nvPr>
        </p:nvSpPr>
        <p:spPr>
          <a:xfrm>
            <a:off x="838200" y="5343741"/>
            <a:ext cx="10515600" cy="846427"/>
          </a:xfrm>
        </p:spPr>
        <p:txBody>
          <a:bodyPr>
            <a:normAutofit/>
          </a:bodyPr>
          <a:lstStyle/>
          <a:p>
            <a:pPr marL="228600" indent="0" algn="ctr">
              <a:buNone/>
            </a:pPr>
            <a:r>
              <a:rPr lang="en-US" sz="2000" dirty="0"/>
              <a:t>A histogram of distribution of step count changes with axes of "Frequency" and "Change in Step Count"</a:t>
            </a:r>
            <a:endParaRPr lang="en-TR" sz="2000" dirty="0"/>
          </a:p>
        </p:txBody>
      </p:sp>
      <p:pic>
        <p:nvPicPr>
          <p:cNvPr id="5" name="Picture 4" descr="A graph with a blue line&#10;&#10;Description automatically generated">
            <a:extLst>
              <a:ext uri="{FF2B5EF4-FFF2-40B4-BE49-F238E27FC236}">
                <a16:creationId xmlns:a16="http://schemas.microsoft.com/office/drawing/2014/main" id="{6A34925C-2456-8A60-63B8-0717D41B9D49}"/>
              </a:ext>
            </a:extLst>
          </p:cNvPr>
          <p:cNvPicPr>
            <a:picLocks noChangeAspect="1"/>
          </p:cNvPicPr>
          <p:nvPr/>
        </p:nvPicPr>
        <p:blipFill>
          <a:blip r:embed="rId2"/>
          <a:stretch>
            <a:fillRect/>
          </a:stretch>
        </p:blipFill>
        <p:spPr>
          <a:xfrm>
            <a:off x="1856510" y="1091045"/>
            <a:ext cx="8478980" cy="4239490"/>
          </a:xfrm>
          <a:prstGeom prst="rect">
            <a:avLst/>
          </a:prstGeom>
        </p:spPr>
      </p:pic>
    </p:spTree>
    <p:extLst>
      <p:ext uri="{BB962C8B-B14F-4D97-AF65-F5344CB8AC3E}">
        <p14:creationId xmlns:p14="http://schemas.microsoft.com/office/powerpoint/2010/main" val="51613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5F799-CD67-C20E-36A0-5C58C448967B}"/>
              </a:ext>
            </a:extLst>
          </p:cNvPr>
          <p:cNvSpPr>
            <a:spLocks noGrp="1"/>
          </p:cNvSpPr>
          <p:nvPr>
            <p:ph idx="1"/>
          </p:nvPr>
        </p:nvSpPr>
        <p:spPr>
          <a:xfrm>
            <a:off x="838200" y="5273820"/>
            <a:ext cx="10515600" cy="794472"/>
          </a:xfrm>
        </p:spPr>
        <p:txBody>
          <a:bodyPr>
            <a:normAutofit/>
          </a:bodyPr>
          <a:lstStyle/>
          <a:p>
            <a:pPr marL="228600" indent="0" algn="ctr">
              <a:buNone/>
            </a:pPr>
            <a:r>
              <a:rPr lang="en-US" sz="2000" dirty="0"/>
              <a:t>A bar plot with axes of "Steps" and "Transaction Date", showing the overall average steps taken and post-transaction average of 4 days after the transaction</a:t>
            </a:r>
            <a:endParaRPr lang="en-TR" sz="2000" dirty="0"/>
          </a:p>
        </p:txBody>
      </p:sp>
      <p:pic>
        <p:nvPicPr>
          <p:cNvPr id="5" name="Picture 4" descr="A graph of blue and red lines&#10;&#10;Description automatically generated">
            <a:extLst>
              <a:ext uri="{FF2B5EF4-FFF2-40B4-BE49-F238E27FC236}">
                <a16:creationId xmlns:a16="http://schemas.microsoft.com/office/drawing/2014/main" id="{87813BE8-8C58-CCBC-4C0E-3A52A92C3C83}"/>
              </a:ext>
            </a:extLst>
          </p:cNvPr>
          <p:cNvPicPr>
            <a:picLocks noChangeAspect="1"/>
          </p:cNvPicPr>
          <p:nvPr/>
        </p:nvPicPr>
        <p:blipFill>
          <a:blip r:embed="rId2"/>
          <a:stretch>
            <a:fillRect/>
          </a:stretch>
        </p:blipFill>
        <p:spPr>
          <a:xfrm>
            <a:off x="1627908" y="789708"/>
            <a:ext cx="8936184" cy="4468092"/>
          </a:xfrm>
          <a:prstGeom prst="rect">
            <a:avLst/>
          </a:prstGeom>
        </p:spPr>
      </p:pic>
    </p:spTree>
    <p:extLst>
      <p:ext uri="{BB962C8B-B14F-4D97-AF65-F5344CB8AC3E}">
        <p14:creationId xmlns:p14="http://schemas.microsoft.com/office/powerpoint/2010/main" val="181308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1BF33-3FEC-04BC-3AB7-21B49C0FCC89}"/>
              </a:ext>
            </a:extLst>
          </p:cNvPr>
          <p:cNvSpPr>
            <a:spLocks noGrp="1"/>
          </p:cNvSpPr>
          <p:nvPr>
            <p:ph idx="1"/>
          </p:nvPr>
        </p:nvSpPr>
        <p:spPr>
          <a:xfrm>
            <a:off x="838199" y="1275771"/>
            <a:ext cx="10515600" cy="1875127"/>
          </a:xfrm>
        </p:spPr>
        <p:txBody>
          <a:bodyPr>
            <a:normAutofit lnSpcReduction="10000"/>
          </a:bodyPr>
          <a:lstStyle/>
          <a:p>
            <a:pPr marL="228600" indent="0" algn="ctr">
              <a:buNone/>
            </a:pPr>
            <a:r>
              <a:rPr lang="en-US" dirty="0"/>
              <a:t>After the plotting and visualization, I applied t-test and calculated the p-value using </a:t>
            </a:r>
            <a:r>
              <a:rPr lang="en-US" i="1" dirty="0" err="1"/>
              <a:t>scipy</a:t>
            </a:r>
            <a:r>
              <a:rPr lang="en-US" dirty="0"/>
              <a:t> library to see if I am able to reject the null hypothesis, which states that acquiring new content for PS4 has no effect on daily steps taken.</a:t>
            </a:r>
            <a:endParaRPr lang="en-TR" dirty="0"/>
          </a:p>
        </p:txBody>
      </p:sp>
      <p:pic>
        <p:nvPicPr>
          <p:cNvPr id="5" name="Picture 4">
            <a:extLst>
              <a:ext uri="{FF2B5EF4-FFF2-40B4-BE49-F238E27FC236}">
                <a16:creationId xmlns:a16="http://schemas.microsoft.com/office/drawing/2014/main" id="{EC68151D-626F-9DA0-12E5-70EAC0DACB3C}"/>
              </a:ext>
            </a:extLst>
          </p:cNvPr>
          <p:cNvPicPr>
            <a:picLocks noChangeAspect="1"/>
          </p:cNvPicPr>
          <p:nvPr/>
        </p:nvPicPr>
        <p:blipFill>
          <a:blip r:embed="rId2"/>
          <a:stretch>
            <a:fillRect/>
          </a:stretch>
        </p:blipFill>
        <p:spPr>
          <a:xfrm>
            <a:off x="1369918" y="3707102"/>
            <a:ext cx="9452163" cy="889000"/>
          </a:xfrm>
          <a:prstGeom prst="rect">
            <a:avLst/>
          </a:prstGeom>
        </p:spPr>
      </p:pic>
    </p:spTree>
    <p:extLst>
      <p:ext uri="{BB962C8B-B14F-4D97-AF65-F5344CB8AC3E}">
        <p14:creationId xmlns:p14="http://schemas.microsoft.com/office/powerpoint/2010/main" val="158159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4FC7-DB6E-6860-DDB2-FBF62B28A91B}"/>
              </a:ext>
            </a:extLst>
          </p:cNvPr>
          <p:cNvSpPr>
            <a:spLocks noGrp="1"/>
          </p:cNvSpPr>
          <p:nvPr>
            <p:ph type="title"/>
          </p:nvPr>
        </p:nvSpPr>
        <p:spPr/>
        <p:txBody>
          <a:bodyPr/>
          <a:lstStyle/>
          <a:p>
            <a:r>
              <a:rPr lang="en-TR" dirty="0"/>
              <a:t>Results</a:t>
            </a:r>
          </a:p>
        </p:txBody>
      </p:sp>
      <p:sp>
        <p:nvSpPr>
          <p:cNvPr id="3" name="Content Placeholder 2">
            <a:extLst>
              <a:ext uri="{FF2B5EF4-FFF2-40B4-BE49-F238E27FC236}">
                <a16:creationId xmlns:a16="http://schemas.microsoft.com/office/drawing/2014/main" id="{1C6E3842-4627-FADD-9C70-A541B810E2AA}"/>
              </a:ext>
            </a:extLst>
          </p:cNvPr>
          <p:cNvSpPr>
            <a:spLocks noGrp="1"/>
          </p:cNvSpPr>
          <p:nvPr>
            <p:ph idx="1"/>
          </p:nvPr>
        </p:nvSpPr>
        <p:spPr/>
        <p:txBody>
          <a:bodyPr/>
          <a:lstStyle/>
          <a:p>
            <a:r>
              <a:rPr lang="en-US" dirty="0"/>
              <a:t>Since the p-value acquired through t-test is greater than 0.05, we have insufficient evidence to reject the null hypothesis.</a:t>
            </a:r>
          </a:p>
          <a:p>
            <a:r>
              <a:rPr lang="en-US" dirty="0"/>
              <a:t>This tells us that acquiring new content for PS4 </a:t>
            </a:r>
            <a:r>
              <a:rPr lang="en-US" b="1" dirty="0"/>
              <a:t>does not have a significant effect </a:t>
            </a:r>
            <a:r>
              <a:rPr lang="en-US" dirty="0"/>
              <a:t>on the steps that I take.</a:t>
            </a:r>
            <a:endParaRPr lang="en-TR" dirty="0"/>
          </a:p>
        </p:txBody>
      </p:sp>
    </p:spTree>
    <p:extLst>
      <p:ext uri="{BB962C8B-B14F-4D97-AF65-F5344CB8AC3E}">
        <p14:creationId xmlns:p14="http://schemas.microsoft.com/office/powerpoint/2010/main" val="130325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C195-C964-E8B9-212B-DBC655A16F10}"/>
              </a:ext>
            </a:extLst>
          </p:cNvPr>
          <p:cNvSpPr>
            <a:spLocks noGrp="1"/>
          </p:cNvSpPr>
          <p:nvPr>
            <p:ph type="title"/>
          </p:nvPr>
        </p:nvSpPr>
        <p:spPr>
          <a:xfrm>
            <a:off x="838200" y="2766218"/>
            <a:ext cx="10515600" cy="1325563"/>
          </a:xfrm>
        </p:spPr>
        <p:txBody>
          <a:bodyPr>
            <a:normAutofit/>
          </a:bodyPr>
          <a:lstStyle/>
          <a:p>
            <a:pPr algn="ctr"/>
            <a:r>
              <a:rPr lang="en-TR" sz="8000" dirty="0"/>
              <a:t>Thank you</a:t>
            </a:r>
          </a:p>
        </p:txBody>
      </p:sp>
    </p:spTree>
    <p:extLst>
      <p:ext uri="{BB962C8B-B14F-4D97-AF65-F5344CB8AC3E}">
        <p14:creationId xmlns:p14="http://schemas.microsoft.com/office/powerpoint/2010/main" val="324001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A2EA-EE6C-0DC1-E0EF-DF8A1D797D7B}"/>
              </a:ext>
            </a:extLst>
          </p:cNvPr>
          <p:cNvSpPr>
            <a:spLocks noGrp="1"/>
          </p:cNvSpPr>
          <p:nvPr>
            <p:ph type="title"/>
          </p:nvPr>
        </p:nvSpPr>
        <p:spPr/>
        <p:txBody>
          <a:bodyPr/>
          <a:lstStyle/>
          <a:p>
            <a:r>
              <a:rPr lang="en-TR" dirty="0"/>
              <a:t>My Dataset</a:t>
            </a:r>
          </a:p>
        </p:txBody>
      </p:sp>
      <p:sp>
        <p:nvSpPr>
          <p:cNvPr id="3" name="Content Placeholder 2">
            <a:extLst>
              <a:ext uri="{FF2B5EF4-FFF2-40B4-BE49-F238E27FC236}">
                <a16:creationId xmlns:a16="http://schemas.microsoft.com/office/drawing/2014/main" id="{EF45E97A-5565-D5DC-B4D0-22A835A2A97F}"/>
              </a:ext>
            </a:extLst>
          </p:cNvPr>
          <p:cNvSpPr>
            <a:spLocks noGrp="1"/>
          </p:cNvSpPr>
          <p:nvPr>
            <p:ph idx="1"/>
          </p:nvPr>
        </p:nvSpPr>
        <p:spPr>
          <a:xfrm>
            <a:off x="1101712" y="2006600"/>
            <a:ext cx="4006800" cy="3999600"/>
          </a:xfrm>
        </p:spPr>
        <p:txBody>
          <a:bodyPr>
            <a:normAutofit/>
          </a:bodyPr>
          <a:lstStyle/>
          <a:p>
            <a:pPr marL="228600" indent="0" algn="ctr">
              <a:buNone/>
            </a:pPr>
            <a:r>
              <a:rPr lang="en-TR" sz="2000" dirty="0"/>
              <a:t>My purchase history from PlayStation Network</a:t>
            </a:r>
          </a:p>
        </p:txBody>
      </p:sp>
      <p:pic>
        <p:nvPicPr>
          <p:cNvPr id="1026" name="Picture 2">
            <a:extLst>
              <a:ext uri="{FF2B5EF4-FFF2-40B4-BE49-F238E27FC236}">
                <a16:creationId xmlns:a16="http://schemas.microsoft.com/office/drawing/2014/main" id="{F0E9D452-2D9F-E2C1-A9E0-838E3E2A8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24" y="2893758"/>
            <a:ext cx="3480044" cy="26942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A9CC76-7463-DDA9-9FDB-04FA59EC7764}"/>
              </a:ext>
            </a:extLst>
          </p:cNvPr>
          <p:cNvSpPr txBox="1"/>
          <p:nvPr/>
        </p:nvSpPr>
        <p:spPr>
          <a:xfrm>
            <a:off x="7083221" y="2006600"/>
            <a:ext cx="4006800" cy="3999600"/>
          </a:xfrm>
          <a:prstGeom prst="rect">
            <a:avLst/>
          </a:prstGeom>
          <a:noFill/>
        </p:spPr>
        <p:txBody>
          <a:bodyPr wrap="square" rtlCol="0">
            <a:spAutoFit/>
          </a:bodyPr>
          <a:lstStyle/>
          <a:p>
            <a:pPr algn="ctr"/>
            <a:r>
              <a:rPr kumimoji="0" lang="en-TR" sz="2000" b="0" i="0" u="none" strike="noStrike" kern="1200" cap="none" spc="0" normalizeH="0" baseline="0" noProof="0" dirty="0">
                <a:ln>
                  <a:noFill/>
                </a:ln>
                <a:solidFill>
                  <a:srgbClr val="3A3621">
                    <a:alpha val="70000"/>
                  </a:srgbClr>
                </a:solidFill>
                <a:effectLst/>
                <a:uLnTx/>
                <a:uFillTx/>
                <a:latin typeface="Avenir Next LT Pro"/>
                <a:ea typeface="+mn-ea"/>
                <a:cs typeface="+mn-cs"/>
              </a:rPr>
              <a:t>Daily Steps Taken from Apple Health</a:t>
            </a:r>
            <a:endParaRPr lang="en-TR" sz="2000" dirty="0">
              <a:solidFill>
                <a:schemeClr val="tx2"/>
              </a:solidFill>
            </a:endParaRPr>
          </a:p>
        </p:txBody>
      </p:sp>
      <p:pic>
        <p:nvPicPr>
          <p:cNvPr id="7" name="Picture 6" descr="A red heart on a white background&#10;&#10;Description automatically generated">
            <a:extLst>
              <a:ext uri="{FF2B5EF4-FFF2-40B4-BE49-F238E27FC236}">
                <a16:creationId xmlns:a16="http://schemas.microsoft.com/office/drawing/2014/main" id="{8A7D1F07-7E51-B29D-5214-320F2C4CE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256" y="2684507"/>
            <a:ext cx="3112729" cy="3112729"/>
          </a:xfrm>
          <a:prstGeom prst="rect">
            <a:avLst/>
          </a:prstGeom>
        </p:spPr>
      </p:pic>
    </p:spTree>
    <p:extLst>
      <p:ext uri="{BB962C8B-B14F-4D97-AF65-F5344CB8AC3E}">
        <p14:creationId xmlns:p14="http://schemas.microsoft.com/office/powerpoint/2010/main" val="169328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A9FD-76C1-F9DC-28F5-6B3036C2AFBB}"/>
              </a:ext>
            </a:extLst>
          </p:cNvPr>
          <p:cNvSpPr>
            <a:spLocks noGrp="1"/>
          </p:cNvSpPr>
          <p:nvPr>
            <p:ph type="title"/>
          </p:nvPr>
        </p:nvSpPr>
        <p:spPr/>
        <p:txBody>
          <a:bodyPr/>
          <a:lstStyle/>
          <a:p>
            <a:r>
              <a:rPr lang="en-TR" dirty="0"/>
              <a:t>My Hypothesis</a:t>
            </a:r>
          </a:p>
        </p:txBody>
      </p:sp>
      <p:sp>
        <p:nvSpPr>
          <p:cNvPr id="3" name="Content Placeholder 2">
            <a:extLst>
              <a:ext uri="{FF2B5EF4-FFF2-40B4-BE49-F238E27FC236}">
                <a16:creationId xmlns:a16="http://schemas.microsoft.com/office/drawing/2014/main" id="{CE1257C8-773E-3314-4B89-29AC6C7DC764}"/>
              </a:ext>
            </a:extLst>
          </p:cNvPr>
          <p:cNvSpPr>
            <a:spLocks noGrp="1"/>
          </p:cNvSpPr>
          <p:nvPr>
            <p:ph idx="1"/>
          </p:nvPr>
        </p:nvSpPr>
        <p:spPr>
          <a:xfrm>
            <a:off x="838200" y="2722418"/>
            <a:ext cx="10515600" cy="3454545"/>
          </a:xfrm>
        </p:spPr>
        <p:txBody>
          <a:bodyPr/>
          <a:lstStyle/>
          <a:p>
            <a:pPr marL="228600" indent="0" algn="ctr">
              <a:buNone/>
            </a:pPr>
            <a:r>
              <a:rPr lang="en-US" dirty="0"/>
              <a:t>Whenever I acquired new content to play with on my PS4 it would affect my steps taken and decrease it for 4 days after the purchase.</a:t>
            </a:r>
            <a:endParaRPr lang="en-TR" dirty="0"/>
          </a:p>
        </p:txBody>
      </p:sp>
    </p:spTree>
    <p:extLst>
      <p:ext uri="{BB962C8B-B14F-4D97-AF65-F5344CB8AC3E}">
        <p14:creationId xmlns:p14="http://schemas.microsoft.com/office/powerpoint/2010/main" val="342853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E56B-9E2A-0124-537C-B82D455D2063}"/>
              </a:ext>
            </a:extLst>
          </p:cNvPr>
          <p:cNvSpPr>
            <a:spLocks noGrp="1"/>
          </p:cNvSpPr>
          <p:nvPr>
            <p:ph type="title"/>
          </p:nvPr>
        </p:nvSpPr>
        <p:spPr/>
        <p:txBody>
          <a:bodyPr/>
          <a:lstStyle/>
          <a:p>
            <a:r>
              <a:rPr lang="en-TR" dirty="0"/>
              <a:t>My Data from PSN</a:t>
            </a:r>
          </a:p>
        </p:txBody>
      </p:sp>
      <p:sp>
        <p:nvSpPr>
          <p:cNvPr id="3" name="Content Placeholder 2">
            <a:extLst>
              <a:ext uri="{FF2B5EF4-FFF2-40B4-BE49-F238E27FC236}">
                <a16:creationId xmlns:a16="http://schemas.microsoft.com/office/drawing/2014/main" id="{3C5DBC74-D4DC-F8D8-03ED-ED798866E82B}"/>
              </a:ext>
            </a:extLst>
          </p:cNvPr>
          <p:cNvSpPr>
            <a:spLocks noGrp="1"/>
          </p:cNvSpPr>
          <p:nvPr>
            <p:ph idx="1"/>
          </p:nvPr>
        </p:nvSpPr>
        <p:spPr/>
        <p:txBody>
          <a:bodyPr/>
          <a:lstStyle/>
          <a:p>
            <a:r>
              <a:rPr lang="en-US" dirty="0"/>
              <a:t> I requested the data from Sony via account settings. After some cleaning up, these data only consist of "Transaction Date" and "Content Type". Transaction dates are the dates that those "contents" ("New Game", "In-game Content", "Subscriptions" and "Apps") were acquired either for free or with money.</a:t>
            </a:r>
            <a:endParaRPr lang="en-TR" dirty="0"/>
          </a:p>
        </p:txBody>
      </p:sp>
    </p:spTree>
    <p:extLst>
      <p:ext uri="{BB962C8B-B14F-4D97-AF65-F5344CB8AC3E}">
        <p14:creationId xmlns:p14="http://schemas.microsoft.com/office/powerpoint/2010/main" val="116373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6D50-C7CF-D1DE-D412-1B7C30D21C11}"/>
              </a:ext>
            </a:extLst>
          </p:cNvPr>
          <p:cNvSpPr>
            <a:spLocks noGrp="1"/>
          </p:cNvSpPr>
          <p:nvPr>
            <p:ph type="title"/>
          </p:nvPr>
        </p:nvSpPr>
        <p:spPr/>
        <p:txBody>
          <a:bodyPr/>
          <a:lstStyle/>
          <a:p>
            <a:r>
              <a:rPr lang="en-TR" dirty="0"/>
              <a:t>My Data from Apple Health</a:t>
            </a:r>
          </a:p>
        </p:txBody>
      </p:sp>
      <p:sp>
        <p:nvSpPr>
          <p:cNvPr id="3" name="Content Placeholder 2">
            <a:extLst>
              <a:ext uri="{FF2B5EF4-FFF2-40B4-BE49-F238E27FC236}">
                <a16:creationId xmlns:a16="http://schemas.microsoft.com/office/drawing/2014/main" id="{BB8F021B-BD24-3BEF-5A45-8F51A5478611}"/>
              </a:ext>
            </a:extLst>
          </p:cNvPr>
          <p:cNvSpPr>
            <a:spLocks noGrp="1"/>
          </p:cNvSpPr>
          <p:nvPr>
            <p:ph idx="1"/>
          </p:nvPr>
        </p:nvSpPr>
        <p:spPr>
          <a:xfrm>
            <a:off x="838200" y="2639291"/>
            <a:ext cx="10515600" cy="3537672"/>
          </a:xfrm>
        </p:spPr>
        <p:txBody>
          <a:bodyPr/>
          <a:lstStyle/>
          <a:p>
            <a:r>
              <a:rPr lang="en-US" dirty="0"/>
              <a:t>I downloaded the data from Apple Health directly. The data consist of "Date" and "Step Counts".</a:t>
            </a:r>
            <a:endParaRPr lang="en-TR" dirty="0"/>
          </a:p>
        </p:txBody>
      </p:sp>
    </p:spTree>
    <p:extLst>
      <p:ext uri="{BB962C8B-B14F-4D97-AF65-F5344CB8AC3E}">
        <p14:creationId xmlns:p14="http://schemas.microsoft.com/office/powerpoint/2010/main" val="395435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2E9A1-ACCA-62C3-71A0-13746F237124}"/>
              </a:ext>
            </a:extLst>
          </p:cNvPr>
          <p:cNvSpPr>
            <a:spLocks noGrp="1"/>
          </p:cNvSpPr>
          <p:nvPr>
            <p:ph idx="1"/>
          </p:nvPr>
        </p:nvSpPr>
        <p:spPr>
          <a:xfrm>
            <a:off x="838200" y="1756064"/>
            <a:ext cx="10515600" cy="4420899"/>
          </a:xfrm>
        </p:spPr>
        <p:txBody>
          <a:bodyPr/>
          <a:lstStyle/>
          <a:p>
            <a:r>
              <a:rPr lang="en-TR" dirty="0"/>
              <a:t>The data starts consist of the dates between 06-12-2017 and 08-29-2023. </a:t>
            </a:r>
          </a:p>
          <a:p>
            <a:r>
              <a:rPr lang="en-US" dirty="0"/>
              <a:t>There is also a period starting from 14-02-2022 to 18-06-2022 which did not have any data from PSN and Health data all had 0 values , so they were excluded.</a:t>
            </a:r>
            <a:endParaRPr lang="en-TR" dirty="0"/>
          </a:p>
        </p:txBody>
      </p:sp>
    </p:spTree>
    <p:extLst>
      <p:ext uri="{BB962C8B-B14F-4D97-AF65-F5344CB8AC3E}">
        <p14:creationId xmlns:p14="http://schemas.microsoft.com/office/powerpoint/2010/main" val="309438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07E63-461C-0D8A-A827-746F0ADEAEB8}"/>
              </a:ext>
            </a:extLst>
          </p:cNvPr>
          <p:cNvSpPr>
            <a:spLocks noGrp="1"/>
          </p:cNvSpPr>
          <p:nvPr>
            <p:ph idx="1"/>
          </p:nvPr>
        </p:nvSpPr>
        <p:spPr>
          <a:xfrm>
            <a:off x="838200" y="1658447"/>
            <a:ext cx="10515600" cy="3998306"/>
          </a:xfrm>
        </p:spPr>
        <p:txBody>
          <a:bodyPr/>
          <a:lstStyle/>
          <a:p>
            <a:pPr marL="228600" indent="0" algn="ctr">
              <a:buNone/>
            </a:pPr>
            <a:r>
              <a:rPr lang="en-US" dirty="0">
                <a:effectLst/>
              </a:rPr>
              <a:t>I used Python libraries </a:t>
            </a:r>
            <a:r>
              <a:rPr lang="en-US" i="1" dirty="0">
                <a:effectLst/>
              </a:rPr>
              <a:t>pandas</a:t>
            </a:r>
            <a:r>
              <a:rPr lang="en-US" dirty="0">
                <a:effectLst/>
              </a:rPr>
              <a:t>, </a:t>
            </a:r>
            <a:r>
              <a:rPr lang="en-US" i="1" dirty="0">
                <a:effectLst/>
              </a:rPr>
              <a:t>matplotlib</a:t>
            </a:r>
            <a:r>
              <a:rPr lang="en-US" dirty="0">
                <a:effectLst/>
              </a:rPr>
              <a:t> and </a:t>
            </a:r>
            <a:r>
              <a:rPr lang="en-US" i="1" dirty="0">
                <a:effectLst/>
              </a:rPr>
              <a:t>seaborn</a:t>
            </a:r>
            <a:r>
              <a:rPr lang="en-US" dirty="0">
                <a:effectLst/>
              </a:rPr>
              <a:t> to calculate the average steps taken overall and for a window of 4 days after a day of any purchase and visualize the differences between those averages. To get rid of the unnecessary and extra date points I merged the purchases on the same days.</a:t>
            </a:r>
            <a:br>
              <a:rPr lang="en-US" dirty="0">
                <a:effectLst/>
              </a:rPr>
            </a:br>
            <a:endParaRPr lang="en-US" dirty="0">
              <a:effectLst/>
            </a:endParaRPr>
          </a:p>
          <a:p>
            <a:endParaRPr lang="en-TR" dirty="0"/>
          </a:p>
        </p:txBody>
      </p:sp>
    </p:spTree>
    <p:extLst>
      <p:ext uri="{BB962C8B-B14F-4D97-AF65-F5344CB8AC3E}">
        <p14:creationId xmlns:p14="http://schemas.microsoft.com/office/powerpoint/2010/main" val="407441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white grid&#10;&#10;Description automatically generated">
            <a:extLst>
              <a:ext uri="{FF2B5EF4-FFF2-40B4-BE49-F238E27FC236}">
                <a16:creationId xmlns:a16="http://schemas.microsoft.com/office/drawing/2014/main" id="{4E1E8CD6-8E55-DD18-0D6E-01763E010059}"/>
              </a:ext>
            </a:extLst>
          </p:cNvPr>
          <p:cNvPicPr>
            <a:picLocks noGrp="1" noChangeAspect="1"/>
          </p:cNvPicPr>
          <p:nvPr>
            <p:ph idx="1"/>
          </p:nvPr>
        </p:nvPicPr>
        <p:blipFill>
          <a:blip r:embed="rId2"/>
          <a:stretch>
            <a:fillRect/>
          </a:stretch>
        </p:blipFill>
        <p:spPr>
          <a:xfrm>
            <a:off x="3854450" y="1231900"/>
            <a:ext cx="4483100" cy="2197100"/>
          </a:xfrm>
        </p:spPr>
      </p:pic>
      <p:sp>
        <p:nvSpPr>
          <p:cNvPr id="6" name="Content Placeholder 2">
            <a:extLst>
              <a:ext uri="{FF2B5EF4-FFF2-40B4-BE49-F238E27FC236}">
                <a16:creationId xmlns:a16="http://schemas.microsoft.com/office/drawing/2014/main" id="{93318DD8-D612-D413-F099-F1EA743D6449}"/>
              </a:ext>
            </a:extLst>
          </p:cNvPr>
          <p:cNvSpPr txBox="1">
            <a:spLocks/>
          </p:cNvSpPr>
          <p:nvPr/>
        </p:nvSpPr>
        <p:spPr>
          <a:xfrm>
            <a:off x="838200" y="3810217"/>
            <a:ext cx="10515600" cy="2976563"/>
          </a:xfrm>
          <a:prstGeom prst="rect">
            <a:avLst/>
          </a:prstGeom>
        </p:spPr>
        <p:txBody>
          <a:bodyPr vert="horz" lIns="91440" tIns="45720" rIns="91440" bIns="45720" rtlCol="0">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lgn="ctr">
              <a:buNone/>
            </a:pPr>
            <a:r>
              <a:rPr lang="tr-TR" dirty="0" err="1"/>
              <a:t>There</a:t>
            </a:r>
            <a:r>
              <a:rPr lang="tr-TR" dirty="0"/>
              <a:t> </a:t>
            </a:r>
            <a:r>
              <a:rPr lang="tr-TR" dirty="0" err="1"/>
              <a:t>were</a:t>
            </a:r>
            <a:r>
              <a:rPr lang="tr-TR" dirty="0"/>
              <a:t> </a:t>
            </a:r>
            <a:r>
              <a:rPr lang="tr-TR" dirty="0" err="1"/>
              <a:t>some</a:t>
            </a:r>
            <a:r>
              <a:rPr lang="tr-TR" dirty="0"/>
              <a:t> </a:t>
            </a:r>
            <a:r>
              <a:rPr lang="tr-TR" dirty="0" err="1"/>
              <a:t>days</a:t>
            </a:r>
            <a:r>
              <a:rPr lang="tr-TR" dirty="0"/>
              <a:t> </a:t>
            </a:r>
            <a:r>
              <a:rPr lang="tr-TR" dirty="0" err="1"/>
              <a:t>when</a:t>
            </a:r>
            <a:r>
              <a:rPr lang="tr-TR" dirty="0"/>
              <a:t> I </a:t>
            </a:r>
            <a:r>
              <a:rPr lang="tr-TR" dirty="0" err="1"/>
              <a:t>made</a:t>
            </a:r>
            <a:r>
              <a:rPr lang="tr-TR" dirty="0"/>
              <a:t> multiple </a:t>
            </a:r>
            <a:r>
              <a:rPr lang="tr-TR" dirty="0" err="1"/>
              <a:t>types</a:t>
            </a:r>
            <a:r>
              <a:rPr lang="tr-TR" dirty="0"/>
              <a:t> of </a:t>
            </a:r>
            <a:r>
              <a:rPr lang="tr-TR" dirty="0" err="1"/>
              <a:t>purchases</a:t>
            </a:r>
            <a:r>
              <a:rPr lang="tr-TR" dirty="0"/>
              <a:t>. </a:t>
            </a:r>
            <a:r>
              <a:rPr lang="tr-TR" dirty="0" err="1"/>
              <a:t>So</a:t>
            </a:r>
            <a:r>
              <a:rPr lang="tr-TR" dirty="0"/>
              <a:t> I </a:t>
            </a:r>
            <a:r>
              <a:rPr lang="tr-TR" dirty="0" err="1"/>
              <a:t>grouped</a:t>
            </a:r>
            <a:r>
              <a:rPr lang="tr-TR" dirty="0"/>
              <a:t> </a:t>
            </a:r>
            <a:r>
              <a:rPr lang="tr-TR" dirty="0" err="1"/>
              <a:t>them</a:t>
            </a:r>
            <a:r>
              <a:rPr lang="tr-TR" dirty="0"/>
              <a:t> as </a:t>
            </a:r>
            <a:r>
              <a:rPr lang="tr-TR" dirty="0" err="1"/>
              <a:t>shown</a:t>
            </a:r>
            <a:r>
              <a:rPr lang="tr-TR" dirty="0"/>
              <a:t> </a:t>
            </a:r>
            <a:r>
              <a:rPr lang="tr-TR" dirty="0" err="1"/>
              <a:t>above</a:t>
            </a:r>
            <a:r>
              <a:rPr lang="tr-TR" dirty="0"/>
              <a:t>.</a:t>
            </a:r>
            <a:endParaRPr lang="en-TR" dirty="0"/>
          </a:p>
        </p:txBody>
      </p:sp>
    </p:spTree>
    <p:extLst>
      <p:ext uri="{BB962C8B-B14F-4D97-AF65-F5344CB8AC3E}">
        <p14:creationId xmlns:p14="http://schemas.microsoft.com/office/powerpoint/2010/main" val="361801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13DDB-D3CD-E5AA-A5F7-0C16F295EAD9}"/>
              </a:ext>
            </a:extLst>
          </p:cNvPr>
          <p:cNvSpPr>
            <a:spLocks noGrp="1"/>
          </p:cNvSpPr>
          <p:nvPr>
            <p:ph idx="1"/>
          </p:nvPr>
        </p:nvSpPr>
        <p:spPr>
          <a:xfrm>
            <a:off x="838200" y="2431472"/>
            <a:ext cx="10515600" cy="1704109"/>
          </a:xfrm>
        </p:spPr>
        <p:txBody>
          <a:bodyPr/>
          <a:lstStyle/>
          <a:p>
            <a:r>
              <a:rPr lang="en-US" dirty="0"/>
              <a:t>There are </a:t>
            </a:r>
            <a:r>
              <a:rPr lang="en-US" i="1" dirty="0"/>
              <a:t>77</a:t>
            </a:r>
            <a:r>
              <a:rPr lang="en-US" dirty="0"/>
              <a:t> different days with any type of purchase.</a:t>
            </a:r>
          </a:p>
          <a:p>
            <a:r>
              <a:rPr lang="en-US" dirty="0"/>
              <a:t>Overall average steps taken is </a:t>
            </a:r>
            <a:r>
              <a:rPr lang="en-US" i="1" dirty="0"/>
              <a:t>4520.45</a:t>
            </a:r>
            <a:r>
              <a:rPr lang="en-US" dirty="0"/>
              <a:t>, overall post-purchase steps taken is </a:t>
            </a:r>
            <a:r>
              <a:rPr lang="en-US" i="1" dirty="0"/>
              <a:t>4149.75</a:t>
            </a:r>
            <a:r>
              <a:rPr lang="en-US" dirty="0"/>
              <a:t>.</a:t>
            </a:r>
            <a:endParaRPr lang="en-TR" dirty="0"/>
          </a:p>
        </p:txBody>
      </p:sp>
    </p:spTree>
    <p:extLst>
      <p:ext uri="{BB962C8B-B14F-4D97-AF65-F5344CB8AC3E}">
        <p14:creationId xmlns:p14="http://schemas.microsoft.com/office/powerpoint/2010/main" val="1840435337"/>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49</TotalTime>
  <Words>458</Words>
  <Application>Microsoft Macintosh PowerPoint</Application>
  <PresentationFormat>Widescreen</PresentationFormat>
  <Paragraphs>25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Sabon Next LT</vt:lpstr>
      <vt:lpstr>Wingdings</vt:lpstr>
      <vt:lpstr>LuminousVTI</vt:lpstr>
      <vt:lpstr>Effect of PlayStation Purchases on my Daily Physical Activity</vt:lpstr>
      <vt:lpstr>My Dataset</vt:lpstr>
      <vt:lpstr>My Hypothesis</vt:lpstr>
      <vt:lpstr>My Data from PSN</vt:lpstr>
      <vt:lpstr>My Data from Apple Health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Sarp Efe Aydın</dc:creator>
  <cp:lastModifiedBy>Sarp Efe Aydın</cp:lastModifiedBy>
  <cp:revision>1</cp:revision>
  <dcterms:created xsi:type="dcterms:W3CDTF">2025-01-03T20:57:14Z</dcterms:created>
  <dcterms:modified xsi:type="dcterms:W3CDTF">2025-01-03T21:46:21Z</dcterms:modified>
</cp:coreProperties>
</file>