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2" r:id="rId6"/>
    <p:sldId id="273" r:id="rId7"/>
    <p:sldId id="274" r:id="rId8"/>
    <p:sldId id="275" r:id="rId9"/>
    <p:sldId id="27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0" d="100"/>
          <a:sy n="60" d="100"/>
        </p:scale>
        <p:origin x="78"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a:t>
            </a:r>
            <a:r>
              <a:rPr lang="tr-TR" sz="4000" dirty="0"/>
              <a:t>G2M Case </a:t>
            </a:r>
            <a:r>
              <a:rPr lang="tr-TR" sz="4000" dirty="0" err="1"/>
              <a:t>Study</a:t>
            </a:r>
            <a:r>
              <a:rPr lang="en-US" sz="4000" dirty="0"/>
              <a:t>&gt;</a:t>
            </a:r>
          </a:p>
          <a:p>
            <a:endParaRPr lang="en-US" sz="4000" dirty="0"/>
          </a:p>
          <a:p>
            <a:r>
              <a:rPr lang="en-US" sz="2800" b="1" dirty="0"/>
              <a:t>&lt;</a:t>
            </a:r>
            <a:r>
              <a:rPr lang="tr-TR" sz="2800" b="1" dirty="0"/>
              <a:t>21.03.2023</a:t>
            </a:r>
            <a:r>
              <a:rPr lang="en-US" sz="2800" b="1" dirty="0"/>
              <a:t>&gt;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fontScale="55000" lnSpcReduction="20000"/>
          </a:bodyPr>
          <a:lstStyle/>
          <a:p>
            <a:r>
              <a:rPr lang="en-US" sz="6600" dirty="0">
                <a:solidFill>
                  <a:srgbClr val="FF6600"/>
                </a:solidFill>
              </a:rPr>
              <a:t>Thank You</a:t>
            </a:r>
          </a:p>
          <a:p>
            <a:endParaRPr lang="tr-TR" sz="6600" dirty="0">
              <a:solidFill>
                <a:srgbClr val="FF6600"/>
              </a:solidFill>
            </a:endParaRPr>
          </a:p>
          <a:p>
            <a:r>
              <a:rPr lang="tr-TR" sz="6600" dirty="0">
                <a:solidFill>
                  <a:srgbClr val="FF6600"/>
                </a:solidFill>
              </a:rPr>
              <a:t>Emirhan Sarp</a:t>
            </a:r>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69BDAB8-179A-0012-D52A-354D131DB7B0}"/>
              </a:ext>
            </a:extLst>
          </p:cNvPr>
          <p:cNvSpPr>
            <a:spLocks noGrp="1"/>
          </p:cNvSpPr>
          <p:nvPr>
            <p:ph idx="1"/>
          </p:nvPr>
        </p:nvSpPr>
        <p:spPr>
          <a:xfrm>
            <a:off x="827313" y="1684111"/>
            <a:ext cx="10515600" cy="4351338"/>
          </a:xfrm>
        </p:spPr>
        <p:txBody>
          <a:bodyPr>
            <a:normAutofit/>
          </a:bodyPr>
          <a:lstStyle/>
          <a:p>
            <a:r>
              <a:rPr lang="en-US" dirty="0"/>
              <a:t>XYZ is a private equity firm in the US. Due to remarkable growth in the Cab Industry in last few years and multiple key players in the market, it is planning for an investment in the Cab industry.</a:t>
            </a:r>
            <a:endParaRPr lang="tr-TR" dirty="0"/>
          </a:p>
          <a:p>
            <a:r>
              <a:rPr lang="en-US" dirty="0"/>
              <a:t>Objective of the Project is to provide actionable insights to help XYZ firm in identifying the right company for making an investment.</a:t>
            </a:r>
            <a:endParaRPr lang="tr-TR" dirty="0"/>
          </a:p>
          <a:p>
            <a:r>
              <a:rPr lang="en-US" dirty="0"/>
              <a:t>The analysis can be examined under 3 headlines</a:t>
            </a:r>
            <a:r>
              <a:rPr lang="tr-TR" dirty="0"/>
              <a:t>:</a:t>
            </a:r>
          </a:p>
          <a:p>
            <a:pPr marL="0" indent="0">
              <a:buNone/>
            </a:pPr>
            <a:r>
              <a:rPr lang="tr-TR" dirty="0"/>
              <a:t>	- </a:t>
            </a:r>
            <a:r>
              <a:rPr lang="en-US" dirty="0"/>
              <a:t>Understanding Data</a:t>
            </a:r>
            <a:endParaRPr lang="tr-TR" dirty="0"/>
          </a:p>
          <a:p>
            <a:pPr marL="0" indent="0">
              <a:buNone/>
            </a:pPr>
            <a:r>
              <a:rPr lang="tr-TR" dirty="0"/>
              <a:t>	- </a:t>
            </a:r>
            <a:r>
              <a:rPr lang="en-US" dirty="0" err="1"/>
              <a:t>Choicing</a:t>
            </a:r>
            <a:r>
              <a:rPr lang="en-US" dirty="0"/>
              <a:t> important features and extracting meaningful results</a:t>
            </a:r>
            <a:endParaRPr lang="tr-TR" dirty="0"/>
          </a:p>
          <a:p>
            <a:pPr marL="0" indent="0">
              <a:buNone/>
            </a:pPr>
            <a:r>
              <a:rPr lang="tr-TR" dirty="0"/>
              <a:t>	- </a:t>
            </a:r>
            <a:r>
              <a:rPr lang="en-US" dirty="0"/>
              <a:t>Results and recommendations</a:t>
            </a:r>
          </a:p>
        </p:txBody>
      </p:sp>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err="1">
                <a:solidFill>
                  <a:srgbClr val="FF6600"/>
                </a:solidFill>
              </a:rPr>
              <a:t>Overview</a:t>
            </a:r>
            <a:endParaRPr lang="en-US" sz="6000" dirty="0">
              <a:solidFill>
                <a:srgbClr val="FF6600"/>
              </a:solidFill>
            </a:endParaRPr>
          </a:p>
        </p:txBody>
      </p:sp>
    </p:spTree>
    <p:extLst>
      <p:ext uri="{BB962C8B-B14F-4D97-AF65-F5344CB8AC3E}">
        <p14:creationId xmlns:p14="http://schemas.microsoft.com/office/powerpoint/2010/main" val="13879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320366A1-68AE-833D-0C3C-680514EB484E}"/>
              </a:ext>
            </a:extLst>
          </p:cNvPr>
          <p:cNvPicPr>
            <a:picLocks noGrp="1" noChangeAspect="1"/>
          </p:cNvPicPr>
          <p:nvPr>
            <p:ph idx="1"/>
          </p:nvPr>
        </p:nvPicPr>
        <p:blipFill>
          <a:blip r:embed="rId2"/>
          <a:stretch>
            <a:fillRect/>
          </a:stretch>
        </p:blipFill>
        <p:spPr>
          <a:xfrm>
            <a:off x="2035354" y="1860800"/>
            <a:ext cx="8099518" cy="4351337"/>
          </a:xfrm>
        </p:spPr>
      </p:pic>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err="1">
                <a:solidFill>
                  <a:srgbClr val="FF6600"/>
                </a:solidFill>
              </a:rPr>
              <a:t>Cost</a:t>
            </a:r>
            <a:r>
              <a:rPr lang="tr-TR" sz="6000" dirty="0">
                <a:solidFill>
                  <a:srgbClr val="FF6600"/>
                </a:solidFill>
              </a:rPr>
              <a:t> of Trip </a:t>
            </a:r>
            <a:r>
              <a:rPr lang="tr-TR" sz="6000" dirty="0" err="1">
                <a:solidFill>
                  <a:srgbClr val="FF6600"/>
                </a:solidFill>
              </a:rPr>
              <a:t>by</a:t>
            </a:r>
            <a:r>
              <a:rPr lang="tr-TR" sz="6000" dirty="0">
                <a:solidFill>
                  <a:srgbClr val="FF6600"/>
                </a:solidFill>
              </a:rPr>
              <a:t> </a:t>
            </a:r>
            <a:r>
              <a:rPr lang="tr-TR" sz="6000" dirty="0" err="1">
                <a:solidFill>
                  <a:srgbClr val="FF6600"/>
                </a:solidFill>
              </a:rPr>
              <a:t>Company</a:t>
            </a:r>
            <a:r>
              <a:rPr lang="tr-TR" sz="6000" dirty="0">
                <a:solidFill>
                  <a:srgbClr val="FF6600"/>
                </a:solidFill>
              </a:rPr>
              <a:t> </a:t>
            </a:r>
            <a:r>
              <a:rPr lang="tr-TR" sz="6000" dirty="0" err="1">
                <a:solidFill>
                  <a:srgbClr val="FF6600"/>
                </a:solidFill>
              </a:rPr>
              <a:t>and</a:t>
            </a:r>
            <a:r>
              <a:rPr lang="tr-TR" sz="6000" dirty="0">
                <a:solidFill>
                  <a:srgbClr val="FF6600"/>
                </a:solidFill>
              </a:rPr>
              <a:t> City</a:t>
            </a:r>
            <a:endParaRPr lang="en-US" sz="6000" dirty="0">
              <a:solidFill>
                <a:srgbClr val="FF6600"/>
              </a:solidFill>
            </a:endParaRPr>
          </a:p>
        </p:txBody>
      </p:sp>
    </p:spTree>
    <p:extLst>
      <p:ext uri="{BB962C8B-B14F-4D97-AF65-F5344CB8AC3E}">
        <p14:creationId xmlns:p14="http://schemas.microsoft.com/office/powerpoint/2010/main" val="321023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6DA3F042-BF6D-C058-BD93-E7BE68D10F1B}"/>
              </a:ext>
            </a:extLst>
          </p:cNvPr>
          <p:cNvPicPr>
            <a:picLocks noGrp="1" noChangeAspect="1"/>
          </p:cNvPicPr>
          <p:nvPr>
            <p:ph idx="1"/>
          </p:nvPr>
        </p:nvPicPr>
        <p:blipFill>
          <a:blip r:embed="rId2"/>
          <a:stretch>
            <a:fillRect/>
          </a:stretch>
        </p:blipFill>
        <p:spPr>
          <a:xfrm>
            <a:off x="827088" y="2055150"/>
            <a:ext cx="10515600" cy="3609712"/>
          </a:xfrm>
        </p:spPr>
      </p:pic>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err="1">
                <a:solidFill>
                  <a:srgbClr val="FF6600"/>
                </a:solidFill>
              </a:rPr>
              <a:t>Cost</a:t>
            </a:r>
            <a:r>
              <a:rPr lang="tr-TR" sz="6000" dirty="0">
                <a:solidFill>
                  <a:srgbClr val="FF6600"/>
                </a:solidFill>
              </a:rPr>
              <a:t> of Trip </a:t>
            </a:r>
            <a:r>
              <a:rPr lang="tr-TR" sz="6000" dirty="0" err="1">
                <a:solidFill>
                  <a:srgbClr val="FF6600"/>
                </a:solidFill>
              </a:rPr>
              <a:t>by</a:t>
            </a:r>
            <a:r>
              <a:rPr lang="tr-TR" sz="6000" dirty="0">
                <a:solidFill>
                  <a:srgbClr val="FF6600"/>
                </a:solidFill>
              </a:rPr>
              <a:t> </a:t>
            </a:r>
            <a:r>
              <a:rPr lang="tr-TR" sz="6000" dirty="0" err="1">
                <a:solidFill>
                  <a:srgbClr val="FF6600"/>
                </a:solidFill>
              </a:rPr>
              <a:t>Company</a:t>
            </a:r>
            <a:endParaRPr lang="en-US" sz="6000" dirty="0">
              <a:solidFill>
                <a:srgbClr val="FF6600"/>
              </a:solidFill>
            </a:endParaRPr>
          </a:p>
        </p:txBody>
      </p:sp>
    </p:spTree>
    <p:extLst>
      <p:ext uri="{BB962C8B-B14F-4D97-AF65-F5344CB8AC3E}">
        <p14:creationId xmlns:p14="http://schemas.microsoft.com/office/powerpoint/2010/main" val="358231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69BDAB8-179A-0012-D52A-354D131DB7B0}"/>
              </a:ext>
            </a:extLst>
          </p:cNvPr>
          <p:cNvSpPr>
            <a:spLocks noGrp="1"/>
          </p:cNvSpPr>
          <p:nvPr>
            <p:ph idx="1"/>
          </p:nvPr>
        </p:nvSpPr>
        <p:spPr>
          <a:xfrm>
            <a:off x="827313" y="1684111"/>
            <a:ext cx="10515600" cy="4351338"/>
          </a:xfrm>
        </p:spPr>
        <p:txBody>
          <a:bodyPr>
            <a:normAutofit/>
          </a:bodyPr>
          <a:lstStyle/>
          <a:p>
            <a:r>
              <a:rPr lang="en-US" dirty="0"/>
              <a:t>XY</a:t>
            </a:r>
          </a:p>
        </p:txBody>
      </p:sp>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a:solidFill>
                  <a:srgbClr val="FF6600"/>
                </a:solidFill>
              </a:rPr>
              <a:t>Total </a:t>
            </a:r>
            <a:r>
              <a:rPr lang="tr-TR" sz="6000" dirty="0" err="1">
                <a:solidFill>
                  <a:srgbClr val="FF6600"/>
                </a:solidFill>
              </a:rPr>
              <a:t>Taxi</a:t>
            </a:r>
            <a:r>
              <a:rPr lang="tr-TR" sz="6000" dirty="0">
                <a:solidFill>
                  <a:srgbClr val="FF6600"/>
                </a:solidFill>
              </a:rPr>
              <a:t> </a:t>
            </a:r>
            <a:r>
              <a:rPr lang="tr-TR" sz="6000" dirty="0" err="1">
                <a:solidFill>
                  <a:srgbClr val="FF6600"/>
                </a:solidFill>
              </a:rPr>
              <a:t>Usage</a:t>
            </a:r>
            <a:r>
              <a:rPr lang="tr-TR" sz="6000" dirty="0">
                <a:solidFill>
                  <a:srgbClr val="FF6600"/>
                </a:solidFill>
              </a:rPr>
              <a:t> </a:t>
            </a:r>
            <a:r>
              <a:rPr lang="tr-TR" sz="6000" dirty="0" err="1">
                <a:solidFill>
                  <a:srgbClr val="FF6600"/>
                </a:solidFill>
              </a:rPr>
              <a:t>by</a:t>
            </a:r>
            <a:r>
              <a:rPr lang="tr-TR" sz="6000" dirty="0">
                <a:solidFill>
                  <a:srgbClr val="FF6600"/>
                </a:solidFill>
              </a:rPr>
              <a:t> </a:t>
            </a:r>
            <a:r>
              <a:rPr lang="tr-TR" sz="6000" dirty="0" err="1">
                <a:solidFill>
                  <a:srgbClr val="FF6600"/>
                </a:solidFill>
              </a:rPr>
              <a:t>Gender</a:t>
            </a:r>
            <a:endParaRPr lang="en-US" sz="6000" dirty="0">
              <a:solidFill>
                <a:srgbClr val="FF6600"/>
              </a:solidFill>
            </a:endParaRPr>
          </a:p>
        </p:txBody>
      </p:sp>
      <p:pic>
        <p:nvPicPr>
          <p:cNvPr id="4" name="Resim 3">
            <a:extLst>
              <a:ext uri="{FF2B5EF4-FFF2-40B4-BE49-F238E27FC236}">
                <a16:creationId xmlns:a16="http://schemas.microsoft.com/office/drawing/2014/main" id="{614DA4F1-D329-3A11-FB40-5BC41BBD66AF}"/>
              </a:ext>
            </a:extLst>
          </p:cNvPr>
          <p:cNvPicPr>
            <a:picLocks noChangeAspect="1"/>
          </p:cNvPicPr>
          <p:nvPr/>
        </p:nvPicPr>
        <p:blipFill>
          <a:blip r:embed="rId3"/>
          <a:stretch>
            <a:fillRect/>
          </a:stretch>
        </p:blipFill>
        <p:spPr>
          <a:xfrm>
            <a:off x="3006408" y="1463040"/>
            <a:ext cx="6984724" cy="4978385"/>
          </a:xfrm>
          <a:prstGeom prst="rect">
            <a:avLst/>
          </a:prstGeom>
        </p:spPr>
      </p:pic>
    </p:spTree>
    <p:extLst>
      <p:ext uri="{BB962C8B-B14F-4D97-AF65-F5344CB8AC3E}">
        <p14:creationId xmlns:p14="http://schemas.microsoft.com/office/powerpoint/2010/main" val="127780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52E7C96A-9793-CD3B-1CAD-4D66122F7824}"/>
              </a:ext>
            </a:extLst>
          </p:cNvPr>
          <p:cNvPicPr>
            <a:picLocks noGrp="1" noChangeAspect="1"/>
          </p:cNvPicPr>
          <p:nvPr>
            <p:ph idx="1"/>
          </p:nvPr>
        </p:nvPicPr>
        <p:blipFill>
          <a:blip r:embed="rId2"/>
          <a:stretch>
            <a:fillRect/>
          </a:stretch>
        </p:blipFill>
        <p:spPr>
          <a:xfrm>
            <a:off x="3120241" y="1684338"/>
            <a:ext cx="5929294" cy="4351337"/>
          </a:xfrm>
        </p:spPr>
      </p:pic>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err="1">
                <a:solidFill>
                  <a:srgbClr val="FF6600"/>
                </a:solidFill>
              </a:rPr>
              <a:t>Payment</a:t>
            </a:r>
            <a:r>
              <a:rPr lang="tr-TR" sz="6000" dirty="0">
                <a:solidFill>
                  <a:srgbClr val="FF6600"/>
                </a:solidFill>
              </a:rPr>
              <a:t> </a:t>
            </a:r>
            <a:r>
              <a:rPr lang="tr-TR" sz="6000" dirty="0" err="1">
                <a:solidFill>
                  <a:srgbClr val="FF6600"/>
                </a:solidFill>
              </a:rPr>
              <a:t>Metod</a:t>
            </a:r>
            <a:r>
              <a:rPr lang="tr-TR" sz="6000" dirty="0">
                <a:solidFill>
                  <a:srgbClr val="FF6600"/>
                </a:solidFill>
              </a:rPr>
              <a:t> - </a:t>
            </a:r>
            <a:r>
              <a:rPr lang="tr-TR" sz="6000" dirty="0" err="1">
                <a:solidFill>
                  <a:srgbClr val="FF6600"/>
                </a:solidFill>
              </a:rPr>
              <a:t>Gender</a:t>
            </a:r>
            <a:endParaRPr lang="en-US" sz="6000" dirty="0">
              <a:solidFill>
                <a:srgbClr val="FF6600"/>
              </a:solidFill>
            </a:endParaRPr>
          </a:p>
        </p:txBody>
      </p:sp>
    </p:spTree>
    <p:extLst>
      <p:ext uri="{BB962C8B-B14F-4D97-AF65-F5344CB8AC3E}">
        <p14:creationId xmlns:p14="http://schemas.microsoft.com/office/powerpoint/2010/main" val="34272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69BDAB8-179A-0012-D52A-354D131DB7B0}"/>
              </a:ext>
            </a:extLst>
          </p:cNvPr>
          <p:cNvSpPr>
            <a:spLocks noGrp="1"/>
          </p:cNvSpPr>
          <p:nvPr>
            <p:ph idx="1"/>
          </p:nvPr>
        </p:nvSpPr>
        <p:spPr>
          <a:xfrm>
            <a:off x="11297193" y="6192252"/>
            <a:ext cx="45719" cy="250363"/>
          </a:xfrm>
        </p:spPr>
        <p:txBody>
          <a:bodyPr>
            <a:normAutofit fontScale="47500" lnSpcReduction="20000"/>
          </a:bodyPr>
          <a:lstStyle/>
          <a:p>
            <a:endParaRPr lang="en-US" dirty="0"/>
          </a:p>
        </p:txBody>
      </p:sp>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a:solidFill>
                  <a:srgbClr val="FF6600"/>
                </a:solidFill>
              </a:rPr>
              <a:t>Total </a:t>
            </a:r>
            <a:r>
              <a:rPr lang="tr-TR" sz="6000" dirty="0" err="1">
                <a:solidFill>
                  <a:srgbClr val="FF6600"/>
                </a:solidFill>
              </a:rPr>
              <a:t>taxi</a:t>
            </a:r>
            <a:r>
              <a:rPr lang="tr-TR" sz="6000" dirty="0">
                <a:solidFill>
                  <a:srgbClr val="FF6600"/>
                </a:solidFill>
              </a:rPr>
              <a:t> </a:t>
            </a:r>
            <a:r>
              <a:rPr lang="tr-TR" sz="6000" dirty="0" err="1">
                <a:solidFill>
                  <a:srgbClr val="FF6600"/>
                </a:solidFill>
              </a:rPr>
              <a:t>cost</a:t>
            </a:r>
            <a:r>
              <a:rPr lang="tr-TR" sz="6000" dirty="0">
                <a:solidFill>
                  <a:srgbClr val="FF6600"/>
                </a:solidFill>
              </a:rPr>
              <a:t> </a:t>
            </a:r>
            <a:r>
              <a:rPr lang="tr-TR" sz="6000" dirty="0" err="1">
                <a:solidFill>
                  <a:srgbClr val="FF6600"/>
                </a:solidFill>
              </a:rPr>
              <a:t>by</a:t>
            </a:r>
            <a:r>
              <a:rPr lang="tr-TR" sz="6000" dirty="0">
                <a:solidFill>
                  <a:srgbClr val="FF6600"/>
                </a:solidFill>
              </a:rPr>
              <a:t> </a:t>
            </a:r>
            <a:r>
              <a:rPr lang="tr-TR" sz="6000" dirty="0" err="1">
                <a:solidFill>
                  <a:srgbClr val="FF6600"/>
                </a:solidFill>
              </a:rPr>
              <a:t>Gender</a:t>
            </a:r>
            <a:endParaRPr lang="en-US" sz="6000" dirty="0">
              <a:solidFill>
                <a:srgbClr val="FF6600"/>
              </a:solidFill>
            </a:endParaRPr>
          </a:p>
        </p:txBody>
      </p:sp>
      <p:pic>
        <p:nvPicPr>
          <p:cNvPr id="4" name="Resim 3">
            <a:extLst>
              <a:ext uri="{FF2B5EF4-FFF2-40B4-BE49-F238E27FC236}">
                <a16:creationId xmlns:a16="http://schemas.microsoft.com/office/drawing/2014/main" id="{F1C38140-7CFB-7A12-8E3E-C3855D54F3D6}"/>
              </a:ext>
            </a:extLst>
          </p:cNvPr>
          <p:cNvPicPr>
            <a:picLocks noChangeAspect="1"/>
          </p:cNvPicPr>
          <p:nvPr/>
        </p:nvPicPr>
        <p:blipFill>
          <a:blip r:embed="rId3"/>
          <a:stretch>
            <a:fillRect/>
          </a:stretch>
        </p:blipFill>
        <p:spPr>
          <a:xfrm>
            <a:off x="2738437" y="1806349"/>
            <a:ext cx="6715125" cy="4229100"/>
          </a:xfrm>
          <a:prstGeom prst="rect">
            <a:avLst/>
          </a:prstGeom>
        </p:spPr>
      </p:pic>
    </p:spTree>
    <p:extLst>
      <p:ext uri="{BB962C8B-B14F-4D97-AF65-F5344CB8AC3E}">
        <p14:creationId xmlns:p14="http://schemas.microsoft.com/office/powerpoint/2010/main" val="226475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2BFBA7E-E432-45E3-9385-396C02983EB1}"/>
              </a:ext>
            </a:extLst>
          </p:cNvPr>
          <p:cNvSpPr>
            <a:spLocks noGrp="1"/>
          </p:cNvSpPr>
          <p:nvPr>
            <p:ph idx="1"/>
          </p:nvPr>
        </p:nvSpPr>
        <p:spPr>
          <a:xfrm>
            <a:off x="304800" y="1682115"/>
            <a:ext cx="11887200" cy="4707255"/>
          </a:xfrm>
        </p:spPr>
        <p:txBody>
          <a:bodyPr>
            <a:normAutofit/>
          </a:bodyPr>
          <a:lstStyle/>
          <a:p>
            <a:pPr algn="l"/>
            <a:r>
              <a:rPr lang="en-US" b="0" i="0" dirty="0">
                <a:effectLst/>
                <a:latin typeface="-apple-system"/>
              </a:rPr>
              <a:t>From these graphs we understand that :</a:t>
            </a:r>
          </a:p>
          <a:p>
            <a:pPr algn="l">
              <a:buFont typeface="+mj-lt"/>
              <a:buAutoNum type="arabicPeriod"/>
            </a:pPr>
            <a:r>
              <a:rPr lang="en-US" b="0" i="0" dirty="0">
                <a:effectLst/>
                <a:latin typeface="-apple-system"/>
              </a:rPr>
              <a:t>Yellow Cab makes more profit</a:t>
            </a:r>
          </a:p>
          <a:p>
            <a:pPr algn="l">
              <a:buFont typeface="+mj-lt"/>
              <a:buAutoNum type="arabicPeriod"/>
            </a:pPr>
            <a:r>
              <a:rPr lang="en-US" b="0" i="0" dirty="0">
                <a:effectLst/>
                <a:latin typeface="-apple-system"/>
              </a:rPr>
              <a:t>Cab industry earns the most in new York</a:t>
            </a:r>
          </a:p>
          <a:p>
            <a:pPr algn="l">
              <a:buFont typeface="+mj-lt"/>
              <a:buAutoNum type="arabicPeriod"/>
            </a:pPr>
            <a:r>
              <a:rPr lang="en-US" b="0" i="0" dirty="0">
                <a:effectLst/>
                <a:latin typeface="-apple-system"/>
              </a:rPr>
              <a:t>Men travel by taxi more than women</a:t>
            </a:r>
          </a:p>
          <a:p>
            <a:pPr algn="l">
              <a:buFont typeface="+mj-lt"/>
              <a:buAutoNum type="arabicPeriod"/>
            </a:pPr>
            <a:r>
              <a:rPr lang="en-US" b="0" i="0" dirty="0">
                <a:effectLst/>
                <a:latin typeface="-apple-system"/>
              </a:rPr>
              <a:t>People pay by card rather than cash</a:t>
            </a:r>
          </a:p>
          <a:p>
            <a:pPr algn="l">
              <a:buFont typeface="+mj-lt"/>
              <a:buAutoNum type="arabicPeriod"/>
            </a:pPr>
            <a:r>
              <a:rPr lang="en-US" b="0" i="0" dirty="0">
                <a:effectLst/>
                <a:latin typeface="-apple-system"/>
              </a:rPr>
              <a:t>Men pay more for taxis than women</a:t>
            </a:r>
          </a:p>
          <a:p>
            <a:pPr>
              <a:buFontTx/>
              <a:buChar char="-"/>
            </a:pPr>
            <a:endParaRPr lang="en-US" b="0" dirty="0">
              <a:effectLst/>
              <a:latin typeface="Calibri" panose="020F0502020204030204" pitchFamily="34" charset="0"/>
              <a:cs typeface="Calibri" panose="020F0502020204030204" pitchFamily="34" charset="0"/>
            </a:endParaRPr>
          </a:p>
          <a:p>
            <a:endParaRPr lang="en-US" dirty="0"/>
          </a:p>
        </p:txBody>
      </p:sp>
      <p:sp>
        <p:nvSpPr>
          <p:cNvPr id="9" name="Dikdörtgen 8">
            <a:extLst>
              <a:ext uri="{FF2B5EF4-FFF2-40B4-BE49-F238E27FC236}">
                <a16:creationId xmlns:a16="http://schemas.microsoft.com/office/drawing/2014/main" id="{54954DAB-9B21-BD1F-8445-F5C025724E84}"/>
              </a:ext>
            </a:extLst>
          </p:cNvPr>
          <p:cNvSpPr/>
          <p:nvPr/>
        </p:nvSpPr>
        <p:spPr>
          <a:xfrm>
            <a:off x="0"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4000" dirty="0">
                <a:solidFill>
                  <a:srgbClr val="FF6600"/>
                </a:solidFill>
              </a:rPr>
              <a:t>EDA SUMMARY </a:t>
            </a:r>
            <a:r>
              <a:rPr lang="tr-TR" sz="4000" dirty="0" err="1">
                <a:solidFill>
                  <a:srgbClr val="FF6600"/>
                </a:solidFill>
              </a:rPr>
              <a:t>and</a:t>
            </a:r>
            <a:r>
              <a:rPr lang="tr-TR" sz="4000" dirty="0">
                <a:solidFill>
                  <a:srgbClr val="FF6600"/>
                </a:solidFill>
              </a:rPr>
              <a:t> RECOMMENDATIONS</a:t>
            </a:r>
            <a:endParaRPr lang="en-US" sz="4000" dirty="0">
              <a:solidFill>
                <a:srgbClr val="FF6600"/>
              </a:solidFill>
            </a:endParaRPr>
          </a:p>
        </p:txBody>
      </p:sp>
      <p:pic>
        <p:nvPicPr>
          <p:cNvPr id="10" name="Resim 9">
            <a:extLst>
              <a:ext uri="{FF2B5EF4-FFF2-40B4-BE49-F238E27FC236}">
                <a16:creationId xmlns:a16="http://schemas.microsoft.com/office/drawing/2014/main" id="{FC57BE41-265D-8923-99BC-39B7E5E2C1DB}"/>
              </a:ext>
            </a:extLst>
          </p:cNvPr>
          <p:cNvPicPr>
            <a:picLocks noChangeAspect="1"/>
          </p:cNvPicPr>
          <p:nvPr/>
        </p:nvPicPr>
        <p:blipFill>
          <a:blip r:embed="rId2"/>
          <a:stretch>
            <a:fillRect/>
          </a:stretch>
        </p:blipFill>
        <p:spPr>
          <a:xfrm>
            <a:off x="0" y="5892503"/>
            <a:ext cx="1652159" cy="993734"/>
          </a:xfrm>
          <a:prstGeom prst="rect">
            <a:avLst/>
          </a:prstGeom>
        </p:spPr>
      </p:pic>
    </p:spTree>
    <p:extLst>
      <p:ext uri="{BB962C8B-B14F-4D97-AF65-F5344CB8AC3E}">
        <p14:creationId xmlns:p14="http://schemas.microsoft.com/office/powerpoint/2010/main" val="3577525508"/>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(2)</Template>
  <TotalTime>9</TotalTime>
  <Words>200</Words>
  <Application>Microsoft Office PowerPoint</Application>
  <PresentationFormat>Geniş ekran</PresentationFormat>
  <Paragraphs>38</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-apple-system</vt:lpstr>
      <vt:lpstr>Arial</vt:lpstr>
      <vt:lpstr>Calibri</vt:lpstr>
      <vt:lpstr>Calibri Light</vt:lpstr>
      <vt:lpstr>Office Teması</vt:lpstr>
      <vt:lpstr>PowerPoint Sunusu</vt:lpstr>
      <vt:lpstr>   Agenda</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Emirhan SARP</dc:creator>
  <cp:lastModifiedBy>Emirhan SARP</cp:lastModifiedBy>
  <cp:revision>1</cp:revision>
  <dcterms:created xsi:type="dcterms:W3CDTF">2023-03-21T18:24:09Z</dcterms:created>
  <dcterms:modified xsi:type="dcterms:W3CDTF">2023-03-21T18:33:58Z</dcterms:modified>
</cp:coreProperties>
</file>