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53585F"/>
              </a:solidFill>
              <a:prstDash val="solid"/>
              <a:miter lim="400000"/>
            </a:ln>
          </a:top>
          <a:bottom>
            <a:ln w="3175" cap="flat">
              <a:solidFill>
                <a:srgbClr val="53585F"/>
              </a:solidFill>
              <a:prstDash val="solid"/>
              <a:miter lim="400000"/>
            </a:ln>
          </a:bottom>
          <a:insideH>
            <a:ln w="3175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solidFill>
                <a:srgbClr val="DCDEE0"/>
              </a:solidFill>
              <a:prstDash val="solid"/>
              <a:miter lim="400000"/>
            </a:ln>
          </a:top>
          <a:bottom>
            <a:ln w="3175" cap="flat">
              <a:solidFill>
                <a:srgbClr val="DCDEE0"/>
              </a:solidFill>
              <a:prstDash val="solid"/>
              <a:miter lim="400000"/>
            </a:ln>
          </a:bottom>
          <a:insideH>
            <a:ln w="3175" cap="flat">
              <a:solidFill>
                <a:srgbClr val="DCDEE0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53585F"/>
              </a:solidFill>
              <a:prstDash val="solid"/>
              <a:miter lim="400000"/>
            </a:ln>
          </a:bottom>
          <a:insideH>
            <a:ln w="3175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A2A1A6"/>
              </a:solidFill>
              <a:prstDash val="solid"/>
              <a:miter lim="400000"/>
            </a:ln>
          </a:top>
          <a:bottom>
            <a:ln w="3175" cap="flat">
              <a:solidFill>
                <a:srgbClr val="A2A1A6"/>
              </a:solidFill>
              <a:prstDash val="solid"/>
              <a:miter lim="400000"/>
            </a:ln>
          </a:bottom>
          <a:insideH>
            <a:ln w="3175" cap="flat">
              <a:solidFill>
                <a:srgbClr val="A2A1A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81818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11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6AAA9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6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custDash>
                <a:ds d="100000" sp="200000"/>
              </a:custDash>
              <a:miter lim="400000"/>
            </a:ln>
          </a:bottom>
          <a:insideH>
            <a:ln w="3175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50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3175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left>
          <a:right>
            <a:ln w="3175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right>
          <a:top>
            <a:ln w="3175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3175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1875"/>
              <a:lumOff val="16453"/>
              <a:alpha val="30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85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6499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53585F">
              <a:alpha val="57000"/>
            </a:srgbClr>
          </a:solidFill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75" d="100"/>
          <a:sy n="75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12352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578099" y="5949949"/>
            <a:ext cx="7848602" cy="4826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 sz="2800" i="1"/>
            </a:lvl1pPr>
          </a:lstStyle>
          <a:p>
            <a:pPr defTabSz="914400">
              <a:defRPr>
                <a:effectLst/>
              </a:defRPr>
            </a:pPr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578099" y="4359275"/>
            <a:ext cx="7848602" cy="6350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spcBef>
                <a:spcPts val="2400"/>
              </a:spcBef>
              <a:tabLst>
                <a:tab pos="914400" algn="l"/>
              </a:tabLst>
              <a:defRPr sz="3800"/>
            </a:lvl1pPr>
          </a:lstStyle>
          <a:p>
            <a:pPr defTabSz="914400">
              <a:defRPr>
                <a:effectLst/>
              </a:defRPr>
            </a:pPr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quarter" idx="13"/>
          </p:nvPr>
        </p:nvSpPr>
        <p:spPr>
          <a:xfrm>
            <a:off x="3570472" y="1790699"/>
            <a:ext cx="5867401" cy="41529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216149" y="6029325"/>
            <a:ext cx="8572502" cy="1333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2216149" y="7353300"/>
            <a:ext cx="8572502" cy="619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216149" y="3686175"/>
            <a:ext cx="8572502" cy="2381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7054850" y="2781299"/>
            <a:ext cx="3143251" cy="41910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35174" y="2324099"/>
            <a:ext cx="4476752" cy="27813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35174" y="5191125"/>
            <a:ext cx="4476752" cy="24288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216149" y="1609724"/>
            <a:ext cx="8572502" cy="1428751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2216149" y="1609724"/>
            <a:ext cx="8572502" cy="1428751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216149" y="3314700"/>
            <a:ext cx="8572502" cy="4286251"/>
          </a:xfrm>
          <a:prstGeom prst="rect">
            <a:avLst/>
          </a:prstGeom>
        </p:spPr>
        <p:txBody>
          <a:bodyPr anchor="ctr"/>
          <a:lstStyle>
            <a:lvl1pPr marL="410209" indent="-410209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1pPr>
            <a:lvl2pPr marL="842010" indent="-410210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2pPr>
            <a:lvl3pPr marL="1273810" indent="-410210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3pPr>
            <a:lvl4pPr marL="1705610" indent="-410210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4pPr>
            <a:lvl5pPr marL="2137410" indent="-410210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7054850" y="3371849"/>
            <a:ext cx="3143251" cy="41910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216149" y="1609724"/>
            <a:ext cx="8572502" cy="1428751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2216149" y="3314700"/>
            <a:ext cx="4286252" cy="4286251"/>
          </a:xfrm>
          <a:prstGeom prst="rect">
            <a:avLst/>
          </a:prstGeom>
        </p:spPr>
        <p:txBody>
          <a:bodyPr anchor="ctr"/>
          <a:lstStyle>
            <a:lvl1pPr marL="357139" indent="-357139" algn="l">
              <a:spcBef>
                <a:spcPts val="3300"/>
              </a:spcBef>
              <a:buSzPct val="75000"/>
              <a:buChar char="•"/>
              <a:defRPr sz="3200"/>
            </a:lvl1pPr>
            <a:lvl2pPr marL="725439" indent="-357139" algn="l">
              <a:spcBef>
                <a:spcPts val="3300"/>
              </a:spcBef>
              <a:buSzPct val="75000"/>
              <a:buChar char="•"/>
              <a:defRPr sz="3200"/>
            </a:lvl2pPr>
            <a:lvl3pPr marL="1093739" indent="-357139" algn="l">
              <a:spcBef>
                <a:spcPts val="3300"/>
              </a:spcBef>
              <a:buSzPct val="75000"/>
              <a:buChar char="•"/>
              <a:defRPr sz="3200"/>
            </a:lvl3pPr>
            <a:lvl4pPr marL="1462039" indent="-357139" algn="l">
              <a:spcBef>
                <a:spcPts val="3300"/>
              </a:spcBef>
              <a:buSzPct val="75000"/>
              <a:buChar char="•"/>
              <a:defRPr sz="3200"/>
            </a:lvl4pPr>
            <a:lvl5pPr marL="1830339" indent="-357139" algn="l">
              <a:spcBef>
                <a:spcPts val="3300"/>
              </a:spcBef>
              <a:buSzPct val="75000"/>
              <a:buChar char="•"/>
              <a:defRPr sz="3200"/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2216149" y="2162174"/>
            <a:ext cx="8572502" cy="5429252"/>
          </a:xfrm>
          <a:prstGeom prst="rect">
            <a:avLst/>
          </a:prstGeom>
        </p:spPr>
        <p:txBody>
          <a:bodyPr anchor="ctr"/>
          <a:lstStyle>
            <a:lvl1pPr marL="410209" indent="-410209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1pPr>
            <a:lvl2pPr marL="842010" indent="-410210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2pPr>
            <a:lvl3pPr marL="1273810" indent="-410210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3pPr>
            <a:lvl4pPr marL="1705610" indent="-410210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4pPr>
            <a:lvl5pPr marL="2137410" indent="-410210" algn="l">
              <a:spcBef>
                <a:spcPts val="4000"/>
              </a:spcBef>
              <a:buClr>
                <a:srgbClr val="515151"/>
              </a:buClr>
              <a:buSzPct val="75000"/>
              <a:buChar char="•"/>
              <a:defRPr sz="3800"/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826375" y="4438650"/>
            <a:ext cx="2533651" cy="345757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828147" y="1845738"/>
            <a:ext cx="2533651" cy="1905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635249" y="1847849"/>
            <a:ext cx="4457702" cy="604837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216149" y="2762249"/>
            <a:ext cx="8572502" cy="2381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216149" y="5219700"/>
            <a:ext cx="8572502" cy="1143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38887" y="8162925"/>
            <a:ext cx="317501" cy="34290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indent="185165" defTabSz="473201">
              <a:defRPr sz="7937">
                <a:effectLst>
                  <a:outerShdw blurRad="30861" dist="41148" dir="3000000" rotWithShape="0">
                    <a:srgbClr val="FFFFFF">
                      <a:alpha val="60000"/>
                    </a:srgbClr>
                  </a:outerShdw>
                </a:effectLst>
              </a:defRPr>
            </a:pPr>
            <a:r>
              <a:t>Legal and Ethical Issues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9515763" y="8222750"/>
            <a:ext cx="3151618" cy="11430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37463">
              <a:defRPr sz="3680" b="1">
                <a:effectLst>
                  <a:outerShdw blurRad="35052" dist="46736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rPr dirty="0"/>
              <a:t>Sarpreet </a:t>
            </a:r>
            <a:r>
              <a:rPr dirty="0" smtClean="0"/>
              <a:t>Singh</a:t>
            </a:r>
            <a:r>
              <a:rPr lang="sv-SE" dirty="0" smtClean="0"/>
              <a:t> Buttar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14594" y="371925"/>
            <a:ext cx="11883303" cy="144800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4619" b="1">
                <a:effectLst>
                  <a:outerShdw blurRad="32004" dist="42672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Different kinds of computer objects and how they may be protected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464029" y="2458808"/>
            <a:ext cx="11080445" cy="6931655"/>
          </a:xfrm>
          <a:prstGeom prst="rect">
            <a:avLst/>
          </a:prstGeom>
        </p:spPr>
        <p:txBody>
          <a:bodyPr/>
          <a:lstStyle/>
          <a:p>
            <a:pPr marL="356543" indent="-356543" defTabSz="496570">
              <a:spcBef>
                <a:spcPts val="3400"/>
              </a:spcBef>
              <a:defRPr sz="3825">
                <a:effectLst/>
              </a:defRPr>
            </a:pPr>
            <a:r>
              <a:rPr b="1"/>
              <a:t>Hardware</a:t>
            </a:r>
            <a:r>
              <a:t> -&gt; Patent</a:t>
            </a:r>
          </a:p>
          <a:p>
            <a:pPr marL="356543" indent="-356543" defTabSz="496570">
              <a:spcBef>
                <a:spcPts val="3400"/>
              </a:spcBef>
              <a:defRPr sz="3825">
                <a:effectLst/>
              </a:defRPr>
            </a:pPr>
            <a:r>
              <a:rPr b="1"/>
              <a:t>Firmware</a:t>
            </a:r>
            <a:r>
              <a:t> -&gt; Trade Secret</a:t>
            </a:r>
          </a:p>
          <a:p>
            <a:pPr marL="356543" indent="-356543" defTabSz="496570">
              <a:spcBef>
                <a:spcPts val="3400"/>
              </a:spcBef>
              <a:defRPr sz="3825">
                <a:effectLst/>
              </a:defRPr>
            </a:pPr>
            <a:r>
              <a:rPr b="1"/>
              <a:t>Object code software</a:t>
            </a:r>
            <a:r>
              <a:t> -&gt; Copyright </a:t>
            </a:r>
          </a:p>
          <a:p>
            <a:pPr marL="356543" indent="-356543" defTabSz="496570">
              <a:spcBef>
                <a:spcPts val="3400"/>
              </a:spcBef>
              <a:defRPr sz="3825">
                <a:effectLst/>
              </a:defRPr>
            </a:pPr>
            <a:r>
              <a:rPr b="1"/>
              <a:t>Source code software</a:t>
            </a:r>
            <a:r>
              <a:t> -&gt; Trade Secrets / Copyright?</a:t>
            </a:r>
          </a:p>
          <a:p>
            <a:pPr marL="356543" indent="-356543" defTabSz="496570">
              <a:spcBef>
                <a:spcPts val="3400"/>
              </a:spcBef>
              <a:defRPr sz="3825">
                <a:effectLst/>
              </a:defRPr>
            </a:pPr>
            <a:r>
              <a:rPr b="1"/>
              <a:t>Documentation </a:t>
            </a:r>
            <a:r>
              <a:t>-&gt; Copyright</a:t>
            </a:r>
          </a:p>
          <a:p>
            <a:pPr marL="356543" indent="-356543" defTabSz="496570">
              <a:spcBef>
                <a:spcPts val="3400"/>
              </a:spcBef>
              <a:defRPr sz="3825">
                <a:effectLst/>
              </a:defRPr>
            </a:pPr>
            <a:r>
              <a:rPr b="1"/>
              <a:t>Web content</a:t>
            </a:r>
            <a:r>
              <a:t> -&gt; Copyright</a:t>
            </a:r>
          </a:p>
          <a:p>
            <a:pPr marL="356543" indent="-356543" defTabSz="496570">
              <a:spcBef>
                <a:spcPts val="3400"/>
              </a:spcBef>
              <a:defRPr sz="3825">
                <a:effectLst/>
              </a:defRPr>
            </a:pPr>
            <a:r>
              <a:rPr b="1"/>
              <a:t>Domain names and URLs</a:t>
            </a:r>
            <a:r>
              <a:t> -&gt; Trademark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4294967295"/>
          </p:nvPr>
        </p:nvSpPr>
        <p:spPr>
          <a:xfrm>
            <a:off x="12248938" y="9032764"/>
            <a:ext cx="418466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500" b="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99400" y="261982"/>
            <a:ext cx="12405999" cy="1598140"/>
          </a:xfrm>
          <a:prstGeom prst="rect">
            <a:avLst/>
          </a:prstGeom>
        </p:spPr>
        <p:txBody>
          <a:bodyPr/>
          <a:lstStyle>
            <a:lvl1pPr>
              <a:defRPr sz="5500" b="1"/>
            </a:lvl1pPr>
          </a:lstStyle>
          <a:p>
            <a:r>
              <a:t>Swedish computer program copyright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187502" y="2307437"/>
            <a:ext cx="12406000" cy="4952178"/>
          </a:xfrm>
          <a:prstGeom prst="rect">
            <a:avLst/>
          </a:prstGeom>
        </p:spPr>
        <p:txBody>
          <a:bodyPr/>
          <a:lstStyle/>
          <a:p>
            <a:pPr marL="414528" indent="-414528">
              <a:defRPr sz="4500">
                <a:effectLst/>
              </a:defRPr>
            </a:pPr>
            <a:r>
              <a:t>Lag (1960:729) om upphovsrätt till litterära och konstnärliga verk </a:t>
            </a:r>
          </a:p>
          <a:p>
            <a:pPr marL="414528" indent="-414528">
              <a:defRPr sz="4500">
                <a:effectLst/>
              </a:defRPr>
            </a:pPr>
            <a:r>
              <a:t>Särskilda bestämmelser om datorprogram m.m. 26 g §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4294967295"/>
          </p:nvPr>
        </p:nvSpPr>
        <p:spPr>
          <a:xfrm>
            <a:off x="12220418" y="9018503"/>
            <a:ext cx="418466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500" b="1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2102072" y="758824"/>
            <a:ext cx="8572502" cy="1428752"/>
          </a:xfrm>
          <a:prstGeom prst="rect">
            <a:avLst/>
          </a:prstGeom>
        </p:spPr>
        <p:txBody>
          <a:bodyPr/>
          <a:lstStyle>
            <a:lvl1pPr>
              <a:defRPr sz="5500" b="1"/>
            </a:lvl1pPr>
          </a:lstStyle>
          <a:p>
            <a:r>
              <a:t>Content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half" idx="1"/>
          </p:nvPr>
        </p:nvSpPr>
        <p:spPr>
          <a:xfrm>
            <a:off x="1660023" y="2816336"/>
            <a:ext cx="8572502" cy="53264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91184" indent="-591184" defTabSz="572516">
              <a:spcBef>
                <a:spcPts val="3900"/>
              </a:spcBef>
              <a:buClrTx/>
              <a:buSzPct val="100000"/>
              <a:buAutoNum type="arabicPeriod"/>
              <a:defRPr sz="4410">
                <a:effectLst/>
              </a:defRPr>
            </a:pPr>
            <a:r>
              <a:rPr dirty="0"/>
              <a:t>Background</a:t>
            </a:r>
          </a:p>
          <a:p>
            <a:pPr marL="591184" indent="-591184" defTabSz="572516">
              <a:spcBef>
                <a:spcPts val="3900"/>
              </a:spcBef>
              <a:buClrTx/>
              <a:buSzPct val="100000"/>
              <a:buAutoNum type="arabicPeriod"/>
              <a:defRPr sz="4410">
                <a:effectLst/>
              </a:defRPr>
            </a:pPr>
            <a:r>
              <a:rPr dirty="0"/>
              <a:t>Copyright</a:t>
            </a:r>
          </a:p>
          <a:p>
            <a:pPr marL="591184" indent="-591184" defTabSz="572516">
              <a:spcBef>
                <a:spcPts val="3900"/>
              </a:spcBef>
              <a:buClrTx/>
              <a:buSzPct val="100000"/>
              <a:buAutoNum type="arabicPeriod"/>
              <a:defRPr sz="4410">
                <a:effectLst/>
              </a:defRPr>
            </a:pPr>
            <a:r>
              <a:rPr dirty="0"/>
              <a:t>Patent</a:t>
            </a:r>
          </a:p>
          <a:p>
            <a:pPr marL="591184" indent="-591184" defTabSz="572516">
              <a:spcBef>
                <a:spcPts val="3900"/>
              </a:spcBef>
              <a:buClrTx/>
              <a:buSzPct val="100000"/>
              <a:buAutoNum type="arabicPeriod"/>
              <a:defRPr sz="4410">
                <a:effectLst/>
              </a:defRPr>
            </a:pPr>
            <a:r>
              <a:rPr dirty="0"/>
              <a:t>Trade secrets</a:t>
            </a:r>
          </a:p>
          <a:p>
            <a:pPr marL="591184" indent="-591184" defTabSz="572516">
              <a:spcBef>
                <a:spcPts val="3900"/>
              </a:spcBef>
              <a:buClrTx/>
              <a:buSzPct val="100000"/>
              <a:buAutoNum type="arabicPeriod"/>
              <a:defRPr sz="4410">
                <a:effectLst/>
              </a:defRPr>
            </a:pPr>
            <a:r>
              <a:rPr dirty="0" smtClean="0"/>
              <a:t>Swedis</a:t>
            </a:r>
            <a:r>
              <a:rPr lang="sv-SE" dirty="0"/>
              <a:t>h</a:t>
            </a:r>
            <a:r>
              <a:rPr dirty="0" smtClean="0"/>
              <a:t> </a:t>
            </a:r>
            <a:r>
              <a:rPr dirty="0"/>
              <a:t>law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4294967295"/>
          </p:nvPr>
        </p:nvSpPr>
        <p:spPr>
          <a:xfrm>
            <a:off x="12311568" y="9049048"/>
            <a:ext cx="253684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500" b="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333549" y="331246"/>
            <a:ext cx="12337702" cy="134456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4290" b="1">
                <a:effectLst>
                  <a:outerShdw blurRad="29717" dist="3962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How has the legal system adapted to the relatively new computer technology?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378921" y="2200775"/>
            <a:ext cx="12246958" cy="23054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2712" indent="-362712" defTabSz="525779">
              <a:spcBef>
                <a:spcPts val="3600"/>
              </a:spcBef>
              <a:defRPr sz="4050">
                <a:effectLst/>
              </a:defRPr>
            </a:pPr>
            <a:r>
              <a:t>Re-using copyrights and patents (old forms of legal protection)</a:t>
            </a:r>
          </a:p>
          <a:p>
            <a:pPr marL="362712" indent="-362712" defTabSz="525779">
              <a:spcBef>
                <a:spcPts val="3600"/>
              </a:spcBef>
              <a:defRPr sz="4050">
                <a:effectLst/>
              </a:defRPr>
            </a:pPr>
            <a:r>
              <a:t>Creating new laws</a:t>
            </a:r>
          </a:p>
        </p:txBody>
      </p:sp>
      <p:sp>
        <p:nvSpPr>
          <p:cNvPr id="128" name="Shape 128"/>
          <p:cNvSpPr/>
          <p:nvPr/>
        </p:nvSpPr>
        <p:spPr>
          <a:xfrm>
            <a:off x="477870" y="5031212"/>
            <a:ext cx="6124302" cy="736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4500" b="1"/>
            </a:lvl1pPr>
          </a:lstStyle>
          <a:p>
            <a:r>
              <a:t>Issues with the courts:</a:t>
            </a:r>
          </a:p>
        </p:txBody>
      </p:sp>
      <p:sp>
        <p:nvSpPr>
          <p:cNvPr id="129" name="Shape 129"/>
          <p:cNvSpPr/>
          <p:nvPr/>
        </p:nvSpPr>
        <p:spPr>
          <a:xfrm>
            <a:off x="473451" y="5786352"/>
            <a:ext cx="7386476" cy="314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marL="302260" indent="-302260" algn="l">
              <a:lnSpc>
                <a:spcPct val="150000"/>
              </a:lnSpc>
              <a:buClr>
                <a:srgbClr val="515151"/>
              </a:buClr>
              <a:buSzPct val="75000"/>
              <a:buChar char="•"/>
              <a:defRPr sz="3800"/>
            </a:pPr>
            <a:r>
              <a:t>Reactive instead of proactive</a:t>
            </a:r>
          </a:p>
          <a:p>
            <a:pPr marL="302260" indent="-302260" algn="l">
              <a:lnSpc>
                <a:spcPct val="150000"/>
              </a:lnSpc>
              <a:buClr>
                <a:srgbClr val="515151"/>
              </a:buClr>
              <a:buSzPct val="75000"/>
              <a:buChar char="•"/>
              <a:defRPr sz="3800"/>
            </a:pPr>
            <a:r>
              <a:t>Time consuming</a:t>
            </a:r>
          </a:p>
          <a:p>
            <a:pPr marL="302260" indent="-302260" algn="l">
              <a:lnSpc>
                <a:spcPct val="150000"/>
              </a:lnSpc>
              <a:buClr>
                <a:srgbClr val="515151"/>
              </a:buClr>
              <a:buSzPct val="75000"/>
              <a:buChar char="•"/>
              <a:defRPr sz="3800"/>
            </a:pPr>
            <a:r>
              <a:t>Expensive</a:t>
            </a:r>
          </a:p>
          <a:p>
            <a:pPr marL="328168" indent="-328168" algn="l">
              <a:lnSpc>
                <a:spcPct val="150000"/>
              </a:lnSpc>
              <a:buClr>
                <a:srgbClr val="515151"/>
              </a:buClr>
              <a:buSzPct val="75000"/>
              <a:buChar char="•"/>
              <a:defRPr sz="3500"/>
            </a:pPr>
            <a:r>
              <a:rPr sz="3800"/>
              <a:t>Potentially emotionally draining</a:t>
            </a:r>
            <a:r>
              <a:t> 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4294967295"/>
          </p:nvPr>
        </p:nvSpPr>
        <p:spPr>
          <a:xfrm>
            <a:off x="11943040" y="8989984"/>
            <a:ext cx="751641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 b="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311608" y="2119928"/>
            <a:ext cx="12095887" cy="6973659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390100" indent="-390100" algn="just" defTabSz="543305">
              <a:spcBef>
                <a:spcPts val="3700"/>
              </a:spcBef>
              <a:defRPr sz="4185">
                <a:effectLst/>
              </a:defRPr>
            </a:pPr>
            <a:r>
              <a:rPr dirty="0"/>
              <a:t>The U.S copyright law of 1978 -&gt; 1998 Digital Millennium Copyright Act (DMCA)</a:t>
            </a:r>
          </a:p>
          <a:p>
            <a:pPr marL="390100" indent="-390100" algn="just" defTabSz="543305">
              <a:spcBef>
                <a:spcPts val="3700"/>
              </a:spcBef>
              <a:defRPr sz="4185">
                <a:effectLst/>
              </a:defRPr>
            </a:pPr>
            <a:r>
              <a:rPr dirty="0"/>
              <a:t>1996 World Intellectual Property Organisation treaty</a:t>
            </a:r>
          </a:p>
          <a:p>
            <a:pPr marL="390100" indent="-390100" algn="just" defTabSz="543305">
              <a:spcBef>
                <a:spcPts val="3700"/>
              </a:spcBef>
              <a:defRPr sz="4185">
                <a:effectLst/>
              </a:defRPr>
            </a:pPr>
            <a:r>
              <a:rPr b="1" dirty="0"/>
              <a:t>Copyright requirements</a:t>
            </a:r>
            <a:r>
              <a:rPr dirty="0"/>
              <a:t>: expressions of </a:t>
            </a:r>
            <a:r>
              <a:rPr dirty="0" smtClean="0"/>
              <a:t>ideas</a:t>
            </a:r>
            <a:r>
              <a:rPr lang="sv-SE" dirty="0" smtClean="0"/>
              <a:t> -&gt; </a:t>
            </a:r>
            <a:r>
              <a:rPr dirty="0" smtClean="0"/>
              <a:t>  </a:t>
            </a:r>
            <a:r>
              <a:rPr dirty="0"/>
              <a:t>original, tangible (touchable), real objects</a:t>
            </a:r>
          </a:p>
          <a:p>
            <a:pPr marL="390100" indent="-390100" algn="just" defTabSz="543305">
              <a:spcBef>
                <a:spcPts val="3700"/>
              </a:spcBef>
              <a:defRPr sz="4185">
                <a:effectLst/>
              </a:defRPr>
            </a:pPr>
            <a:r>
              <a:rPr b="1" dirty="0"/>
              <a:t>Fair use</a:t>
            </a:r>
            <a:r>
              <a:rPr dirty="0"/>
              <a:t> (back up copies)</a:t>
            </a:r>
          </a:p>
          <a:p>
            <a:pPr marL="390100" indent="-390100" algn="just" defTabSz="543305">
              <a:spcBef>
                <a:spcPts val="3700"/>
              </a:spcBef>
              <a:defRPr sz="4185">
                <a:effectLst/>
              </a:defRPr>
            </a:pPr>
            <a:r>
              <a:rPr b="1" dirty="0"/>
              <a:t>First sale</a:t>
            </a:r>
            <a:r>
              <a:rPr dirty="0"/>
              <a:t> principle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2216149" y="334165"/>
            <a:ext cx="8572502" cy="972136"/>
          </a:xfrm>
          <a:prstGeom prst="rect">
            <a:avLst/>
          </a:prstGeom>
        </p:spPr>
        <p:txBody>
          <a:bodyPr anchor="ctr"/>
          <a:lstStyle>
            <a:lvl1pPr>
              <a:defRPr sz="5500" b="1"/>
            </a:lvl1pPr>
          </a:lstStyle>
          <a:p>
            <a:r>
              <a:t>Copyright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4294967295"/>
          </p:nvPr>
        </p:nvSpPr>
        <p:spPr>
          <a:xfrm>
            <a:off x="12231512" y="8804609"/>
            <a:ext cx="253683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500" b="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947816" y="585302"/>
            <a:ext cx="8983728" cy="1136469"/>
          </a:xfrm>
          <a:prstGeom prst="rect">
            <a:avLst/>
          </a:prstGeom>
        </p:spPr>
        <p:txBody>
          <a:bodyPr/>
          <a:lstStyle>
            <a:lvl1pPr>
              <a:defRPr sz="5500" b="1"/>
            </a:lvl1pPr>
          </a:lstStyle>
          <a:p>
            <a:r>
              <a:t>Obtaining a copyright (U.S)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11681" y="3139474"/>
            <a:ext cx="12049625" cy="5908960"/>
          </a:xfrm>
          <a:prstGeom prst="rect">
            <a:avLst/>
          </a:prstGeom>
        </p:spPr>
        <p:txBody>
          <a:bodyPr anchor="t"/>
          <a:lstStyle/>
          <a:p>
            <a:pPr marL="419462" indent="-419462">
              <a:defRPr sz="4500">
                <a:effectLst/>
              </a:defRPr>
            </a:pPr>
            <a:r>
              <a:t>Form + fee + copy of object -&gt; Copyright Office</a:t>
            </a:r>
          </a:p>
          <a:p>
            <a:pPr marL="419462" indent="-419462">
              <a:defRPr sz="4500">
                <a:effectLst/>
              </a:defRPr>
            </a:pPr>
            <a:r>
              <a:t>Max 3 months</a:t>
            </a:r>
          </a:p>
          <a:p>
            <a:pPr marL="419462" indent="-419462">
              <a:defRPr sz="4500">
                <a:effectLst/>
              </a:defRPr>
            </a:pPr>
            <a:r>
              <a:t>Time limit: U.S and Sweden 70 years after author’s death</a:t>
            </a:r>
          </a:p>
          <a:p>
            <a:pPr marL="419462" indent="-419462">
              <a:defRPr sz="4500">
                <a:effectLst/>
              </a:defRPr>
            </a:pPr>
            <a:r>
              <a:t>95 years for a company or organisation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4294967295"/>
          </p:nvPr>
        </p:nvSpPr>
        <p:spPr>
          <a:xfrm>
            <a:off x="12317069" y="8904427"/>
            <a:ext cx="253684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500"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499161" y="207817"/>
            <a:ext cx="12143879" cy="998170"/>
          </a:xfrm>
          <a:prstGeom prst="rect">
            <a:avLst/>
          </a:prstGeom>
        </p:spPr>
        <p:txBody>
          <a:bodyPr/>
          <a:lstStyle>
            <a:lvl1pPr defTabSz="578358">
              <a:defRPr sz="4950" b="1">
                <a:effectLst>
                  <a:outerShdw blurRad="37719" dist="50292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From the Digital Millennium Copyright Act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206590" y="1356920"/>
            <a:ext cx="12143879" cy="7911735"/>
          </a:xfrm>
          <a:prstGeom prst="rect">
            <a:avLst/>
          </a:prstGeom>
        </p:spPr>
        <p:txBody>
          <a:bodyPr anchor="b">
            <a:normAutofit lnSpcReduction="10000"/>
          </a:bodyPr>
          <a:lstStyle/>
          <a:p>
            <a:pPr marL="343959" indent="-343959" algn="just" defTabSz="479044">
              <a:spcBef>
                <a:spcPts val="3200"/>
              </a:spcBef>
              <a:defRPr sz="3280">
                <a:effectLst/>
              </a:defRPr>
            </a:pPr>
            <a:r>
              <a:t>Digital objects can be subject to copyright</a:t>
            </a:r>
          </a:p>
          <a:p>
            <a:pPr marL="343959" indent="-343959" algn="just" defTabSz="479044">
              <a:spcBef>
                <a:spcPts val="3200"/>
              </a:spcBef>
              <a:defRPr sz="3280">
                <a:effectLst/>
              </a:defRPr>
            </a:pPr>
            <a:r>
              <a:t>It is a crime to circumvent or disable anti-piracy functionality built into an object</a:t>
            </a:r>
          </a:p>
          <a:p>
            <a:pPr marL="343959" indent="-343959" algn="just" defTabSz="479044">
              <a:spcBef>
                <a:spcPts val="3200"/>
              </a:spcBef>
              <a:defRPr sz="3280">
                <a:effectLst/>
              </a:defRPr>
            </a:pPr>
            <a:r>
              <a:t>It is a crime to manufacture, sell or distribute devices that disable anti-piracy functionality or that copy digital objects</a:t>
            </a:r>
          </a:p>
          <a:p>
            <a:pPr marL="343959" indent="-343959" algn="just" defTabSz="479044">
              <a:spcBef>
                <a:spcPts val="3200"/>
              </a:spcBef>
              <a:defRPr sz="3280">
                <a:effectLst/>
              </a:defRPr>
            </a:pPr>
            <a:r>
              <a:t>However, these devices can be used (and manufactured, sold or distributed) for research and educational purposes</a:t>
            </a:r>
          </a:p>
          <a:p>
            <a:pPr marL="343959" indent="-343959" algn="just" defTabSz="479044">
              <a:spcBef>
                <a:spcPts val="3200"/>
              </a:spcBef>
              <a:defRPr sz="3280">
                <a:effectLst/>
              </a:defRPr>
            </a:pPr>
            <a:r>
              <a:t>It is acceptable to make a backup copy of a digital object as a protection against hardware or software failure or to store copies in an archive</a:t>
            </a:r>
          </a:p>
          <a:p>
            <a:pPr marL="343959" indent="-343959" algn="just" defTabSz="479044">
              <a:spcBef>
                <a:spcPts val="3200"/>
              </a:spcBef>
              <a:defRPr sz="3280">
                <a:effectLst/>
              </a:defRPr>
            </a:pPr>
            <a:r>
              <a:t>Libraries can make up to three copies of a digital object for lending to other libraries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2427366" y="8961465"/>
            <a:ext cx="712816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 algn="l">
              <a:spcBef>
                <a:spcPts val="3300"/>
              </a:spcBef>
              <a:defRPr sz="2500" b="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2028940" y="244137"/>
            <a:ext cx="8572502" cy="1428751"/>
          </a:xfrm>
          <a:prstGeom prst="rect">
            <a:avLst/>
          </a:prstGeom>
        </p:spPr>
        <p:txBody>
          <a:bodyPr/>
          <a:lstStyle>
            <a:lvl1pPr>
              <a:defRPr sz="5500" b="1"/>
            </a:lvl1pPr>
          </a:lstStyle>
          <a:p>
            <a:r>
              <a:t>Patent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362883" y="1936238"/>
            <a:ext cx="12279034" cy="5355914"/>
          </a:xfrm>
          <a:prstGeom prst="rect">
            <a:avLst/>
          </a:prstGeom>
        </p:spPr>
        <p:txBody>
          <a:bodyPr/>
          <a:lstStyle/>
          <a:p>
            <a:pPr marL="419462" indent="-419462" algn="just">
              <a:defRPr sz="4500">
                <a:effectLst/>
              </a:defRPr>
            </a:pPr>
            <a:r>
              <a:t>Patents protects results of science, technology and engineering (whereas Copyright protects works in arts, literature and written scholarship)</a:t>
            </a:r>
          </a:p>
          <a:p>
            <a:pPr marL="419462" indent="-419462" algn="just">
              <a:defRPr sz="4500">
                <a:effectLst/>
              </a:defRPr>
            </a:pPr>
            <a:r>
              <a:t>First inventor</a:t>
            </a:r>
          </a:p>
          <a:p>
            <a:pPr marL="419462" indent="-419462" algn="just">
              <a:defRPr sz="4500">
                <a:effectLst/>
              </a:defRPr>
            </a:pPr>
            <a:r>
              <a:t>Unique, novel, non-obvious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4294967295"/>
          </p:nvPr>
        </p:nvSpPr>
        <p:spPr>
          <a:xfrm>
            <a:off x="12402628" y="8989984"/>
            <a:ext cx="253683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500" b="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2116304" y="199415"/>
            <a:ext cx="8572502" cy="1428751"/>
          </a:xfrm>
          <a:prstGeom prst="rect">
            <a:avLst/>
          </a:prstGeom>
        </p:spPr>
        <p:txBody>
          <a:bodyPr/>
          <a:lstStyle>
            <a:lvl1pPr>
              <a:defRPr sz="5500" b="1"/>
            </a:lvl1pPr>
          </a:lstStyle>
          <a:p>
            <a:r>
              <a:t>Registering a patent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268200" y="2232846"/>
            <a:ext cx="12268711" cy="4168557"/>
          </a:xfrm>
          <a:prstGeom prst="rect">
            <a:avLst/>
          </a:prstGeom>
        </p:spPr>
        <p:txBody>
          <a:bodyPr/>
          <a:lstStyle/>
          <a:p>
            <a:pPr marL="419462" indent="-419462">
              <a:defRPr sz="4500">
                <a:effectLst/>
              </a:defRPr>
            </a:pPr>
            <a:r>
              <a:t>Patent attorney at the U.S Patent and Trademark Office research the issue for a fee </a:t>
            </a:r>
          </a:p>
          <a:p>
            <a:pPr marL="419462" indent="-419462">
              <a:defRPr sz="4500">
                <a:effectLst/>
              </a:defRPr>
            </a:pPr>
            <a:r>
              <a:t>Obligation to oppose infringements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4294967295"/>
          </p:nvPr>
        </p:nvSpPr>
        <p:spPr>
          <a:xfrm>
            <a:off x="12431147" y="8433858"/>
            <a:ext cx="253683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500" b="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2030774" y="159755"/>
            <a:ext cx="8572502" cy="1428751"/>
          </a:xfrm>
          <a:prstGeom prst="rect">
            <a:avLst/>
          </a:prstGeom>
        </p:spPr>
        <p:txBody>
          <a:bodyPr/>
          <a:lstStyle>
            <a:lvl1pPr>
              <a:defRPr sz="5500" b="1"/>
            </a:lvl1pPr>
          </a:lstStyle>
          <a:p>
            <a:r>
              <a:t>Trade Secrets 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233098" y="2311789"/>
            <a:ext cx="12538605" cy="5324008"/>
          </a:xfrm>
          <a:prstGeom prst="rect">
            <a:avLst/>
          </a:prstGeom>
        </p:spPr>
        <p:txBody>
          <a:bodyPr/>
          <a:lstStyle/>
          <a:p>
            <a:pPr marL="419462" indent="-419462">
              <a:defRPr sz="4500">
                <a:effectLst/>
              </a:defRPr>
            </a:pPr>
            <a:r>
              <a:t>Information that give companies competitive edge over others</a:t>
            </a:r>
          </a:p>
          <a:p>
            <a:pPr marL="419462" indent="-419462">
              <a:defRPr sz="4500">
                <a:effectLst/>
              </a:defRPr>
            </a:pPr>
            <a:r>
              <a:t>Must be kept secret</a:t>
            </a:r>
          </a:p>
          <a:p>
            <a:pPr marL="419462" indent="-419462">
              <a:defRPr sz="4500">
                <a:effectLst/>
              </a:defRPr>
            </a:pPr>
            <a:r>
              <a:t>Should not be possible to reveal by reversed engineering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2445406" y="8462378"/>
            <a:ext cx="253684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500" b="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15151"/>
      </a:dk1>
      <a:lt1>
        <a:srgbClr val="002951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rmal">
  <a:themeElements>
    <a:clrScheme name="Form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406</Words>
  <Application>Microsoft Macintosh PowerPoint</Application>
  <PresentationFormat>Custom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Cochin</vt:lpstr>
      <vt:lpstr>Helvetica Neue</vt:lpstr>
      <vt:lpstr>Formal</vt:lpstr>
      <vt:lpstr>Legal and Ethical Issues</vt:lpstr>
      <vt:lpstr>Content</vt:lpstr>
      <vt:lpstr>How has the legal system adapted to the relatively new computer technology?</vt:lpstr>
      <vt:lpstr>Copyright</vt:lpstr>
      <vt:lpstr>Obtaining a copyright (U.S)</vt:lpstr>
      <vt:lpstr>From the Digital Millennium Copyright Act</vt:lpstr>
      <vt:lpstr>Patent</vt:lpstr>
      <vt:lpstr>Registering a patent</vt:lpstr>
      <vt:lpstr>Trade Secrets </vt:lpstr>
      <vt:lpstr>Different kinds of computer objects and how they may be protected</vt:lpstr>
      <vt:lpstr>Swedish computer program copyright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and Ethical Issues</dc:title>
  <cp:lastModifiedBy>Sarpreet Singh Buttar</cp:lastModifiedBy>
  <cp:revision>5</cp:revision>
  <dcterms:modified xsi:type="dcterms:W3CDTF">2016-02-24T08:05:09Z</dcterms:modified>
</cp:coreProperties>
</file>