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45"/>
  </p:normalViewPr>
  <p:slideViewPr>
    <p:cSldViewPr snapToGrid="0" snapToObjects="1">
      <p:cViewPr>
        <p:scale>
          <a:sx n="109" d="100"/>
          <a:sy n="109" d="100"/>
        </p:scale>
        <p:origin x="4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3CA1-CEAE-C247-9DE2-FDC5C39BB76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C807C-0A37-ED47-8480-2C8623B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C807C-0A37-ED47-8480-2C8623B3B9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3D91-1AB8-4D67-B08F-6614C959D6BE}" type="slidenum">
              <a:rPr lang="en-US" altLang="zh-CN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9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3D91-1AB8-4D67-B08F-6614C959D6BE}" type="slidenum">
              <a:rPr lang="en-US" altLang="zh-CN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1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3D91-1AB8-4D67-B08F-6614C959D6BE}" type="slidenum">
              <a:rPr lang="en-US" altLang="zh-CN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6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3D91-1AB8-4D67-B08F-6614C959D6BE}" type="slidenum">
              <a:rPr lang="en-US" altLang="zh-CN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8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3D91-1AB8-4D67-B08F-6614C959D6BE}" type="slidenum">
              <a:rPr lang="en-US" altLang="zh-CN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1" y="4777379"/>
            <a:ext cx="9028112" cy="112628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/>
              <a:t>Sarpreet</a:t>
            </a:r>
            <a:r>
              <a:rPr lang="en-US" dirty="0"/>
              <a:t> </a:t>
            </a:r>
            <a:r>
              <a:rPr lang="en-US" dirty="0" smtClean="0"/>
              <a:t>Singh </a:t>
            </a:r>
            <a:r>
              <a:rPr lang="en-US" dirty="0" err="1" smtClean="0"/>
              <a:t>Buttar</a:t>
            </a:r>
            <a:r>
              <a:rPr lang="en-US" dirty="0" smtClean="0"/>
              <a:t>, Phillip </a:t>
            </a:r>
            <a:r>
              <a:rPr lang="en-US" dirty="0" err="1" smtClean="0"/>
              <a:t>Lunyov</a:t>
            </a:r>
            <a:r>
              <a:rPr lang="en-US" dirty="0" smtClean="0"/>
              <a:t>, Jusuf </a:t>
            </a:r>
            <a:r>
              <a:rPr lang="en-US" dirty="0" err="1" smtClean="0"/>
              <a:t>Omerovic</a:t>
            </a:r>
            <a:r>
              <a:rPr lang="en-US" dirty="0" smtClean="0"/>
              <a:t>, Robin Reijo </a:t>
            </a:r>
            <a:r>
              <a:rPr lang="en-US" dirty="0"/>
              <a:t>&amp; </a:t>
            </a:r>
            <a:r>
              <a:rPr lang="en-US" smtClean="0"/>
              <a:t>Weibin</a:t>
            </a:r>
            <a:r>
              <a:rPr lang="en-US" dirty="0" smtClean="0"/>
              <a:t> Yu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92679"/>
            <a:ext cx="43204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Process termination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Reason to terminate the execution of the child processes:</a:t>
            </a:r>
          </a:p>
          <a:p>
            <a:pPr fontAlgn="base"/>
            <a:r>
              <a:rPr lang="en-US" dirty="0"/>
              <a:t>The child has exceeded its usage of some of the resources that it has been allocated. (To determine whether this has occurred, the parent must have a mechanism to inspect the state of its children.)</a:t>
            </a:r>
          </a:p>
          <a:p>
            <a:pPr fontAlgn="base"/>
            <a:r>
              <a:rPr lang="en-US" dirty="0"/>
              <a:t>The task assigned to the child is no longer required.</a:t>
            </a:r>
          </a:p>
          <a:p>
            <a:pPr fontAlgn="base"/>
            <a:r>
              <a:rPr lang="en-US" dirty="0"/>
              <a:t>The parent is exiting, and the operating system does not allow a child to continue if its parent terminates.</a:t>
            </a:r>
          </a:p>
          <a:p>
            <a:r>
              <a:rPr lang="en-US" dirty="0"/>
              <a:t>So we might get:</a:t>
            </a:r>
          </a:p>
          <a:p>
            <a:pPr fontAlgn="base"/>
            <a:r>
              <a:rPr lang="en-US" dirty="0"/>
              <a:t>Cascading termination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1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Process termination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/>
              <a:t>Zombie process</a:t>
            </a:r>
          </a:p>
          <a:p>
            <a:pPr fontAlgn="base"/>
            <a:r>
              <a:rPr lang="sv-SE" dirty="0" err="1"/>
              <a:t>Orphan</a:t>
            </a:r>
            <a:r>
              <a:rPr lang="sv-SE" dirty="0"/>
              <a:t> process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35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96638" y="257906"/>
            <a:ext cx="8911687" cy="844062"/>
          </a:xfrm>
        </p:spPr>
        <p:txBody>
          <a:bodyPr/>
          <a:lstStyle/>
          <a:p>
            <a:pPr algn="ctr"/>
            <a:r>
              <a:rPr lang="sv-SE" dirty="0"/>
              <a:t>Interprocess Communication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66800" y="1101969"/>
            <a:ext cx="10267291" cy="5556738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cooperating process </a:t>
            </a:r>
          </a:p>
          <a:p>
            <a:pPr fontAlgn="base"/>
            <a:r>
              <a:rPr lang="en-US" dirty="0"/>
              <a:t>Shared memory - Shared memory means that processes has established a shared area for the data and information they share</a:t>
            </a:r>
          </a:p>
          <a:p>
            <a:pPr fontAlgn="base"/>
            <a:r>
              <a:rPr lang="en-US" dirty="0"/>
              <a:t>Message passing means that the processes communicate through sending messages to each other. </a:t>
            </a:r>
          </a:p>
          <a:p>
            <a:pPr fontAlgn="base"/>
            <a:r>
              <a:rPr lang="en-US" dirty="0"/>
              <a:t>independent process is when a process cant be affected by other processes, for example if the process doesn't share any data with any other processes then it is independent.</a:t>
            </a:r>
          </a:p>
          <a:p>
            <a:pPr marL="0" indent="0" fontAlgn="base">
              <a:buNone/>
            </a:pP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>
                <a:latin typeface="+mj-lt"/>
              </a:rPr>
              <a:t>When </a:t>
            </a:r>
            <a:r>
              <a:rPr lang="en-US" b="1" dirty="0">
                <a:latin typeface="+mj-lt"/>
              </a:rPr>
              <a:t>is cooperating processes beneficial?</a:t>
            </a:r>
          </a:p>
          <a:p>
            <a:pPr fontAlgn="base"/>
            <a:r>
              <a:rPr lang="en-US" dirty="0"/>
              <a:t>Sharing information</a:t>
            </a:r>
          </a:p>
          <a:p>
            <a:pPr fontAlgn="base"/>
            <a:r>
              <a:rPr lang="en-US" dirty="0"/>
              <a:t>Faster computations of tasks</a:t>
            </a:r>
          </a:p>
          <a:p>
            <a:pPr fontAlgn="base"/>
            <a:r>
              <a:rPr lang="en-US" dirty="0"/>
              <a:t>Break down the system in modular</a:t>
            </a:r>
          </a:p>
          <a:p>
            <a:pPr fontAlgn="base"/>
            <a:r>
              <a:rPr lang="en-US" dirty="0"/>
              <a:t>Convenient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13" y="3622431"/>
            <a:ext cx="4182212" cy="30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558" y="2032244"/>
            <a:ext cx="4444120" cy="3778250"/>
          </a:xfrm>
        </p:spPr>
      </p:pic>
      <p:sp>
        <p:nvSpPr>
          <p:cNvPr id="5" name="Rubrik 1"/>
          <p:cNvSpPr txBox="1">
            <a:spLocks/>
          </p:cNvSpPr>
          <p:nvPr/>
        </p:nvSpPr>
        <p:spPr>
          <a:xfrm>
            <a:off x="1992924" y="257906"/>
            <a:ext cx="9515402" cy="1488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v-SE" dirty="0"/>
              <a:t>Interprocess </a:t>
            </a:r>
            <a:r>
              <a:rPr lang="sv-SE" dirty="0" err="1"/>
              <a:t>communication</a:t>
            </a:r>
            <a:r>
              <a:rPr lang="sv-SE" dirty="0"/>
              <a:t> – </a:t>
            </a:r>
            <a:r>
              <a:rPr lang="sv-SE" dirty="0" err="1"/>
              <a:t>Shared</a:t>
            </a:r>
            <a:r>
              <a:rPr lang="sv-SE" dirty="0"/>
              <a:t>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>
          <a:xfrm>
            <a:off x="2292925" y="1500554"/>
            <a:ext cx="4846429" cy="4595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err="1"/>
              <a:t>Example</a:t>
            </a:r>
            <a:r>
              <a:rPr lang="sv-SE" sz="2400" dirty="0"/>
              <a:t>:</a:t>
            </a:r>
            <a:br>
              <a:rPr lang="sv-SE" sz="2400" dirty="0"/>
            </a:br>
            <a:r>
              <a:rPr lang="sv-SE" sz="2400" dirty="0"/>
              <a:t>A </a:t>
            </a:r>
            <a:r>
              <a:rPr lang="sv-SE" sz="2400" dirty="0" err="1"/>
              <a:t>producer</a:t>
            </a:r>
            <a:r>
              <a:rPr lang="sv-SE" sz="2400" dirty="0"/>
              <a:t> </a:t>
            </a:r>
            <a:r>
              <a:rPr lang="sv-SE" sz="2400" dirty="0" err="1"/>
              <a:t>produces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err="1"/>
              <a:t>meat</a:t>
            </a:r>
            <a:r>
              <a:rPr lang="sv-SE" sz="2400" dirty="0"/>
              <a:t>. </a:t>
            </a:r>
            <a:r>
              <a:rPr lang="sv-SE" sz="2400" dirty="0" err="1"/>
              <a:t>Then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have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/>
              <a:t>a </a:t>
            </a:r>
            <a:r>
              <a:rPr lang="sv-SE" sz="2400" dirty="0" err="1"/>
              <a:t>Consumer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br>
              <a:rPr lang="sv-SE" sz="2400" dirty="0"/>
            </a:br>
            <a:r>
              <a:rPr lang="sv-SE" sz="2400" dirty="0" err="1"/>
              <a:t>eats</a:t>
            </a:r>
            <a:r>
              <a:rPr lang="sv-SE" sz="2400" dirty="0"/>
              <a:t>/</a:t>
            </a:r>
            <a:r>
              <a:rPr lang="sv-SE" sz="2400" dirty="0" err="1"/>
              <a:t>takes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meat</a:t>
            </a:r>
            <a:r>
              <a:rPr lang="sv-SE" sz="2400" dirty="0"/>
              <a:t>.</a:t>
            </a:r>
            <a:br>
              <a:rPr lang="sv-SE" sz="2400" dirty="0"/>
            </a:br>
            <a:r>
              <a:rPr lang="sv-SE" sz="2400" dirty="0" err="1"/>
              <a:t>Inbetween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have</a:t>
            </a:r>
            <a:r>
              <a:rPr lang="sv-SE" sz="2400" dirty="0"/>
              <a:t> </a:t>
            </a:r>
            <a:br>
              <a:rPr lang="sv-SE" sz="2400" dirty="0"/>
            </a:br>
            <a:r>
              <a:rPr lang="sv-SE" sz="2400" dirty="0" err="1"/>
              <a:t>buffer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keeps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/>
              <a:t>the </a:t>
            </a:r>
            <a:r>
              <a:rPr lang="sv-SE" sz="2400" dirty="0" err="1"/>
              <a:t>produced</a:t>
            </a:r>
            <a:r>
              <a:rPr lang="sv-SE" sz="2400" dirty="0"/>
              <a:t> </a:t>
            </a:r>
            <a:r>
              <a:rPr lang="sv-SE" sz="2400" dirty="0" err="1"/>
              <a:t>meat</a:t>
            </a:r>
            <a:r>
              <a:rPr lang="sv-SE" sz="2400" dirty="0"/>
              <a:t> in </a:t>
            </a:r>
            <a:r>
              <a:rPr lang="sv-SE" sz="2400" dirty="0" err="1"/>
              <a:t>wait</a:t>
            </a:r>
            <a:r>
              <a:rPr lang="sv-SE" sz="2400" dirty="0"/>
              <a:t> for </a:t>
            </a:r>
            <a:br>
              <a:rPr lang="sv-SE" sz="2400" dirty="0"/>
            </a:br>
            <a:r>
              <a:rPr lang="sv-SE" sz="2400" dirty="0" err="1"/>
              <a:t>consumer</a:t>
            </a:r>
            <a:r>
              <a:rPr lang="sv-SE" sz="2400" dirty="0"/>
              <a:t> and vice versa</a:t>
            </a:r>
            <a:endParaRPr lang="sv-SE" sz="2400" dirty="0" smtClean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53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89212" y="43822"/>
            <a:ext cx="8911687" cy="905747"/>
          </a:xfrm>
        </p:spPr>
        <p:txBody>
          <a:bodyPr/>
          <a:lstStyle/>
          <a:p>
            <a:pPr algn="ctr"/>
            <a:r>
              <a:rPr lang="sv-SE" dirty="0" err="1"/>
              <a:t>Message</a:t>
            </a:r>
            <a:r>
              <a:rPr lang="sv-SE" dirty="0"/>
              <a:t> </a:t>
            </a:r>
            <a:r>
              <a:rPr lang="sv-SE" dirty="0" err="1"/>
              <a:t>Passing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81908" y="949569"/>
            <a:ext cx="10410092" cy="5181600"/>
          </a:xfrm>
        </p:spPr>
        <p:txBody>
          <a:bodyPr>
            <a:normAutofit/>
          </a:bodyPr>
          <a:lstStyle/>
          <a:p>
            <a:r>
              <a:rPr lang="sv-SE" dirty="0" err="1"/>
              <a:t>Establish</a:t>
            </a:r>
            <a:r>
              <a:rPr lang="sv-SE" dirty="0"/>
              <a:t> Link </a:t>
            </a:r>
          </a:p>
          <a:p>
            <a:r>
              <a:rPr lang="sv-SE" dirty="0"/>
              <a:t>Sender receiver</a:t>
            </a:r>
          </a:p>
          <a:p>
            <a:r>
              <a:rPr lang="sv-SE" dirty="0" err="1"/>
              <a:t>D</a:t>
            </a:r>
            <a:r>
              <a:rPr lang="sv-SE" dirty="0" err="1" smtClean="0"/>
              <a:t>irect</a:t>
            </a:r>
            <a:r>
              <a:rPr lang="sv-SE" dirty="0" smtClean="0"/>
              <a:t>  </a:t>
            </a:r>
            <a:r>
              <a:rPr lang="sv-SE" dirty="0"/>
              <a:t>-&gt; </a:t>
            </a:r>
            <a:r>
              <a:rPr lang="sv-SE" dirty="0" err="1"/>
              <a:t>Send</a:t>
            </a:r>
            <a:r>
              <a:rPr lang="sv-SE" dirty="0"/>
              <a:t>(P, </a:t>
            </a:r>
            <a:r>
              <a:rPr lang="sv-SE" dirty="0" err="1"/>
              <a:t>message</a:t>
            </a:r>
            <a:r>
              <a:rPr lang="sv-SE" dirty="0"/>
              <a:t>) – </a:t>
            </a:r>
            <a:r>
              <a:rPr lang="sv-SE" dirty="0" err="1"/>
              <a:t>Send</a:t>
            </a:r>
            <a:r>
              <a:rPr lang="sv-SE" dirty="0"/>
              <a:t> a </a:t>
            </a:r>
            <a:r>
              <a:rPr lang="sv-SE" dirty="0" err="1"/>
              <a:t>message</a:t>
            </a:r>
            <a:r>
              <a:rPr lang="sv-SE" dirty="0"/>
              <a:t> to Process P</a:t>
            </a:r>
          </a:p>
          <a:p>
            <a:pPr marL="0" indent="0">
              <a:buNone/>
            </a:pPr>
            <a:r>
              <a:rPr lang="en-US" dirty="0"/>
              <a:t> receive(Q, message)—Receive a message from process </a:t>
            </a:r>
            <a:r>
              <a:rPr lang="en-US" dirty="0" smtClean="0"/>
              <a:t>Q. </a:t>
            </a:r>
            <a:r>
              <a:rPr lang="sv-SE" dirty="0" err="1" smtClean="0"/>
              <a:t>Uses</a:t>
            </a:r>
            <a:r>
              <a:rPr lang="sv-SE" dirty="0" smtClean="0"/>
              <a:t> </a:t>
            </a:r>
            <a:r>
              <a:rPr lang="sv-SE" dirty="0" err="1"/>
              <a:t>Symmetry</a:t>
            </a:r>
            <a:r>
              <a:rPr lang="sv-SE" dirty="0"/>
              <a:t> </a:t>
            </a:r>
            <a:r>
              <a:rPr lang="sv-SE" dirty="0" err="1"/>
              <a:t>scheme</a:t>
            </a:r>
            <a:r>
              <a:rPr lang="sv-SE" dirty="0"/>
              <a:t>.</a:t>
            </a:r>
          </a:p>
          <a:p>
            <a:r>
              <a:rPr lang="sv-SE" dirty="0" err="1" smtClean="0"/>
              <a:t>Indirect</a:t>
            </a:r>
            <a:r>
              <a:rPr lang="sv-SE" dirty="0" smtClean="0"/>
              <a:t> </a:t>
            </a:r>
            <a:r>
              <a:rPr lang="sv-SE" dirty="0" err="1"/>
              <a:t>communication</a:t>
            </a:r>
            <a:r>
              <a:rPr lang="sv-SE" dirty="0"/>
              <a:t> -&gt; </a:t>
            </a:r>
            <a:r>
              <a:rPr lang="sv-SE" dirty="0" err="1"/>
              <a:t>Send</a:t>
            </a:r>
            <a:r>
              <a:rPr lang="sv-SE" dirty="0"/>
              <a:t> and </a:t>
            </a:r>
            <a:r>
              <a:rPr lang="sv-SE" dirty="0" err="1"/>
              <a:t>recieve</a:t>
            </a:r>
            <a:r>
              <a:rPr lang="sv-SE" dirty="0"/>
              <a:t> from </a:t>
            </a:r>
            <a:r>
              <a:rPr lang="sv-SE" dirty="0" err="1"/>
              <a:t>mailboxes</a:t>
            </a:r>
            <a:r>
              <a:rPr lang="sv-SE" dirty="0"/>
              <a:t> or ports</a:t>
            </a:r>
          </a:p>
          <a:p>
            <a:r>
              <a:rPr lang="en-US" dirty="0"/>
              <a:t> send(A, message) - Send a message to mailbox A. receive(A, message) - Receive a message from mailbox A. </a:t>
            </a:r>
            <a:endParaRPr lang="sv-SE" dirty="0"/>
          </a:p>
          <a:p>
            <a:r>
              <a:rPr lang="sv-SE" dirty="0" err="1"/>
              <a:t>naming</a:t>
            </a:r>
            <a:endParaRPr lang="sv-SE" dirty="0"/>
          </a:p>
          <a:p>
            <a:r>
              <a:rPr lang="sv-SE" dirty="0" err="1"/>
              <a:t>sync</a:t>
            </a:r>
            <a:r>
              <a:rPr lang="sv-SE" dirty="0"/>
              <a:t> or </a:t>
            </a: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dirty="0" err="1"/>
              <a:t>communication</a:t>
            </a:r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Automatic</a:t>
            </a:r>
            <a:r>
              <a:rPr lang="sv-SE" dirty="0"/>
              <a:t> or explicit </a:t>
            </a:r>
            <a:r>
              <a:rPr lang="sv-SE" dirty="0" err="1"/>
              <a:t>buffering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91" y="3777761"/>
            <a:ext cx="490024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19237" y="0"/>
            <a:ext cx="9720263" cy="138499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 altLang="x-none" sz="3600" dirty="0">
                <a:latin typeface="+mj-lt"/>
              </a:rPr>
              <a:t>POSIX Shared </a:t>
            </a:r>
            <a:r>
              <a:rPr lang="x-none" altLang="x-none" sz="3600" dirty="0" smtClean="0">
                <a:latin typeface="+mj-lt"/>
              </a:rPr>
              <a:t>Memory</a:t>
            </a:r>
            <a:endParaRPr lang="sv-SE" altLang="x-none" sz="3600" dirty="0" smtClean="0">
              <a:latin typeface="+mj-lt"/>
            </a:endParaRPr>
          </a:p>
          <a:p>
            <a:pPr algn="ctr"/>
            <a:endParaRPr lang="sv-SE" altLang="x-none" sz="2800" dirty="0" smtClean="0">
              <a:latin typeface="+mj-lt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x-none" altLang="x-none" dirty="0" smtClean="0"/>
              <a:t>Use </a:t>
            </a:r>
            <a:r>
              <a:rPr lang="x-none" altLang="x-none" sz="2000" dirty="0"/>
              <a:t>memory mapped files to organize shared memory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96300" y="532049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x-none" altLang="en-US"/>
          </a:p>
        </p:txBody>
      </p:sp>
      <p:pic>
        <p:nvPicPr>
          <p:cNvPr id="9" name="Bildobjekt 6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4" y="1910878"/>
            <a:ext cx="4203700" cy="4780978"/>
          </a:xfrm>
          <a:prstGeom prst="rect">
            <a:avLst/>
          </a:prstGeom>
        </p:spPr>
      </p:pic>
      <p:pic>
        <p:nvPicPr>
          <p:cNvPr id="10" name="Bildobjekt 7" descr="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1" y="1910878"/>
            <a:ext cx="4951413" cy="47809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19944" y="154154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8111" y="152480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4820" y="187405"/>
            <a:ext cx="10515600" cy="586063"/>
          </a:xfrm>
        </p:spPr>
        <p:txBody>
          <a:bodyPr>
            <a:noAutofit/>
          </a:bodyPr>
          <a:lstStyle/>
          <a:p>
            <a:pPr algn="ctr"/>
            <a:r>
              <a:rPr lang="x-none" altLang="x-none" dirty="0"/>
              <a:t>Mach Message passing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637" y="1401562"/>
            <a:ext cx="10515600" cy="5446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x-none" altLang="x-none" dirty="0"/>
              <a:t>Port</a:t>
            </a:r>
          </a:p>
          <a:p>
            <a:pPr lvl="1"/>
            <a:r>
              <a:rPr lang="x-none" altLang="x-none" sz="1800" dirty="0"/>
              <a:t>Port_allocate()</a:t>
            </a:r>
          </a:p>
          <a:p>
            <a:pPr lvl="1"/>
            <a:r>
              <a:rPr lang="x-none" altLang="x-none" sz="1800" dirty="0"/>
              <a:t>Own</a:t>
            </a:r>
          </a:p>
          <a:p>
            <a:pPr lvl="1"/>
            <a:r>
              <a:rPr lang="x-none" altLang="x-none" sz="1800" dirty="0"/>
              <a:t>Order of message</a:t>
            </a:r>
          </a:p>
          <a:p>
            <a:r>
              <a:rPr lang="x-none" altLang="x-none" dirty="0">
                <a:ea typeface="SimSun"/>
              </a:rPr>
              <a:t>Messages</a:t>
            </a:r>
          </a:p>
          <a:p>
            <a:pPr lvl="1"/>
            <a:r>
              <a:rPr lang="x-none" altLang="x-none" sz="1800" dirty="0">
                <a:ea typeface="SimSun"/>
              </a:rPr>
              <a:t>Header</a:t>
            </a:r>
          </a:p>
          <a:p>
            <a:pPr lvl="1"/>
            <a:r>
              <a:rPr lang="x-none" altLang="x-none" sz="1800" dirty="0">
                <a:ea typeface="SimSun"/>
              </a:rPr>
              <a:t>Variable lenght data portion</a:t>
            </a:r>
          </a:p>
          <a:p>
            <a:r>
              <a:rPr lang="x-none" altLang="x-none" dirty="0"/>
              <a:t>If port is full</a:t>
            </a:r>
          </a:p>
          <a:p>
            <a:pPr marL="0" indent="0">
              <a:buNone/>
            </a:pPr>
            <a:r>
              <a:rPr lang="x-none" altLang="x-none" b="1" dirty="0"/>
              <a:t>Windows Combination</a:t>
            </a:r>
          </a:p>
          <a:p>
            <a:r>
              <a:rPr lang="x-none" altLang="x-none" dirty="0"/>
              <a:t>ALPC</a:t>
            </a:r>
          </a:p>
          <a:p>
            <a:r>
              <a:rPr lang="x-none" altLang="x-none" dirty="0"/>
              <a:t>Port</a:t>
            </a:r>
          </a:p>
          <a:p>
            <a:r>
              <a:rPr lang="x-none" altLang="x-none" dirty="0"/>
              <a:t>Channel</a:t>
            </a:r>
          </a:p>
          <a:p>
            <a:r>
              <a:rPr lang="x-none" altLang="x-none" dirty="0"/>
              <a:t>Section object</a:t>
            </a:r>
          </a:p>
        </p:txBody>
      </p:sp>
      <p:pic>
        <p:nvPicPr>
          <p:cNvPr id="4" name="Bildobjekt 3" descr="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4212227"/>
            <a:ext cx="5039393" cy="26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031" y="223498"/>
            <a:ext cx="10515600" cy="695468"/>
          </a:xfrm>
        </p:spPr>
        <p:txBody>
          <a:bodyPr>
            <a:normAutofit fontScale="90000"/>
          </a:bodyPr>
          <a:lstStyle/>
          <a:p>
            <a:r>
              <a:rPr lang="x-none" altLang="x-none" sz="4000" dirty="0"/>
              <a:t>Communication in Client–Server Systems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2039814"/>
            <a:ext cx="10174550" cy="4573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x-none" sz="2400" dirty="0"/>
              <a:t>Socket</a:t>
            </a:r>
            <a:endParaRPr lang="zh-CN" altLang="en-US" sz="2400" dirty="0"/>
          </a:p>
          <a:p>
            <a:r>
              <a:rPr lang="x-none" altLang="x-none" sz="2400" dirty="0">
                <a:ea typeface="SimSun"/>
              </a:rPr>
              <a:t>Server</a:t>
            </a:r>
          </a:p>
          <a:p>
            <a:r>
              <a:rPr lang="x-none" altLang="x-none" sz="2400" dirty="0">
                <a:ea typeface="SimSun"/>
              </a:rPr>
              <a:t>Client</a:t>
            </a:r>
          </a:p>
          <a:p>
            <a:r>
              <a:rPr lang="x-none" altLang="x-none" sz="2400" dirty="0">
                <a:ea typeface="SimSun"/>
              </a:rPr>
              <a:t>low-level form of </a:t>
            </a:r>
            <a:endParaRPr lang="sv-SE" altLang="x-none" sz="2400" dirty="0" smtClean="0">
              <a:ea typeface="SimSun"/>
            </a:endParaRPr>
          </a:p>
          <a:p>
            <a:pPr marL="0" indent="0">
              <a:buNone/>
            </a:pPr>
            <a:r>
              <a:rPr lang="x-none" altLang="x-none" sz="2400" dirty="0" smtClean="0">
                <a:ea typeface="SimSun"/>
              </a:rPr>
              <a:t>communication</a:t>
            </a:r>
            <a:endParaRPr lang="x-none" altLang="x-none" sz="2400" dirty="0">
              <a:ea typeface="SimSun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400" y="1163948"/>
            <a:ext cx="2743200" cy="5232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x-none" altLang="x-none" sz="2800" b="1" dirty="0"/>
              <a:t>Sockets</a:t>
            </a:r>
          </a:p>
        </p:txBody>
      </p:sp>
      <p:pic>
        <p:nvPicPr>
          <p:cNvPr id="5" name="Bildobjekt 4" descr="2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23" y="2039813"/>
            <a:ext cx="6478307" cy="42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39703"/>
            <a:ext cx="10515600" cy="558757"/>
          </a:xfrm>
        </p:spPr>
        <p:txBody>
          <a:bodyPr>
            <a:noAutofit/>
          </a:bodyPr>
          <a:lstStyle/>
          <a:p>
            <a:pPr algn="ctr"/>
            <a:r>
              <a:rPr lang="x-none" altLang="x-none" dirty="0"/>
              <a:t>Remote Procedure Calls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1436" y="1566676"/>
            <a:ext cx="8425528" cy="4670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x-none" sz="2000" dirty="0"/>
              <a:t>Design</a:t>
            </a:r>
          </a:p>
          <a:p>
            <a:pPr lvl="1"/>
            <a:r>
              <a:rPr lang="x-none" altLang="x-none" sz="2000" dirty="0"/>
              <a:t>no longer just packets of </a:t>
            </a:r>
            <a:r>
              <a:rPr lang="x-none" altLang="x-none" sz="2000" dirty="0" smtClean="0"/>
              <a:t>data</a:t>
            </a:r>
            <a:endParaRPr lang="sv-SE" altLang="x-none" sz="2000" dirty="0" smtClean="0"/>
          </a:p>
          <a:p>
            <a:pPr lvl="1"/>
            <a:r>
              <a:rPr lang="en-US" altLang="x-none" sz="2000" dirty="0"/>
              <a:t>message</a:t>
            </a:r>
            <a:endParaRPr lang="x-none" altLang="x-none" sz="2000" dirty="0"/>
          </a:p>
          <a:p>
            <a:pPr lvl="1"/>
            <a:r>
              <a:rPr lang="en-US" altLang="zh-CN" sz="2000" dirty="0"/>
              <a:t>daemon</a:t>
            </a:r>
            <a:endParaRPr lang="x-none" altLang="x-none" sz="2000" dirty="0"/>
          </a:p>
          <a:p>
            <a:r>
              <a:rPr lang="x-none" altLang="x-none" sz="2000" dirty="0"/>
              <a:t>Issues</a:t>
            </a:r>
          </a:p>
          <a:p>
            <a:pPr lvl="1"/>
            <a:r>
              <a:rPr lang="x-none" altLang="x-none" sz="2000" dirty="0"/>
              <a:t>Differences in data representation</a:t>
            </a:r>
          </a:p>
          <a:p>
            <a:pPr lvl="1"/>
            <a:r>
              <a:rPr lang="x-none" altLang="x-none" sz="2000" dirty="0"/>
              <a:t>Semantics of a call</a:t>
            </a:r>
          </a:p>
          <a:p>
            <a:pPr lvl="1"/>
            <a:r>
              <a:rPr lang="x-none" altLang="x-none" sz="2000" dirty="0"/>
              <a:t>The binding problem</a:t>
            </a:r>
          </a:p>
          <a:p>
            <a:pPr marL="0" indent="0">
              <a:buNone/>
            </a:pPr>
            <a:endParaRPr lang="x-none" altLang="x-none" sz="2000" dirty="0"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90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6786" y="141929"/>
            <a:ext cx="10515600" cy="704938"/>
          </a:xfrm>
        </p:spPr>
        <p:txBody>
          <a:bodyPr>
            <a:normAutofit/>
          </a:bodyPr>
          <a:lstStyle/>
          <a:p>
            <a:pPr algn="ctr"/>
            <a:r>
              <a:rPr lang="x-none" altLang="x-none" dirty="0"/>
              <a:t>Pipes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0" y="996462"/>
            <a:ext cx="9319846" cy="57560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x-none" altLang="x-none" dirty="0">
                <a:ea typeface="SimSun"/>
              </a:rPr>
              <a:t>Pipe</a:t>
            </a:r>
            <a:endParaRPr lang="zh-CN" altLang="en-US" dirty="0">
              <a:ea typeface="SimSun"/>
            </a:endParaRPr>
          </a:p>
          <a:p>
            <a:r>
              <a:rPr lang="x-none" altLang="x-none" dirty="0">
                <a:ea typeface="SimSun"/>
              </a:rPr>
              <a:t>Ordinary Pipes</a:t>
            </a:r>
          </a:p>
          <a:p>
            <a:pPr lvl="1"/>
            <a:r>
              <a:rPr lang="en-US" altLang="x-none" sz="1800" dirty="0">
                <a:ea typeface="SimSun"/>
              </a:rPr>
              <a:t>Producer-consumer fashion</a:t>
            </a:r>
            <a:endParaRPr lang="x-none" altLang="x-none" sz="1800" dirty="0">
              <a:ea typeface="SimSun"/>
            </a:endParaRPr>
          </a:p>
          <a:p>
            <a:pPr lvl="1"/>
            <a:r>
              <a:rPr lang="x-none" altLang="x-none" sz="1800" dirty="0" smtClean="0">
                <a:ea typeface="SimSun"/>
              </a:rPr>
              <a:t>Only </a:t>
            </a:r>
            <a:r>
              <a:rPr lang="x-none" altLang="x-none" sz="1800" dirty="0">
                <a:ea typeface="SimSun"/>
              </a:rPr>
              <a:t>accessable inside creater(need parent/child relation)</a:t>
            </a:r>
          </a:p>
          <a:p>
            <a:pPr lvl="1"/>
            <a:r>
              <a:rPr lang="x-none" altLang="x-none" sz="1800" dirty="0">
                <a:ea typeface="SimSun"/>
              </a:rPr>
              <a:t>Windows</a:t>
            </a:r>
          </a:p>
          <a:p>
            <a:pPr lvl="1"/>
            <a:r>
              <a:rPr lang="x-none" altLang="x-none" sz="1800" dirty="0">
                <a:ea typeface="SimSun"/>
              </a:rPr>
              <a:t>exist only while the processes are communicating</a:t>
            </a:r>
          </a:p>
          <a:p>
            <a:r>
              <a:rPr lang="x-none" altLang="x-none" dirty="0">
                <a:ea typeface="SimSun"/>
              </a:rPr>
              <a:t>Named Pipes</a:t>
            </a:r>
          </a:p>
          <a:p>
            <a:pPr lvl="1"/>
            <a:r>
              <a:rPr lang="x-none" altLang="x-none" sz="1800" dirty="0">
                <a:ea typeface="SimSun"/>
              </a:rPr>
              <a:t>bidirectional,don't need relation</a:t>
            </a:r>
          </a:p>
          <a:p>
            <a:pPr lvl="1"/>
            <a:r>
              <a:rPr lang="x-none" altLang="x-none" sz="1800" dirty="0">
                <a:ea typeface="SimSun"/>
              </a:rPr>
              <a:t>Exist even communication finished</a:t>
            </a:r>
          </a:p>
          <a:p>
            <a:pPr lvl="1"/>
            <a:r>
              <a:rPr lang="x-none" altLang="x-none" sz="1800" dirty="0">
                <a:ea typeface="SimSun"/>
              </a:rPr>
              <a:t>Unix</a:t>
            </a:r>
          </a:p>
          <a:p>
            <a:pPr lvl="2"/>
            <a:r>
              <a:rPr lang="x-none" altLang="x-none" sz="1800" dirty="0">
                <a:ea typeface="SimSun"/>
              </a:rPr>
              <a:t>FIFOs/Half duplex</a:t>
            </a:r>
          </a:p>
          <a:p>
            <a:pPr lvl="2"/>
            <a:r>
              <a:rPr lang="x-none" altLang="x-none" sz="1800" dirty="0">
                <a:ea typeface="SimSun"/>
              </a:rPr>
              <a:t>Only on same machine or use sockets</a:t>
            </a:r>
          </a:p>
          <a:p>
            <a:pPr lvl="2"/>
            <a:r>
              <a:rPr lang="x-none" altLang="x-none" sz="1800" dirty="0">
                <a:ea typeface="SimSun"/>
              </a:rPr>
              <a:t>byte-oriented data</a:t>
            </a:r>
          </a:p>
          <a:p>
            <a:pPr lvl="1"/>
            <a:r>
              <a:rPr lang="x-none" altLang="x-none" sz="1800" dirty="0">
                <a:ea typeface="SimSun"/>
              </a:rPr>
              <a:t>Windows</a:t>
            </a:r>
          </a:p>
          <a:p>
            <a:pPr lvl="2"/>
            <a:r>
              <a:rPr lang="x-none" altLang="x-none" sz="1800" dirty="0">
                <a:ea typeface="SimSun"/>
              </a:rPr>
              <a:t>Full-duplex</a:t>
            </a:r>
          </a:p>
          <a:p>
            <a:pPr lvl="2"/>
            <a:r>
              <a:rPr lang="x-none" altLang="x-none" sz="1800" dirty="0">
                <a:ea typeface="SimSun"/>
              </a:rPr>
              <a:t>byte- or message-oriented data</a:t>
            </a:r>
          </a:p>
        </p:txBody>
      </p:sp>
    </p:spTree>
    <p:extLst>
      <p:ext uri="{BB962C8B-B14F-4D97-AF65-F5344CB8AC3E}">
        <p14:creationId xmlns:p14="http://schemas.microsoft.com/office/powerpoint/2010/main" val="13404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75470"/>
            <a:ext cx="10664190" cy="701770"/>
          </a:xfrm>
        </p:spPr>
        <p:txBody>
          <a:bodyPr/>
          <a:lstStyle/>
          <a:p>
            <a:pPr algn="ctr"/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253" y="869702"/>
            <a:ext cx="3992732" cy="576262"/>
          </a:xfrm>
        </p:spPr>
        <p:txBody>
          <a:bodyPr/>
          <a:lstStyle/>
          <a:p>
            <a:r>
              <a:rPr lang="en-US" b="1" dirty="0" smtClean="0"/>
              <a:t>What is a process?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253" y="1538426"/>
            <a:ext cx="5233077" cy="29436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Program </a:t>
            </a:r>
            <a:r>
              <a:rPr lang="en-US" sz="2000" dirty="0"/>
              <a:t>under execution </a:t>
            </a:r>
          </a:p>
          <a:p>
            <a:r>
              <a:rPr lang="en-US" sz="2000" dirty="0"/>
              <a:t>Reside in main memory </a:t>
            </a:r>
          </a:p>
          <a:p>
            <a:pPr lvl="1"/>
            <a:r>
              <a:rPr lang="en-US" sz="2000" dirty="0"/>
              <a:t> java </a:t>
            </a:r>
            <a:r>
              <a:rPr lang="en-US" sz="2000" dirty="0" err="1"/>
              <a:t>HelloWorld.class</a:t>
            </a:r>
            <a:r>
              <a:rPr lang="en-US" sz="2000" dirty="0"/>
              <a:t> </a:t>
            </a:r>
          </a:p>
          <a:p>
            <a:r>
              <a:rPr lang="en-US" sz="2000" dirty="0"/>
              <a:t>Also known as </a:t>
            </a:r>
            <a:r>
              <a:rPr lang="en-US" sz="2000" dirty="0" smtClean="0"/>
              <a:t>job</a:t>
            </a:r>
          </a:p>
          <a:p>
            <a:r>
              <a:rPr lang="en-US" sz="2000" dirty="0" smtClean="0"/>
              <a:t>2 </a:t>
            </a:r>
            <a:r>
              <a:rPr lang="en-US" sz="2000" dirty="0"/>
              <a:t>types of processes </a:t>
            </a:r>
            <a:r>
              <a:rPr lang="en-US" sz="2000" dirty="0" err="1"/>
              <a:t>w.r.t</a:t>
            </a:r>
            <a:r>
              <a:rPr lang="en-US" sz="2000" dirty="0"/>
              <a:t>. to execution time</a:t>
            </a:r>
          </a:p>
          <a:p>
            <a:pPr lvl="1"/>
            <a:r>
              <a:rPr lang="en-US" sz="2000" dirty="0"/>
              <a:t>CPU bound processes </a:t>
            </a:r>
          </a:p>
          <a:p>
            <a:pPr lvl="1"/>
            <a:r>
              <a:rPr lang="en-US" sz="2000" dirty="0"/>
              <a:t>I/O bound processes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2726" y="869702"/>
            <a:ext cx="3999001" cy="576262"/>
          </a:xfrm>
        </p:spPr>
        <p:txBody>
          <a:bodyPr/>
          <a:lstStyle/>
          <a:p>
            <a:r>
              <a:rPr lang="en-US" b="1" dirty="0" smtClean="0"/>
              <a:t>Attributes of a process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2726" y="1538426"/>
            <a:ext cx="4338674" cy="3354060"/>
          </a:xfrm>
        </p:spPr>
        <p:txBody>
          <a:bodyPr/>
          <a:lstStyle/>
          <a:p>
            <a:r>
              <a:rPr lang="en-US" sz="2000" dirty="0" smtClean="0"/>
              <a:t>Program </a:t>
            </a:r>
            <a:r>
              <a:rPr lang="en-US" sz="2000" dirty="0"/>
              <a:t>state </a:t>
            </a:r>
          </a:p>
          <a:p>
            <a:r>
              <a:rPr lang="en-US" sz="2000" dirty="0"/>
              <a:t>Program counter </a:t>
            </a:r>
          </a:p>
          <a:p>
            <a:r>
              <a:rPr lang="en-US" sz="2000" dirty="0"/>
              <a:t>CPU registers </a:t>
            </a:r>
          </a:p>
          <a:p>
            <a:r>
              <a:rPr lang="en-US" sz="2000" dirty="0"/>
              <a:t>CPU scheduling information </a:t>
            </a:r>
          </a:p>
          <a:p>
            <a:r>
              <a:rPr lang="en-US" sz="2000" dirty="0"/>
              <a:t>Memory management information </a:t>
            </a:r>
          </a:p>
          <a:p>
            <a:r>
              <a:rPr lang="en-US" sz="2000" dirty="0"/>
              <a:t>Account information </a:t>
            </a:r>
          </a:p>
          <a:p>
            <a:r>
              <a:rPr lang="en-US" sz="2000" dirty="0"/>
              <a:t>I/O status information 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96277"/>
              </p:ext>
            </p:extLst>
          </p:nvPr>
        </p:nvGraphicFramePr>
        <p:xfrm>
          <a:off x="7808082" y="5444864"/>
          <a:ext cx="3471862" cy="1305573"/>
        </p:xfrm>
        <a:graphic>
          <a:graphicData uri="http://schemas.openxmlformats.org/drawingml/2006/table">
            <a:tbl>
              <a:tblPr/>
              <a:tblGrid>
                <a:gridCol w="1893205"/>
                <a:gridCol w="1578657"/>
              </a:tblGrid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sk-SK" dirty="0" err="1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process</a:t>
                      </a:r>
                      <a:r>
                        <a:rPr lang="sk-SK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 </a:t>
                      </a:r>
                      <a:r>
                        <a:rPr lang="sk-SK" dirty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id</a:t>
                      </a:r>
                      <a:endParaRPr lang="sk-SK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priority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program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counter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process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state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L.O.F.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G.P.R.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15201" y="503745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 Control Block (PCB)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55" y="4601606"/>
            <a:ext cx="1536700" cy="2286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52741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96874" y="45745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bldLvl="2"/>
      <p:bldP spid="5" grpId="0" build="p"/>
      <p:bldP spid="6" grpId="0" build="p"/>
      <p:bldP spid="15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37637"/>
            <a:ext cx="10515600" cy="523777"/>
          </a:xfrm>
        </p:spPr>
        <p:txBody>
          <a:bodyPr>
            <a:noAutofit/>
          </a:bodyPr>
          <a:lstStyle/>
          <a:p>
            <a:pPr algn="ctr"/>
            <a:r>
              <a:rPr lang="en-US" altLang="x-none" dirty="0" smtClean="0"/>
              <a:t>Conclusion</a:t>
            </a:r>
            <a:endParaRPr lang="en-US" altLang="x-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774" y="1617786"/>
            <a:ext cx="9962851" cy="4759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x-none" sz="2000" dirty="0"/>
              <a:t>A process</a:t>
            </a:r>
            <a:r>
              <a:rPr lang="zh-CN" altLang="en-US" sz="2000" dirty="0"/>
              <a:t> </a:t>
            </a:r>
            <a:r>
              <a:rPr lang="en-US" altLang="zh-CN" sz="2000" dirty="0"/>
              <a:t>is a program in execution.</a:t>
            </a:r>
          </a:p>
          <a:p>
            <a:r>
              <a:rPr lang="en-US" altLang="zh-CN" sz="2000" dirty="0" smtClean="0"/>
              <a:t>Schedulers helps the modern system to get maximum CPU </a:t>
            </a:r>
            <a:r>
              <a:rPr lang="en-US" altLang="zh-CN" sz="2000" dirty="0" smtClean="0"/>
              <a:t>utilization</a:t>
            </a:r>
          </a:p>
          <a:p>
            <a:r>
              <a:rPr lang="en-US" altLang="zh-CN" sz="2000" dirty="0" smtClean="0"/>
              <a:t>Processes are identified with a unique ID and terminated using it.</a:t>
            </a:r>
            <a:endParaRPr lang="en-US" altLang="zh-CN" sz="2000" dirty="0" smtClean="0"/>
          </a:p>
          <a:p>
            <a:r>
              <a:rPr lang="en-US" altLang="x-none" sz="2000" dirty="0" smtClean="0"/>
              <a:t>Processes uses shared memory and message passing to communicate</a:t>
            </a:r>
          </a:p>
          <a:p>
            <a:r>
              <a:rPr lang="en-US" altLang="x-none" sz="2000" dirty="0" smtClean="0"/>
              <a:t>IPC systems use either shared memory, Message passing or a combination of both mechanism.</a:t>
            </a:r>
          </a:p>
          <a:p>
            <a:r>
              <a:rPr lang="en-US" altLang="x-none" sz="2000" dirty="0" smtClean="0"/>
              <a:t>There are three ways to preform communication in Client-Server system. Sockets , RPC and Pipes</a:t>
            </a:r>
            <a:endParaRPr lang="en-US" altLang="x-none" sz="2000" dirty="0" smtClean="0"/>
          </a:p>
          <a:p>
            <a:endParaRPr lang="x-none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5063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2603"/>
            <a:ext cx="8911687" cy="733203"/>
          </a:xfrm>
        </p:spPr>
        <p:txBody>
          <a:bodyPr/>
          <a:lstStyle/>
          <a:p>
            <a:pPr algn="ctr"/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97674" y="893179"/>
            <a:ext cx="1093251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15" name="Elbow Connector 14"/>
          <p:cNvCxnSpPr>
            <a:stCxn id="3" idx="4"/>
            <a:endCxn id="19" idx="2"/>
          </p:cNvCxnSpPr>
          <p:nvPr/>
        </p:nvCxnSpPr>
        <p:spPr>
          <a:xfrm rot="16200000" flipH="1">
            <a:off x="2549237" y="2302642"/>
            <a:ext cx="1799221" cy="809094"/>
          </a:xfrm>
          <a:prstGeom prst="bentConnector2">
            <a:avLst/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53394" y="3149600"/>
            <a:ext cx="1446738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Ready*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990691" y="3149600"/>
            <a:ext cx="1534309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5300132" y="3606800"/>
            <a:ext cx="269055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791700" y="4549776"/>
            <a:ext cx="2041525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US" dirty="0"/>
          </a:p>
        </p:txBody>
      </p:sp>
      <p:cxnSp>
        <p:nvCxnSpPr>
          <p:cNvPr id="28" name="Elbow Connector 27"/>
          <p:cNvCxnSpPr>
            <a:cxnSpLocks/>
            <a:stCxn id="20" idx="6"/>
            <a:endCxn id="26" idx="0"/>
          </p:cNvCxnSpPr>
          <p:nvPr/>
        </p:nvCxnSpPr>
        <p:spPr>
          <a:xfrm>
            <a:off x="9525000" y="3606800"/>
            <a:ext cx="1287463" cy="942976"/>
          </a:xfrm>
          <a:prstGeom prst="bentConnector2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07000" y="5680077"/>
            <a:ext cx="1608527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Waiting*</a:t>
            </a:r>
            <a:endParaRPr lang="en-US" dirty="0"/>
          </a:p>
        </p:txBody>
      </p:sp>
      <p:cxnSp>
        <p:nvCxnSpPr>
          <p:cNvPr id="30" name="Elbow Connector 29"/>
          <p:cNvCxnSpPr>
            <a:stCxn id="20" idx="4"/>
            <a:endCxn id="29" idx="6"/>
          </p:cNvCxnSpPr>
          <p:nvPr/>
        </p:nvCxnSpPr>
        <p:spPr>
          <a:xfrm rot="5400000">
            <a:off x="6750049" y="4129479"/>
            <a:ext cx="2073277" cy="1942319"/>
          </a:xfrm>
          <a:prstGeom prst="bentConnector2">
            <a:avLst/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2"/>
            <a:endCxn id="19" idx="4"/>
          </p:cNvCxnSpPr>
          <p:nvPr/>
        </p:nvCxnSpPr>
        <p:spPr>
          <a:xfrm rot="10800000">
            <a:off x="4576764" y="4064001"/>
            <a:ext cx="630237" cy="2073277"/>
          </a:xfrm>
          <a:prstGeom prst="bentConnector2">
            <a:avLst/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0"/>
            <a:endCxn id="19" idx="7"/>
          </p:cNvCxnSpPr>
          <p:nvPr/>
        </p:nvCxnSpPr>
        <p:spPr>
          <a:xfrm rot="16200000" flipH="1" flipV="1">
            <a:off x="6856098" y="1381763"/>
            <a:ext cx="133911" cy="3669584"/>
          </a:xfrm>
          <a:prstGeom prst="curvedConnector3">
            <a:avLst>
              <a:gd name="adj1" fmla="val -45522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14475" y="229845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dmitted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85395" y="485018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or event</a:t>
            </a:r>
          </a:p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21847" y="568007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or event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787439" y="37089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0132" y="361314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Scheduler dispatch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13280" y="211379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Interrupt/ time slice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626600" y="84134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Non-pre-emptive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26600" y="126620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re-emptive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98509" y="27858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p1 p2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71643" y="27726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90925" y="11209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repeatCount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841 0 " pathEditMode="relative" ptsTypes="AA">
                                      <p:cBhvr>
                                        <p:cTn id="103" dur="2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252 0.24792 " pathEditMode="relative" ptsTypes="AA">
                                      <p:cBhvr>
                                        <p:cTn id="1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42 -3.7037E-7 L -0.00169 -3.7037E-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5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0.24792 L 0.42669 0.2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93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6" grpId="0" animBg="1"/>
      <p:bldP spid="29" grpId="0" animBg="1"/>
      <p:bldP spid="46" grpId="0"/>
      <p:bldP spid="49" grpId="0"/>
      <p:bldP spid="50" grpId="0"/>
      <p:bldP spid="51" grpId="0"/>
      <p:bldP spid="52" grpId="1"/>
      <p:bldP spid="53" grpId="0"/>
      <p:bldP spid="63" grpId="0"/>
      <p:bldP spid="63" grpId="1"/>
      <p:bldP spid="64" grpId="0"/>
      <p:bldP spid="66" grpId="0"/>
      <p:bldP spid="69" grpId="0" build="allAtOnce"/>
      <p:bldP spid="69" grpId="1" build="p" bldLvl="3"/>
      <p:bldP spid="69" grpId="2" build="allAtOnce"/>
      <p:bldP spid="74" grpId="0"/>
      <p:bldP spid="74" grpId="1"/>
      <p:bldP spid="7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627727" cy="760190"/>
          </a:xfrm>
        </p:spPr>
        <p:txBody>
          <a:bodyPr/>
          <a:lstStyle/>
          <a:p>
            <a:pPr algn="ctr"/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846374"/>
            <a:ext cx="4313864" cy="1482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What is process </a:t>
            </a:r>
            <a:r>
              <a:rPr lang="en-US" sz="2000" b="1" dirty="0" smtClean="0"/>
              <a:t>scheduler</a:t>
            </a:r>
            <a:r>
              <a:rPr lang="en-US" sz="2000" b="1" dirty="0"/>
              <a:t>?</a:t>
            </a:r>
          </a:p>
          <a:p>
            <a:r>
              <a:rPr lang="en-US" sz="1900" dirty="0"/>
              <a:t>Transfer process to CPU</a:t>
            </a:r>
          </a:p>
          <a:p>
            <a:r>
              <a:rPr lang="en-US" sz="1900" dirty="0"/>
              <a:t>Part of multiprogramming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0488" y="846374"/>
            <a:ext cx="4313864" cy="1520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are scheduling queues?</a:t>
            </a:r>
          </a:p>
          <a:p>
            <a:r>
              <a:rPr lang="en-US" dirty="0" smtClean="0"/>
              <a:t>Job queue</a:t>
            </a:r>
          </a:p>
          <a:p>
            <a:r>
              <a:rPr lang="en-US" dirty="0" smtClean="0"/>
              <a:t>Ready queue</a:t>
            </a:r>
          </a:p>
          <a:p>
            <a:r>
              <a:rPr lang="en-US" dirty="0" smtClean="0"/>
              <a:t>Device queue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122" y="2712583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queue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5757" y="2700860"/>
            <a:ext cx="1758462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queue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5084" y="3571954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request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125638" y="2601214"/>
            <a:ext cx="973015" cy="7151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5084" y="4386491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slice expired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25084" y="5143444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 a child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25084" y="6067776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an interrupt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36945" y="3571954"/>
            <a:ext cx="1500554" cy="5158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queue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91509" y="3478170"/>
            <a:ext cx="795159" cy="7016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834219" y="5040054"/>
            <a:ext cx="1723292" cy="7151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executes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26623" y="5968131"/>
            <a:ext cx="1587443" cy="7151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Interrupt occurs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2"/>
            <a:endCxn id="6" idx="2"/>
          </p:cNvCxnSpPr>
          <p:nvPr/>
        </p:nvCxnSpPr>
        <p:spPr>
          <a:xfrm rot="10800000">
            <a:off x="3954989" y="3216677"/>
            <a:ext cx="971635" cy="31090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1862676" y="2958768"/>
            <a:ext cx="12130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4"/>
            <a:endCxn id="11" idx="3"/>
          </p:cNvCxnSpPr>
          <p:nvPr/>
        </p:nvCxnSpPr>
        <p:spPr>
          <a:xfrm rot="5400000">
            <a:off x="8864211" y="4577748"/>
            <a:ext cx="3009363" cy="486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" idx="3"/>
          </p:cNvCxnSpPr>
          <p:nvPr/>
        </p:nvCxnSpPr>
        <p:spPr>
          <a:xfrm flipH="1">
            <a:off x="10125638" y="3829862"/>
            <a:ext cx="486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3"/>
          </p:cNvCxnSpPr>
          <p:nvPr/>
        </p:nvCxnSpPr>
        <p:spPr>
          <a:xfrm flipH="1">
            <a:off x="10125638" y="4644399"/>
            <a:ext cx="486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125638" y="5386046"/>
            <a:ext cx="486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12" idx="3"/>
          </p:cNvCxnSpPr>
          <p:nvPr/>
        </p:nvCxnSpPr>
        <p:spPr>
          <a:xfrm flipH="1">
            <a:off x="7637499" y="3829862"/>
            <a:ext cx="9875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4" idx="6"/>
          </p:cNvCxnSpPr>
          <p:nvPr/>
        </p:nvCxnSpPr>
        <p:spPr>
          <a:xfrm flipH="1" flipV="1">
            <a:off x="6557511" y="5397608"/>
            <a:ext cx="2067573" cy="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1"/>
            <a:endCxn id="15" idx="6"/>
          </p:cNvCxnSpPr>
          <p:nvPr/>
        </p:nvCxnSpPr>
        <p:spPr>
          <a:xfrm flipH="1">
            <a:off x="6514066" y="6325684"/>
            <a:ext cx="211101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13" idx="6"/>
          </p:cNvCxnSpPr>
          <p:nvPr/>
        </p:nvCxnSpPr>
        <p:spPr>
          <a:xfrm flipH="1" flipV="1">
            <a:off x="5386668" y="3828994"/>
            <a:ext cx="750277" cy="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1"/>
          </p:cNvCxnSpPr>
          <p:nvPr/>
        </p:nvCxnSpPr>
        <p:spPr>
          <a:xfrm flipH="1">
            <a:off x="3954988" y="4644399"/>
            <a:ext cx="4670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</p:cNvCxnSpPr>
          <p:nvPr/>
        </p:nvCxnSpPr>
        <p:spPr>
          <a:xfrm flipH="1" flipV="1">
            <a:off x="3954986" y="5386046"/>
            <a:ext cx="879233" cy="11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2"/>
          </p:cNvCxnSpPr>
          <p:nvPr/>
        </p:nvCxnSpPr>
        <p:spPr>
          <a:xfrm flipH="1" flipV="1">
            <a:off x="3954986" y="3828993"/>
            <a:ext cx="636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3"/>
            <a:endCxn id="8" idx="2"/>
          </p:cNvCxnSpPr>
          <p:nvPr/>
        </p:nvCxnSpPr>
        <p:spPr>
          <a:xfrm>
            <a:off x="4834219" y="2958768"/>
            <a:ext cx="52914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098653" y="2958769"/>
            <a:ext cx="1011285" cy="11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80" y="3145690"/>
            <a:ext cx="3136925" cy="558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Types of Schedulers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9580" y="3800889"/>
            <a:ext cx="3505199" cy="2630434"/>
          </a:xfr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Long term scheduler (LTS) or Job scheduler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000" dirty="0" smtClean="0"/>
          </a:p>
          <a:p>
            <a:pPr marL="342900" indent="-342900"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000" dirty="0" smtClean="0"/>
              <a:t>Short term scheduler </a:t>
            </a:r>
            <a:r>
              <a:rPr lang="en-US" sz="2000" dirty="0"/>
              <a:t>(</a:t>
            </a:r>
            <a:r>
              <a:rPr lang="en-US" sz="2000" dirty="0" smtClean="0"/>
              <a:t>STS) or CPU scheduler</a:t>
            </a:r>
          </a:p>
          <a:p>
            <a:pPr marL="342900" indent="-342900" defTabSz="914400">
              <a:spcBef>
                <a:spcPts val="0"/>
              </a:spcBef>
              <a:buClrTx/>
              <a:buFont typeface="Arial" charset="0"/>
              <a:buChar char="•"/>
            </a:pPr>
            <a:endParaRPr lang="en-US" sz="20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Medium term scheduler (MTS) or Swapper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887793" y="1923620"/>
            <a:ext cx="1093251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43842" y="2005154"/>
            <a:ext cx="1446738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Ready*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455412" y="1989138"/>
            <a:ext cx="1534309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127345" y="396945"/>
            <a:ext cx="2048421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76766" y="3902353"/>
            <a:ext cx="1608527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Waiting*</a:t>
            </a:r>
            <a:endParaRPr lang="en-US" dirty="0"/>
          </a:p>
        </p:txBody>
      </p:sp>
      <p:cxnSp>
        <p:nvCxnSpPr>
          <p:cNvPr id="11" name="Elbow Connector 10"/>
          <p:cNvCxnSpPr>
            <a:stCxn id="6" idx="6"/>
          </p:cNvCxnSpPr>
          <p:nvPr/>
        </p:nvCxnSpPr>
        <p:spPr>
          <a:xfrm>
            <a:off x="1981044" y="2380820"/>
            <a:ext cx="2862797" cy="19728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044" y="19675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dmitted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 flipV="1">
            <a:off x="6290580" y="2446338"/>
            <a:ext cx="3164832" cy="1601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8" idx="6"/>
            <a:endCxn id="9" idx="4"/>
          </p:cNvCxnSpPr>
          <p:nvPr/>
        </p:nvCxnSpPr>
        <p:spPr>
          <a:xfrm flipV="1">
            <a:off x="10989721" y="1311345"/>
            <a:ext cx="161835" cy="1134993"/>
          </a:xfrm>
          <a:prstGeom prst="bentConnector2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4"/>
            <a:endCxn id="10" idx="6"/>
          </p:cNvCxnSpPr>
          <p:nvPr/>
        </p:nvCxnSpPr>
        <p:spPr>
          <a:xfrm rot="5400000">
            <a:off x="8675923" y="2812908"/>
            <a:ext cx="1456015" cy="1637274"/>
          </a:xfrm>
          <a:prstGeom prst="bentConnector2">
            <a:avLst/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7" idx="4"/>
          </p:cNvCxnSpPr>
          <p:nvPr/>
        </p:nvCxnSpPr>
        <p:spPr>
          <a:xfrm rot="10800000">
            <a:off x="5567212" y="2919555"/>
            <a:ext cx="1409555" cy="1439999"/>
          </a:xfrm>
          <a:prstGeom prst="bentConnector2">
            <a:avLst/>
          </a:prstGeom>
          <a:ln w="5715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8" idx="0"/>
            <a:endCxn id="7" idx="7"/>
          </p:cNvCxnSpPr>
          <p:nvPr/>
        </p:nvCxnSpPr>
        <p:spPr>
          <a:xfrm rot="16200000" flipH="1" flipV="1">
            <a:off x="8075675" y="-7828"/>
            <a:ext cx="149927" cy="4143857"/>
          </a:xfrm>
          <a:prstGeom prst="curvedConnector3">
            <a:avLst>
              <a:gd name="adj1" fmla="val -1524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52879" y="5815569"/>
            <a:ext cx="2040234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SuspendedWait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532511" y="118342"/>
            <a:ext cx="2058789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Suspended Ready</a:t>
            </a:r>
            <a:endParaRPr lang="en-US" dirty="0"/>
          </a:p>
        </p:txBody>
      </p:sp>
      <p:cxnSp>
        <p:nvCxnSpPr>
          <p:cNvPr id="135" name="Elbow Connector 134"/>
          <p:cNvCxnSpPr>
            <a:stCxn id="109" idx="2"/>
            <a:endCxn id="7" idx="2"/>
          </p:cNvCxnSpPr>
          <p:nvPr/>
        </p:nvCxnSpPr>
        <p:spPr>
          <a:xfrm rot="10800000" flipH="1" flipV="1">
            <a:off x="4532510" y="575542"/>
            <a:ext cx="311331" cy="1886812"/>
          </a:xfrm>
          <a:prstGeom prst="bentConnector3">
            <a:avLst>
              <a:gd name="adj1" fmla="val -73427"/>
            </a:avLst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" idx="0"/>
            <a:endCxn id="109" idx="4"/>
          </p:cNvCxnSpPr>
          <p:nvPr/>
        </p:nvCxnSpPr>
        <p:spPr>
          <a:xfrm flipH="1" flipV="1">
            <a:off x="5561906" y="1032742"/>
            <a:ext cx="5305" cy="972412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0" idx="5"/>
            <a:endCxn id="52" idx="6"/>
          </p:cNvCxnSpPr>
          <p:nvPr/>
        </p:nvCxnSpPr>
        <p:spPr>
          <a:xfrm rot="16200000" flipH="1">
            <a:off x="7826458" y="5206113"/>
            <a:ext cx="1589927" cy="543383"/>
          </a:xfrm>
          <a:prstGeom prst="bentConnector4">
            <a:avLst>
              <a:gd name="adj1" fmla="val 31411"/>
              <a:gd name="adj2" fmla="val 142070"/>
            </a:avLst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52" idx="2"/>
            <a:endCxn id="10" idx="3"/>
          </p:cNvCxnSpPr>
          <p:nvPr/>
        </p:nvCxnSpPr>
        <p:spPr>
          <a:xfrm rot="10800000" flipH="1">
            <a:off x="6852879" y="4682843"/>
            <a:ext cx="359450" cy="1589927"/>
          </a:xfrm>
          <a:prstGeom prst="bentConnector4">
            <a:avLst>
              <a:gd name="adj1" fmla="val -63597"/>
              <a:gd name="adj2" fmla="val 60167"/>
            </a:avLst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8709181" y="396719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or event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581902" y="3251649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or event</a:t>
            </a:r>
          </a:p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11106585" y="17389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423914" y="247115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Scheduler dispatch</a:t>
            </a:r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7546042" y="131253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Interrupt/ time slice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9102938" y="550617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out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3271219" y="121344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in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5584750" y="548902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in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5532997" y="124969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out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514784" y="2437910"/>
            <a:ext cx="54053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LTS</a:t>
            </a:r>
            <a:endParaRPr lang="en-US" sz="2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98274" y="1983181"/>
            <a:ext cx="5501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TS</a:t>
            </a:r>
            <a:endParaRPr lang="en-US" sz="2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7320335" y="4916051"/>
            <a:ext cx="657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MTS</a:t>
            </a:r>
            <a:endParaRPr lang="en-US" sz="2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380405" y="5421416"/>
            <a:ext cx="657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MTS</a:t>
            </a:r>
            <a:endParaRPr lang="en-US" sz="2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387568" y="1738954"/>
            <a:ext cx="657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MTS</a:t>
            </a:r>
            <a:endParaRPr lang="en-US" sz="2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793762" y="1068711"/>
            <a:ext cx="657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4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52" grpId="0" animBg="1"/>
      <p:bldP spid="109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 animBg="1"/>
      <p:bldP spid="188" grpId="0" animBg="1"/>
      <p:bldP spid="189" grpId="0" animBg="1"/>
      <p:bldP spid="190" grpId="0" animBg="1"/>
      <p:bldP spid="191" grpId="0" animBg="1"/>
      <p:bldP spid="1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12" y="126999"/>
            <a:ext cx="9767888" cy="6637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Degree of Multiprogramming</a:t>
            </a:r>
          </a:p>
          <a:p>
            <a:r>
              <a:rPr lang="en-US" dirty="0" smtClean="0"/>
              <a:t>No. of processes in the main memory</a:t>
            </a:r>
          </a:p>
          <a:p>
            <a:r>
              <a:rPr lang="en-US" dirty="0" smtClean="0"/>
              <a:t>Controls by LTS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Context Switch</a:t>
            </a:r>
          </a:p>
          <a:p>
            <a:r>
              <a:rPr lang="en-US" dirty="0" smtClean="0"/>
              <a:t>Saving the context of one process and</a:t>
            </a:r>
          </a:p>
          <a:p>
            <a:pPr marL="0" indent="0">
              <a:buNone/>
            </a:pPr>
            <a:r>
              <a:rPr lang="en-US" dirty="0" smtClean="0"/>
              <a:t>      loading context of other process</a:t>
            </a:r>
          </a:p>
          <a:p>
            <a:r>
              <a:rPr lang="en-US" dirty="0" smtClean="0"/>
              <a:t>Need at least 2 processes</a:t>
            </a:r>
          </a:p>
          <a:p>
            <a:r>
              <a:rPr lang="en-US" dirty="0" smtClean="0"/>
              <a:t>Overhead for the 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Multitasking in Mobile Systems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i="1" u="sng" dirty="0" err="1" smtClean="0"/>
              <a:t>ios</a:t>
            </a:r>
            <a:r>
              <a:rPr lang="en-US" sz="2000" b="1" i="1" u="sng" dirty="0" smtClean="0"/>
              <a:t>:</a:t>
            </a:r>
            <a:endParaRPr lang="en-US" sz="2000" b="1" i="1" u="sng" dirty="0"/>
          </a:p>
          <a:p>
            <a:r>
              <a:rPr lang="en-US" sz="2000" dirty="0"/>
              <a:t>Limits because of battery </a:t>
            </a:r>
            <a:r>
              <a:rPr lang="en-US" sz="2000" dirty="0" smtClean="0"/>
              <a:t>life and memory use</a:t>
            </a:r>
            <a:endParaRPr lang="en-US" sz="2000" dirty="0"/>
          </a:p>
          <a:p>
            <a:r>
              <a:rPr lang="en-US" sz="2000" dirty="0"/>
              <a:t>On display -&gt; foreground                             </a:t>
            </a:r>
          </a:p>
          <a:p>
            <a:r>
              <a:rPr lang="en-US" sz="2000" dirty="0"/>
              <a:t>On background -&gt; background</a:t>
            </a:r>
          </a:p>
          <a:p>
            <a:pPr marL="0" indent="0">
              <a:buNone/>
            </a:pPr>
            <a:r>
              <a:rPr lang="en-US" sz="2000" b="1" i="1" u="sng" dirty="0"/>
              <a:t>Android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service -&gt; a separate </a:t>
            </a:r>
            <a:r>
              <a:rPr lang="en-US" sz="2000" dirty="0" smtClean="0"/>
              <a:t>component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975600" y="774700"/>
            <a:ext cx="2489200" cy="71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610600" y="774700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58300" y="774700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17100" y="774700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0600" y="4290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05700" y="1376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10800" y="1259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94800" y="497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19192" y="945634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= 4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975600" y="2291318"/>
            <a:ext cx="2489200" cy="71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410826" y="2298700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17423" y="2298700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51126" y="245221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7508" y="24463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59109" y="2291318"/>
            <a:ext cx="1270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Context switching time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963240" y="3110987"/>
            <a:ext cx="2489200" cy="71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4053" y="3255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59343" y="3110125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63467" y="3114241"/>
            <a:ext cx="12700" cy="71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5654" y="331653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0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4 0.01227 L 0.00964 0.13171 " pathEditMode="relative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73 L -3.33333E-6 0.11782 " pathEditMode="relative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58 L -0.00365 0.11967 " pathEditMode="relative" ptsTypes="AA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1296 L -0.00963 0.13078 " pathEditMode="relative" ptsTypes="AA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069 L 0.12708 -0.0030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0.07292 -0.0009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774 -0.00116 " pathEditMode="relative" ptsTypes="AA">
                                      <p:cBhvr>
                                        <p:cTn id="1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 animBg="1"/>
      <p:bldP spid="2" grpId="0"/>
      <p:bldP spid="2" grpId="1"/>
      <p:bldP spid="5" grpId="0"/>
      <p:bldP spid="7" grpId="0"/>
      <p:bldP spid="19" grpId="0" animBg="1"/>
      <p:bldP spid="21" grpId="0"/>
      <p:bldP spid="21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76402" y="93784"/>
            <a:ext cx="8911687" cy="738554"/>
          </a:xfrm>
        </p:spPr>
        <p:txBody>
          <a:bodyPr/>
          <a:lstStyle/>
          <a:p>
            <a:pPr algn="ctr"/>
            <a:r>
              <a:rPr lang="sv-SE" dirty="0"/>
              <a:t>Process Creation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4800" y="1219198"/>
            <a:ext cx="5908431" cy="5556739"/>
          </a:xfrm>
        </p:spPr>
        <p:txBody>
          <a:bodyPr numCol="2">
            <a:normAutofit/>
          </a:bodyPr>
          <a:lstStyle/>
          <a:p>
            <a:pPr fontAlgn="base"/>
            <a:r>
              <a:rPr lang="en-US" dirty="0"/>
              <a:t>Parent processes</a:t>
            </a:r>
          </a:p>
          <a:p>
            <a:pPr fontAlgn="base"/>
            <a:r>
              <a:rPr lang="en-US" dirty="0"/>
              <a:t>Child processes</a:t>
            </a:r>
          </a:p>
          <a:p>
            <a:pPr fontAlgn="base"/>
            <a:r>
              <a:rPr lang="en-US" dirty="0"/>
              <a:t>Tree-like formed chain of processes</a:t>
            </a:r>
          </a:p>
          <a:p>
            <a:pPr fontAlgn="base"/>
            <a:r>
              <a:rPr lang="en-US" dirty="0"/>
              <a:t>Identified through IDs</a:t>
            </a:r>
          </a:p>
          <a:p>
            <a:pPr fontAlgn="base"/>
            <a:r>
              <a:rPr lang="en-US" dirty="0"/>
              <a:t>Uses that index to allocate system </a:t>
            </a:r>
            <a:r>
              <a:rPr lang="en-US" dirty="0" smtClean="0"/>
              <a:t>resources</a:t>
            </a:r>
          </a:p>
          <a:p>
            <a:pPr fontAlgn="base"/>
            <a:r>
              <a:rPr lang="en-US" dirty="0" smtClean="0"/>
              <a:t>Process uses CPU time, memory, files and I/O devices</a:t>
            </a:r>
          </a:p>
          <a:p>
            <a:pPr fontAlgn="base"/>
            <a:r>
              <a:rPr lang="en-US" dirty="0" smtClean="0"/>
              <a:t>Get resources directly from operating system or constrained to a subset of the resources of the parent process</a:t>
            </a:r>
          </a:p>
          <a:p>
            <a:pPr fontAlgn="base"/>
            <a:r>
              <a:rPr lang="en-US" dirty="0" smtClean="0"/>
              <a:t>Parent share resources among children or partition resources(files ex)</a:t>
            </a:r>
          </a:p>
          <a:p>
            <a:pPr fontAlgn="base"/>
            <a:r>
              <a:rPr lang="en-US" dirty="0" smtClean="0"/>
              <a:t>Restricting a child process to a subset of the parent’s resources prevents any process from overloading the system by creating too many child processes. Also the parent process must provide an initialization data for child process.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00" y="1321773"/>
            <a:ext cx="4775016" cy="51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Process Creation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Parent process creates a child process, two ways of executions might be:</a:t>
            </a:r>
          </a:p>
          <a:p>
            <a:pPr fontAlgn="base"/>
            <a:r>
              <a:rPr lang="en-US" sz="2000" dirty="0"/>
              <a:t>Parent process continues to execute concurrently with its children</a:t>
            </a:r>
          </a:p>
          <a:p>
            <a:pPr fontAlgn="base"/>
            <a:r>
              <a:rPr lang="en-US" sz="2000" dirty="0"/>
              <a:t>Parent process waits until child processes finish their tasks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4208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Process Termination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process terminates when it finishes executing its final statement and asks the operating system to delete it by using the exit() system call</a:t>
            </a:r>
          </a:p>
          <a:p>
            <a:pPr fontAlgn="base"/>
            <a:r>
              <a:rPr lang="en-US" sz="2000" dirty="0"/>
              <a:t>the process may return a status value (typically an integer) to its parent process (via the wait() system call).</a:t>
            </a:r>
          </a:p>
          <a:p>
            <a:pPr fontAlgn="base"/>
            <a:r>
              <a:rPr lang="en-US" sz="2000" dirty="0"/>
              <a:t>All the resources of the process—including physical and virtual memory, open files, and I/O buffers—are deallocated by the operating system (termination can occur in other circumstances as well).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8090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1662</TotalTime>
  <Words>968</Words>
  <Application>Microsoft Macintosh PowerPoint</Application>
  <PresentationFormat>Widescreen</PresentationFormat>
  <Paragraphs>240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Century Gothic</vt:lpstr>
      <vt:lpstr>DengXian</vt:lpstr>
      <vt:lpstr>Helvetica</vt:lpstr>
      <vt:lpstr>SimSun</vt:lpstr>
      <vt:lpstr>Wingdings 3</vt:lpstr>
      <vt:lpstr>宋体</vt:lpstr>
      <vt:lpstr>幼圆</vt:lpstr>
      <vt:lpstr>Arial</vt:lpstr>
      <vt:lpstr>Wisp</vt:lpstr>
      <vt:lpstr>Processes</vt:lpstr>
      <vt:lpstr>Process Concept</vt:lpstr>
      <vt:lpstr>Process States</vt:lpstr>
      <vt:lpstr>Process Scheduling</vt:lpstr>
      <vt:lpstr>Types of Schedulers</vt:lpstr>
      <vt:lpstr>PowerPoint Presentation</vt:lpstr>
      <vt:lpstr>Process Creation</vt:lpstr>
      <vt:lpstr>Process Creation</vt:lpstr>
      <vt:lpstr>Process Termination</vt:lpstr>
      <vt:lpstr>Process termination</vt:lpstr>
      <vt:lpstr>Process termination</vt:lpstr>
      <vt:lpstr>Interprocess Communication</vt:lpstr>
      <vt:lpstr>PowerPoint Presentation</vt:lpstr>
      <vt:lpstr>Message Passing</vt:lpstr>
      <vt:lpstr>PowerPoint Presentation</vt:lpstr>
      <vt:lpstr>Mach Message passing</vt:lpstr>
      <vt:lpstr>Communication in Client–Server Systems</vt:lpstr>
      <vt:lpstr>Remote Procedure Calls</vt:lpstr>
      <vt:lpstr>Pipes</vt:lpstr>
      <vt:lpstr>Conclusion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subject/>
  <dc:creator>Sarpreet Singh Buttar</dc:creator>
  <cp:keywords/>
  <dc:description/>
  <cp:lastModifiedBy>Sarpreet Singh Buttar</cp:lastModifiedBy>
  <cp:revision>71</cp:revision>
  <dcterms:created xsi:type="dcterms:W3CDTF">2016-11-26T07:54:39Z</dcterms:created>
  <dcterms:modified xsi:type="dcterms:W3CDTF">2016-11-28T20:35:58Z</dcterms:modified>
  <cp:category/>
</cp:coreProperties>
</file>