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80" r:id="rId4"/>
    <p:sldId id="260" r:id="rId5"/>
    <p:sldId id="281" r:id="rId6"/>
    <p:sldId id="261" r:id="rId7"/>
    <p:sldId id="282" r:id="rId8"/>
    <p:sldId id="262" r:id="rId9"/>
    <p:sldId id="283" r:id="rId10"/>
    <p:sldId id="263" r:id="rId11"/>
    <p:sldId id="284" r:id="rId12"/>
    <p:sldId id="264" r:id="rId13"/>
    <p:sldId id="285" r:id="rId14"/>
    <p:sldId id="265" r:id="rId15"/>
    <p:sldId id="286" r:id="rId16"/>
    <p:sldId id="266" r:id="rId17"/>
    <p:sldId id="287" r:id="rId18"/>
    <p:sldId id="267" r:id="rId19"/>
    <p:sldId id="288" r:id="rId20"/>
    <p:sldId id="268" r:id="rId21"/>
    <p:sldId id="289" r:id="rId22"/>
    <p:sldId id="269" r:id="rId23"/>
    <p:sldId id="290" r:id="rId24"/>
    <p:sldId id="270" r:id="rId25"/>
    <p:sldId id="291" r:id="rId26"/>
    <p:sldId id="271" r:id="rId27"/>
    <p:sldId id="292" r:id="rId28"/>
    <p:sldId id="272" r:id="rId29"/>
    <p:sldId id="293" r:id="rId30"/>
    <p:sldId id="273" r:id="rId31"/>
    <p:sldId id="294" r:id="rId32"/>
    <p:sldId id="274" r:id="rId33"/>
    <p:sldId id="295" r:id="rId34"/>
    <p:sldId id="275" r:id="rId35"/>
    <p:sldId id="296" r:id="rId36"/>
    <p:sldId id="276" r:id="rId37"/>
    <p:sldId id="297" r:id="rId38"/>
    <p:sldId id="277" r:id="rId39"/>
    <p:sldId id="298" r:id="rId40"/>
    <p:sldId id="278" r:id="rId41"/>
    <p:sldId id="299" r:id="rId4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2B903-9253-4872-9B49-751A73BBB0C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3705E767-7959-4DFB-9487-282D563E01EA}">
      <dgm:prSet phldrT="[Texte]" phldr="1"/>
      <dgm:spPr/>
      <dgm:t>
        <a:bodyPr/>
        <a:lstStyle/>
        <a:p>
          <a:endParaRPr lang="fr-FR" dirty="0"/>
        </a:p>
      </dgm:t>
    </dgm:pt>
    <dgm:pt modelId="{0D0D574C-6FD3-4C24-9B79-A5A48AEE59BC}" type="parTrans" cxnId="{6AC3AC11-079E-4744-A917-CF67F34E3525}">
      <dgm:prSet/>
      <dgm:spPr/>
      <dgm:t>
        <a:bodyPr/>
        <a:lstStyle/>
        <a:p>
          <a:endParaRPr lang="fr-FR"/>
        </a:p>
      </dgm:t>
    </dgm:pt>
    <dgm:pt modelId="{5C1CA1F0-6F60-425F-8638-00A80DEFDC37}" type="sibTrans" cxnId="{6AC3AC11-079E-4744-A917-CF67F34E3525}">
      <dgm:prSet/>
      <dgm:spPr/>
      <dgm:t>
        <a:bodyPr/>
        <a:lstStyle/>
        <a:p>
          <a:endParaRPr lang="fr-FR"/>
        </a:p>
      </dgm:t>
    </dgm:pt>
    <dgm:pt modelId="{47F3F6A2-8490-4DA9-A910-74D3A4BD1E51}">
      <dgm:prSet phldrT="[Texte]"/>
      <dgm:spPr/>
      <dgm:t>
        <a:bodyPr/>
        <a:lstStyle/>
        <a:p>
          <a:r>
            <a:rPr lang="fr-FR" dirty="0" smtClean="0"/>
            <a:t>Première tentative</a:t>
          </a:r>
          <a:endParaRPr lang="fr-FR" dirty="0"/>
        </a:p>
      </dgm:t>
    </dgm:pt>
    <dgm:pt modelId="{398A4FB9-07CF-4189-95DE-7AA0C8631F22}" type="parTrans" cxnId="{9DB60907-A2A7-4A42-AF09-CFE4C658D913}">
      <dgm:prSet/>
      <dgm:spPr/>
      <dgm:t>
        <a:bodyPr/>
        <a:lstStyle/>
        <a:p>
          <a:endParaRPr lang="fr-FR"/>
        </a:p>
      </dgm:t>
    </dgm:pt>
    <dgm:pt modelId="{3BA308CF-FAC6-4345-A258-1DC3278E5E9B}" type="sibTrans" cxnId="{9DB60907-A2A7-4A42-AF09-CFE4C658D913}">
      <dgm:prSet/>
      <dgm:spPr/>
      <dgm:t>
        <a:bodyPr/>
        <a:lstStyle/>
        <a:p>
          <a:endParaRPr lang="fr-FR"/>
        </a:p>
      </dgm:t>
    </dgm:pt>
    <dgm:pt modelId="{8885E2FA-091C-453E-B4B2-82A8B64EEA95}">
      <dgm:prSet phldrT="[Texte]" phldr="1"/>
      <dgm:spPr/>
      <dgm:t>
        <a:bodyPr/>
        <a:lstStyle/>
        <a:p>
          <a:endParaRPr lang="fr-FR" dirty="0"/>
        </a:p>
      </dgm:t>
    </dgm:pt>
    <dgm:pt modelId="{DCEC9CD8-7141-4417-B004-A1A9B1802436}" type="parTrans" cxnId="{CB8A1CD6-4270-4FE9-8AF6-75E6C6833DFE}">
      <dgm:prSet/>
      <dgm:spPr/>
      <dgm:t>
        <a:bodyPr/>
        <a:lstStyle/>
        <a:p>
          <a:endParaRPr lang="fr-FR"/>
        </a:p>
      </dgm:t>
    </dgm:pt>
    <dgm:pt modelId="{E6D85D61-2779-4076-A75F-5A658C378C0A}" type="sibTrans" cxnId="{CB8A1CD6-4270-4FE9-8AF6-75E6C6833DFE}">
      <dgm:prSet/>
      <dgm:spPr/>
      <dgm:t>
        <a:bodyPr/>
        <a:lstStyle/>
        <a:p>
          <a:endParaRPr lang="fr-FR"/>
        </a:p>
      </dgm:t>
    </dgm:pt>
    <dgm:pt modelId="{E115C6B9-226D-4F96-A702-751F7DDA36E0}">
      <dgm:prSet phldrT="[Texte]" phldr="1"/>
      <dgm:spPr/>
      <dgm:t>
        <a:bodyPr/>
        <a:lstStyle/>
        <a:p>
          <a:endParaRPr lang="fr-FR" dirty="0"/>
        </a:p>
      </dgm:t>
    </dgm:pt>
    <dgm:pt modelId="{DD59BFD2-336F-449B-BB8C-4469F38B684D}" type="parTrans" cxnId="{3FD1E510-EECC-4E68-B113-75845D9FC9BD}">
      <dgm:prSet/>
      <dgm:spPr/>
      <dgm:t>
        <a:bodyPr/>
        <a:lstStyle/>
        <a:p>
          <a:endParaRPr lang="fr-FR"/>
        </a:p>
      </dgm:t>
    </dgm:pt>
    <dgm:pt modelId="{E506C6B0-6F07-4A18-9BC4-88AF919D33B5}" type="sibTrans" cxnId="{3FD1E510-EECC-4E68-B113-75845D9FC9BD}">
      <dgm:prSet/>
      <dgm:spPr/>
      <dgm:t>
        <a:bodyPr/>
        <a:lstStyle/>
        <a:p>
          <a:endParaRPr lang="fr-FR"/>
        </a:p>
      </dgm:t>
    </dgm:pt>
    <dgm:pt modelId="{FDFDF303-8106-4B4C-A80C-D9B345EFB9AE}">
      <dgm:prSet phldrT="[Texte]"/>
      <dgm:spPr/>
      <dgm:t>
        <a:bodyPr/>
        <a:lstStyle/>
        <a:p>
          <a:r>
            <a:rPr lang="fr-FR" dirty="0" smtClean="0"/>
            <a:t>2è tentative (</a:t>
          </a:r>
          <a:r>
            <a:rPr lang="fr-FR" dirty="0" err="1" smtClean="0"/>
            <a:t>vidéolaryngoscope</a:t>
          </a:r>
          <a:r>
            <a:rPr lang="fr-FR" dirty="0" smtClean="0"/>
            <a:t> / guide souple)</a:t>
          </a:r>
          <a:endParaRPr lang="fr-FR" dirty="0"/>
        </a:p>
      </dgm:t>
    </dgm:pt>
    <dgm:pt modelId="{3E49F58A-57A5-43CD-B827-FF046B434E6A}" type="parTrans" cxnId="{1CEA53B9-0988-42AF-B3D7-EA528C2C67D0}">
      <dgm:prSet/>
      <dgm:spPr/>
      <dgm:t>
        <a:bodyPr/>
        <a:lstStyle/>
        <a:p>
          <a:endParaRPr lang="fr-FR"/>
        </a:p>
      </dgm:t>
    </dgm:pt>
    <dgm:pt modelId="{E8E86638-BB64-405C-A083-B12D1959F6B7}" type="sibTrans" cxnId="{1CEA53B9-0988-42AF-B3D7-EA528C2C67D0}">
      <dgm:prSet/>
      <dgm:spPr/>
      <dgm:t>
        <a:bodyPr/>
        <a:lstStyle/>
        <a:p>
          <a:endParaRPr lang="fr-FR"/>
        </a:p>
      </dgm:t>
    </dgm:pt>
    <dgm:pt modelId="{2168BC99-D641-497D-ABC7-B2DD0F3A66C7}">
      <dgm:prSet phldrT="[Texte]"/>
      <dgm:spPr/>
      <dgm:t>
        <a:bodyPr/>
        <a:lstStyle/>
        <a:p>
          <a:endParaRPr lang="fr-FR" dirty="0"/>
        </a:p>
      </dgm:t>
    </dgm:pt>
    <dgm:pt modelId="{621BEC70-533E-4855-BA68-5E65BE5E5EBC}" type="parTrans" cxnId="{2A54B596-D05C-4E9F-89A2-F3CBE1AA6362}">
      <dgm:prSet/>
      <dgm:spPr/>
    </dgm:pt>
    <dgm:pt modelId="{EE6B20DD-5112-4654-8A1C-906C7FC34337}" type="sibTrans" cxnId="{2A54B596-D05C-4E9F-89A2-F3CBE1AA6362}">
      <dgm:prSet/>
      <dgm:spPr/>
    </dgm:pt>
    <dgm:pt modelId="{4B24B07B-9D84-4425-925B-7BB689DCC9AE}">
      <dgm:prSet phldrT="[Texte]"/>
      <dgm:spPr/>
      <dgm:t>
        <a:bodyPr/>
        <a:lstStyle/>
        <a:p>
          <a:endParaRPr lang="fr-FR" dirty="0"/>
        </a:p>
      </dgm:t>
    </dgm:pt>
    <dgm:pt modelId="{C0F5B8E3-1BDD-4D4E-B880-ADD3AC7E5827}" type="parTrans" cxnId="{DACAD425-7713-46D1-9696-6BDD3FF72E00}">
      <dgm:prSet/>
      <dgm:spPr/>
    </dgm:pt>
    <dgm:pt modelId="{2D9753E4-A9BA-4AB2-8A12-F44ECFAC24D9}" type="sibTrans" cxnId="{DACAD425-7713-46D1-9696-6BDD3FF72E00}">
      <dgm:prSet/>
      <dgm:spPr/>
    </dgm:pt>
    <dgm:pt modelId="{CCAE1562-26BE-485C-BBC9-7B73A565EB34}">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fr-FR" dirty="0" smtClean="0"/>
            <a:t>Masque laryngé / </a:t>
          </a:r>
          <a:r>
            <a:rPr lang="fr-FR" dirty="0" err="1" smtClean="0"/>
            <a:t>fast</a:t>
          </a:r>
          <a:r>
            <a:rPr lang="fr-FR" dirty="0" smtClean="0"/>
            <a:t> </a:t>
          </a:r>
          <a:r>
            <a:rPr lang="fr-FR" dirty="0" err="1" smtClean="0"/>
            <a:t>trach</a:t>
          </a:r>
          <a:endParaRPr lang="fr-FR" dirty="0" smtClean="0"/>
        </a:p>
        <a:p>
          <a:pPr marL="228600" indent="0" defTabSz="1022350">
            <a:lnSpc>
              <a:spcPct val="90000"/>
            </a:lnSpc>
            <a:spcBef>
              <a:spcPct val="0"/>
            </a:spcBef>
            <a:spcAft>
              <a:spcPct val="15000"/>
            </a:spcAft>
            <a:buNone/>
          </a:pPr>
          <a:endParaRPr lang="fr-FR" dirty="0"/>
        </a:p>
      </dgm:t>
    </dgm:pt>
    <dgm:pt modelId="{2F7686E4-382A-4B51-946A-BBC8876CFEB0}" type="parTrans" cxnId="{5923C7D2-34F9-4032-B22F-2C379423E526}">
      <dgm:prSet/>
      <dgm:spPr/>
    </dgm:pt>
    <dgm:pt modelId="{7DBA9A01-11E6-4E1C-B6C4-B0BF7977FCE9}" type="sibTrans" cxnId="{5923C7D2-34F9-4032-B22F-2C379423E526}">
      <dgm:prSet/>
      <dgm:spPr/>
    </dgm:pt>
    <dgm:pt modelId="{CAA6BD9C-D500-43FA-93E5-EAAE80ECAC5D}">
      <dgm:prSet/>
      <dgm:spPr/>
      <dgm:t>
        <a:bodyPr/>
        <a:lstStyle/>
        <a:p>
          <a:pPr marL="228600" indent="0" defTabSz="1022350">
            <a:lnSpc>
              <a:spcPct val="90000"/>
            </a:lnSpc>
            <a:spcBef>
              <a:spcPct val="0"/>
            </a:spcBef>
            <a:spcAft>
              <a:spcPct val="15000"/>
            </a:spcAft>
            <a:buNone/>
          </a:pPr>
          <a:r>
            <a:rPr lang="fr-FR" dirty="0" smtClean="0"/>
            <a:t>Intubation </a:t>
          </a:r>
          <a:endParaRPr lang="fr-FR" dirty="0"/>
        </a:p>
      </dgm:t>
    </dgm:pt>
    <dgm:pt modelId="{E7047329-AB39-45E8-813A-BD0BE7F342FE}" type="parTrans" cxnId="{1AEA0D28-AAF6-4492-BC2E-EAB4A935D661}">
      <dgm:prSet/>
      <dgm:spPr/>
    </dgm:pt>
    <dgm:pt modelId="{0601ED58-E7F0-4397-AC1F-F8DBBF0277CE}" type="sibTrans" cxnId="{1AEA0D28-AAF6-4492-BC2E-EAB4A935D661}">
      <dgm:prSet/>
      <dgm:spPr/>
    </dgm:pt>
    <dgm:pt modelId="{2844DBD5-72CE-4D16-8967-444A1B3E54CA}">
      <dgm:prSet/>
      <dgm:spPr/>
      <dgm:t>
        <a:bodyPr/>
        <a:lstStyle/>
        <a:p>
          <a:pPr marL="228600" indent="0" defTabSz="1022350">
            <a:lnSpc>
              <a:spcPct val="90000"/>
            </a:lnSpc>
            <a:spcBef>
              <a:spcPct val="0"/>
            </a:spcBef>
            <a:spcAft>
              <a:spcPct val="15000"/>
            </a:spcAft>
            <a:buNone/>
          </a:pPr>
          <a:endParaRPr lang="fr-FR" dirty="0"/>
        </a:p>
      </dgm:t>
    </dgm:pt>
    <dgm:pt modelId="{10AA8CE4-AEC6-4178-9F74-01D0B83DD0F7}" type="parTrans" cxnId="{F158DFA3-A186-40AE-AC0F-A0948C7B4081}">
      <dgm:prSet/>
      <dgm:spPr/>
    </dgm:pt>
    <dgm:pt modelId="{58D99597-9154-4C2F-A58D-B080B32591FC}" type="sibTrans" cxnId="{F158DFA3-A186-40AE-AC0F-A0948C7B4081}">
      <dgm:prSet/>
      <dgm:spPr/>
    </dgm:pt>
    <dgm:pt modelId="{75DA9635-7238-415C-9E9B-BD12D30E1F5C}">
      <dgm:prSet phldrT="[Texte]"/>
      <dgm:spPr/>
      <dgm:t>
        <a:bodyPr/>
        <a:lstStyle/>
        <a:p>
          <a:r>
            <a:rPr lang="fr-FR" dirty="0" smtClean="0"/>
            <a:t>Ventilation au masque</a:t>
          </a:r>
          <a:endParaRPr lang="fr-FR" dirty="0"/>
        </a:p>
      </dgm:t>
    </dgm:pt>
    <dgm:pt modelId="{8BA77EF7-5B0D-476C-B42E-56C66FE27A58}" type="sibTrans" cxnId="{A294B503-F633-45A3-BE2A-848B44B292AB}">
      <dgm:prSet/>
      <dgm:spPr/>
      <dgm:t>
        <a:bodyPr/>
        <a:lstStyle/>
        <a:p>
          <a:endParaRPr lang="fr-FR"/>
        </a:p>
      </dgm:t>
    </dgm:pt>
    <dgm:pt modelId="{F656B98C-B290-4BC2-BB9E-72A3632E358C}" type="parTrans" cxnId="{A294B503-F633-45A3-BE2A-848B44B292AB}">
      <dgm:prSet/>
      <dgm:spPr/>
      <dgm:t>
        <a:bodyPr/>
        <a:lstStyle/>
        <a:p>
          <a:endParaRPr lang="fr-FR"/>
        </a:p>
      </dgm:t>
    </dgm:pt>
    <dgm:pt modelId="{68DDF29C-DDDE-44DB-B362-C9288F2EDF36}" type="pres">
      <dgm:prSet presAssocID="{8222B903-9253-4872-9B49-751A73BBB0C2}" presName="linearFlow" presStyleCnt="0">
        <dgm:presLayoutVars>
          <dgm:dir/>
          <dgm:animLvl val="lvl"/>
          <dgm:resizeHandles val="exact"/>
        </dgm:presLayoutVars>
      </dgm:prSet>
      <dgm:spPr/>
      <dgm:t>
        <a:bodyPr/>
        <a:lstStyle/>
        <a:p>
          <a:endParaRPr lang="fr-FR"/>
        </a:p>
      </dgm:t>
    </dgm:pt>
    <dgm:pt modelId="{76ADDF52-C53F-4CA9-8E4C-351C5B02BA6A}" type="pres">
      <dgm:prSet presAssocID="{3705E767-7959-4DFB-9487-282D563E01EA}" presName="composite" presStyleCnt="0"/>
      <dgm:spPr/>
    </dgm:pt>
    <dgm:pt modelId="{60BD0512-59BE-43F0-A591-1799EB7508E2}" type="pres">
      <dgm:prSet presAssocID="{3705E767-7959-4DFB-9487-282D563E01EA}" presName="parentText" presStyleLbl="alignNode1" presStyleIdx="0" presStyleCnt="5">
        <dgm:presLayoutVars>
          <dgm:chMax val="1"/>
          <dgm:bulletEnabled val="1"/>
        </dgm:presLayoutVars>
      </dgm:prSet>
      <dgm:spPr/>
      <dgm:t>
        <a:bodyPr/>
        <a:lstStyle/>
        <a:p>
          <a:endParaRPr lang="fr-FR"/>
        </a:p>
      </dgm:t>
    </dgm:pt>
    <dgm:pt modelId="{1B226C26-4902-44BE-ABD0-A1C5D27E168A}" type="pres">
      <dgm:prSet presAssocID="{3705E767-7959-4DFB-9487-282D563E01EA}" presName="descendantText" presStyleLbl="alignAcc1" presStyleIdx="0" presStyleCnt="5">
        <dgm:presLayoutVars>
          <dgm:bulletEnabled val="1"/>
        </dgm:presLayoutVars>
      </dgm:prSet>
      <dgm:spPr/>
      <dgm:t>
        <a:bodyPr/>
        <a:lstStyle/>
        <a:p>
          <a:endParaRPr lang="fr-FR"/>
        </a:p>
      </dgm:t>
    </dgm:pt>
    <dgm:pt modelId="{505D0E33-BBBA-4B08-8B71-17B453F32DA9}" type="pres">
      <dgm:prSet presAssocID="{5C1CA1F0-6F60-425F-8638-00A80DEFDC37}" presName="sp" presStyleCnt="0"/>
      <dgm:spPr/>
    </dgm:pt>
    <dgm:pt modelId="{17883675-C2B7-494A-B5C0-A7AB2E7A2FF6}" type="pres">
      <dgm:prSet presAssocID="{8885E2FA-091C-453E-B4B2-82A8B64EEA95}" presName="composite" presStyleCnt="0"/>
      <dgm:spPr/>
    </dgm:pt>
    <dgm:pt modelId="{9170390A-4EA1-4D24-BB13-5D063028A79F}" type="pres">
      <dgm:prSet presAssocID="{8885E2FA-091C-453E-B4B2-82A8B64EEA95}" presName="parentText" presStyleLbl="alignNode1" presStyleIdx="1" presStyleCnt="5">
        <dgm:presLayoutVars>
          <dgm:chMax val="1"/>
          <dgm:bulletEnabled val="1"/>
        </dgm:presLayoutVars>
      </dgm:prSet>
      <dgm:spPr/>
      <dgm:t>
        <a:bodyPr/>
        <a:lstStyle/>
        <a:p>
          <a:endParaRPr lang="fr-FR"/>
        </a:p>
      </dgm:t>
    </dgm:pt>
    <dgm:pt modelId="{935D4B92-50C0-41E2-9E2B-1EE8AAFB9321}" type="pres">
      <dgm:prSet presAssocID="{8885E2FA-091C-453E-B4B2-82A8B64EEA95}" presName="descendantText" presStyleLbl="alignAcc1" presStyleIdx="1" presStyleCnt="5">
        <dgm:presLayoutVars>
          <dgm:bulletEnabled val="1"/>
        </dgm:presLayoutVars>
      </dgm:prSet>
      <dgm:spPr/>
      <dgm:t>
        <a:bodyPr/>
        <a:lstStyle/>
        <a:p>
          <a:endParaRPr lang="fr-FR"/>
        </a:p>
      </dgm:t>
    </dgm:pt>
    <dgm:pt modelId="{CA227821-C6C4-4243-9728-C9988DDD055E}" type="pres">
      <dgm:prSet presAssocID="{E6D85D61-2779-4076-A75F-5A658C378C0A}" presName="sp" presStyleCnt="0"/>
      <dgm:spPr/>
    </dgm:pt>
    <dgm:pt modelId="{822A251D-2679-4D74-A81C-7E5F18EA5DEE}" type="pres">
      <dgm:prSet presAssocID="{E115C6B9-226D-4F96-A702-751F7DDA36E0}" presName="composite" presStyleCnt="0"/>
      <dgm:spPr/>
    </dgm:pt>
    <dgm:pt modelId="{2BC22631-33B7-4D20-AFB5-4CAB3BCB7DD5}" type="pres">
      <dgm:prSet presAssocID="{E115C6B9-226D-4F96-A702-751F7DDA36E0}" presName="parentText" presStyleLbl="alignNode1" presStyleIdx="2" presStyleCnt="5">
        <dgm:presLayoutVars>
          <dgm:chMax val="1"/>
          <dgm:bulletEnabled val="1"/>
        </dgm:presLayoutVars>
      </dgm:prSet>
      <dgm:spPr/>
      <dgm:t>
        <a:bodyPr/>
        <a:lstStyle/>
        <a:p>
          <a:endParaRPr lang="fr-FR"/>
        </a:p>
      </dgm:t>
    </dgm:pt>
    <dgm:pt modelId="{B639844C-8D5A-43A1-B69B-F5DDF2EC3CBF}" type="pres">
      <dgm:prSet presAssocID="{E115C6B9-226D-4F96-A702-751F7DDA36E0}" presName="descendantText" presStyleLbl="alignAcc1" presStyleIdx="2" presStyleCnt="5">
        <dgm:presLayoutVars>
          <dgm:bulletEnabled val="1"/>
        </dgm:presLayoutVars>
      </dgm:prSet>
      <dgm:spPr/>
      <dgm:t>
        <a:bodyPr/>
        <a:lstStyle/>
        <a:p>
          <a:endParaRPr lang="fr-FR"/>
        </a:p>
      </dgm:t>
    </dgm:pt>
    <dgm:pt modelId="{3B8B5D3C-A81F-4FAD-84D2-51FBE68E4EEA}" type="pres">
      <dgm:prSet presAssocID="{E506C6B0-6F07-4A18-9BC4-88AF919D33B5}" presName="sp" presStyleCnt="0"/>
      <dgm:spPr/>
    </dgm:pt>
    <dgm:pt modelId="{D31954FC-D2C7-4C23-BE94-42A1AD88F8AF}" type="pres">
      <dgm:prSet presAssocID="{4B24B07B-9D84-4425-925B-7BB689DCC9AE}" presName="composite" presStyleCnt="0"/>
      <dgm:spPr/>
    </dgm:pt>
    <dgm:pt modelId="{15428277-DC8A-4FA9-84D9-F98878FF1A6C}" type="pres">
      <dgm:prSet presAssocID="{4B24B07B-9D84-4425-925B-7BB689DCC9AE}" presName="parentText" presStyleLbl="alignNode1" presStyleIdx="3" presStyleCnt="5">
        <dgm:presLayoutVars>
          <dgm:chMax val="1"/>
          <dgm:bulletEnabled val="1"/>
        </dgm:presLayoutVars>
      </dgm:prSet>
      <dgm:spPr/>
      <dgm:t>
        <a:bodyPr/>
        <a:lstStyle/>
        <a:p>
          <a:endParaRPr lang="fr-FR"/>
        </a:p>
      </dgm:t>
    </dgm:pt>
    <dgm:pt modelId="{36B8659E-1A16-4BA1-A89B-837D6B4AF936}" type="pres">
      <dgm:prSet presAssocID="{4B24B07B-9D84-4425-925B-7BB689DCC9AE}" presName="descendantText" presStyleLbl="alignAcc1" presStyleIdx="3" presStyleCnt="5">
        <dgm:presLayoutVars>
          <dgm:bulletEnabled val="1"/>
        </dgm:presLayoutVars>
      </dgm:prSet>
      <dgm:spPr/>
      <dgm:t>
        <a:bodyPr/>
        <a:lstStyle/>
        <a:p>
          <a:endParaRPr lang="fr-FR"/>
        </a:p>
      </dgm:t>
    </dgm:pt>
    <dgm:pt modelId="{B9989ECF-C762-476F-8CDB-4560A26172AF}" type="pres">
      <dgm:prSet presAssocID="{2D9753E4-A9BA-4AB2-8A12-F44ECFAC24D9}" presName="sp" presStyleCnt="0"/>
      <dgm:spPr/>
    </dgm:pt>
    <dgm:pt modelId="{A1EAE18E-79A0-44B4-B16E-28D77EBB979A}" type="pres">
      <dgm:prSet presAssocID="{2844DBD5-72CE-4D16-8967-444A1B3E54CA}" presName="composite" presStyleCnt="0"/>
      <dgm:spPr/>
    </dgm:pt>
    <dgm:pt modelId="{29C1D564-95CF-4574-BE66-CF0451593F58}" type="pres">
      <dgm:prSet presAssocID="{2844DBD5-72CE-4D16-8967-444A1B3E54CA}" presName="parentText" presStyleLbl="alignNode1" presStyleIdx="4" presStyleCnt="5">
        <dgm:presLayoutVars>
          <dgm:chMax val="1"/>
          <dgm:bulletEnabled val="1"/>
        </dgm:presLayoutVars>
      </dgm:prSet>
      <dgm:spPr/>
      <dgm:t>
        <a:bodyPr/>
        <a:lstStyle/>
        <a:p>
          <a:endParaRPr lang="fr-FR"/>
        </a:p>
      </dgm:t>
    </dgm:pt>
    <dgm:pt modelId="{09576DD2-17BA-494A-A9C2-9547BC93945A}" type="pres">
      <dgm:prSet presAssocID="{2844DBD5-72CE-4D16-8967-444A1B3E54CA}" presName="descendantText" presStyleLbl="alignAcc1" presStyleIdx="4" presStyleCnt="5">
        <dgm:presLayoutVars>
          <dgm:bulletEnabled val="1"/>
        </dgm:presLayoutVars>
      </dgm:prSet>
      <dgm:spPr/>
      <dgm:t>
        <a:bodyPr/>
        <a:lstStyle/>
        <a:p>
          <a:endParaRPr lang="fr-FR"/>
        </a:p>
      </dgm:t>
    </dgm:pt>
  </dgm:ptLst>
  <dgm:cxnLst>
    <dgm:cxn modelId="{1AEA0D28-AAF6-4492-BC2E-EAB4A935D661}" srcId="{2844DBD5-72CE-4D16-8967-444A1B3E54CA}" destId="{CAA6BD9C-D500-43FA-93E5-EAAE80ECAC5D}" srcOrd="0" destOrd="0" parTransId="{E7047329-AB39-45E8-813A-BD0BE7F342FE}" sibTransId="{0601ED58-E7F0-4397-AC1F-F8DBBF0277CE}"/>
    <dgm:cxn modelId="{F158DFA3-A186-40AE-AC0F-A0948C7B4081}" srcId="{8222B903-9253-4872-9B49-751A73BBB0C2}" destId="{2844DBD5-72CE-4D16-8967-444A1B3E54CA}" srcOrd="4" destOrd="0" parTransId="{10AA8CE4-AEC6-4178-9F74-01D0B83DD0F7}" sibTransId="{58D99597-9154-4C2F-A58D-B080B32591FC}"/>
    <dgm:cxn modelId="{1475FC11-8F5A-4A9B-B8A2-984232BB3F3C}" type="presOf" srcId="{E115C6B9-226D-4F96-A702-751F7DDA36E0}" destId="{2BC22631-33B7-4D20-AFB5-4CAB3BCB7DD5}" srcOrd="0" destOrd="0" presId="urn:microsoft.com/office/officeart/2005/8/layout/chevron2"/>
    <dgm:cxn modelId="{2A54B596-D05C-4E9F-89A2-F3CBE1AA6362}" srcId="{E115C6B9-226D-4F96-A702-751F7DDA36E0}" destId="{2168BC99-D641-497D-ABC7-B2DD0F3A66C7}" srcOrd="1" destOrd="0" parTransId="{621BEC70-533E-4855-BA68-5E65BE5E5EBC}" sibTransId="{EE6B20DD-5112-4654-8A1C-906C7FC34337}"/>
    <dgm:cxn modelId="{2F6F26C4-B5F2-4B63-8DFF-133CBBC4BAD6}" type="presOf" srcId="{8885E2FA-091C-453E-B4B2-82A8B64EEA95}" destId="{9170390A-4EA1-4D24-BB13-5D063028A79F}" srcOrd="0" destOrd="0" presId="urn:microsoft.com/office/officeart/2005/8/layout/chevron2"/>
    <dgm:cxn modelId="{A6D6FB5A-75F3-4596-B5A7-F62A2AC4A1E4}" type="presOf" srcId="{8222B903-9253-4872-9B49-751A73BBB0C2}" destId="{68DDF29C-DDDE-44DB-B362-C9288F2EDF36}" srcOrd="0" destOrd="0" presId="urn:microsoft.com/office/officeart/2005/8/layout/chevron2"/>
    <dgm:cxn modelId="{D4FD3DE2-6E99-43F9-A59B-64B126FF2DCC}" type="presOf" srcId="{FDFDF303-8106-4B4C-A80C-D9B345EFB9AE}" destId="{B639844C-8D5A-43A1-B69B-F5DDF2EC3CBF}" srcOrd="0" destOrd="0" presId="urn:microsoft.com/office/officeart/2005/8/layout/chevron2"/>
    <dgm:cxn modelId="{359E24B4-DAF3-4627-8AC8-447BE345A89A}" type="presOf" srcId="{CAA6BD9C-D500-43FA-93E5-EAAE80ECAC5D}" destId="{09576DD2-17BA-494A-A9C2-9547BC93945A}" srcOrd="0" destOrd="0" presId="urn:microsoft.com/office/officeart/2005/8/layout/chevron2"/>
    <dgm:cxn modelId="{00164051-8691-4FA7-9D9D-BAD0067A7453}" type="presOf" srcId="{2168BC99-D641-497D-ABC7-B2DD0F3A66C7}" destId="{B639844C-8D5A-43A1-B69B-F5DDF2EC3CBF}" srcOrd="0" destOrd="1" presId="urn:microsoft.com/office/officeart/2005/8/layout/chevron2"/>
    <dgm:cxn modelId="{C3AC5D7B-1DBC-4F59-B492-A8D5CAC87422}" type="presOf" srcId="{3705E767-7959-4DFB-9487-282D563E01EA}" destId="{60BD0512-59BE-43F0-A591-1799EB7508E2}" srcOrd="0" destOrd="0" presId="urn:microsoft.com/office/officeart/2005/8/layout/chevron2"/>
    <dgm:cxn modelId="{0B064F81-C452-4FD2-9836-D9FF248AFE9F}" type="presOf" srcId="{75DA9635-7238-415C-9E9B-BD12D30E1F5C}" destId="{935D4B92-50C0-41E2-9E2B-1EE8AAFB9321}" srcOrd="0" destOrd="0" presId="urn:microsoft.com/office/officeart/2005/8/layout/chevron2"/>
    <dgm:cxn modelId="{6AC3AC11-079E-4744-A917-CF67F34E3525}" srcId="{8222B903-9253-4872-9B49-751A73BBB0C2}" destId="{3705E767-7959-4DFB-9487-282D563E01EA}" srcOrd="0" destOrd="0" parTransId="{0D0D574C-6FD3-4C24-9B79-A5A48AEE59BC}" sibTransId="{5C1CA1F0-6F60-425F-8638-00A80DEFDC37}"/>
    <dgm:cxn modelId="{DACAD425-7713-46D1-9696-6BDD3FF72E00}" srcId="{8222B903-9253-4872-9B49-751A73BBB0C2}" destId="{4B24B07B-9D84-4425-925B-7BB689DCC9AE}" srcOrd="3" destOrd="0" parTransId="{C0F5B8E3-1BDD-4D4E-B880-ADD3AC7E5827}" sibTransId="{2D9753E4-A9BA-4AB2-8A12-F44ECFAC24D9}"/>
    <dgm:cxn modelId="{C07168E2-33E3-4F3D-8EC3-4260F2154F0E}" type="presOf" srcId="{47F3F6A2-8490-4DA9-A910-74D3A4BD1E51}" destId="{1B226C26-4902-44BE-ABD0-A1C5D27E168A}" srcOrd="0" destOrd="0" presId="urn:microsoft.com/office/officeart/2005/8/layout/chevron2"/>
    <dgm:cxn modelId="{A294B503-F633-45A3-BE2A-848B44B292AB}" srcId="{8885E2FA-091C-453E-B4B2-82A8B64EEA95}" destId="{75DA9635-7238-415C-9E9B-BD12D30E1F5C}" srcOrd="0" destOrd="0" parTransId="{F656B98C-B290-4BC2-BB9E-72A3632E358C}" sibTransId="{8BA77EF7-5B0D-476C-B42E-56C66FE27A58}"/>
    <dgm:cxn modelId="{1CEA53B9-0988-42AF-B3D7-EA528C2C67D0}" srcId="{E115C6B9-226D-4F96-A702-751F7DDA36E0}" destId="{FDFDF303-8106-4B4C-A80C-D9B345EFB9AE}" srcOrd="0" destOrd="0" parTransId="{3E49F58A-57A5-43CD-B827-FF046B434E6A}" sibTransId="{E8E86638-BB64-405C-A083-B12D1959F6B7}"/>
    <dgm:cxn modelId="{1D11EC56-A449-4019-AFD2-83116281232F}" type="presOf" srcId="{CCAE1562-26BE-485C-BBC9-7B73A565EB34}" destId="{36B8659E-1A16-4BA1-A89B-837D6B4AF936}" srcOrd="0" destOrd="0" presId="urn:microsoft.com/office/officeart/2005/8/layout/chevron2"/>
    <dgm:cxn modelId="{9DB60907-A2A7-4A42-AF09-CFE4C658D913}" srcId="{3705E767-7959-4DFB-9487-282D563E01EA}" destId="{47F3F6A2-8490-4DA9-A910-74D3A4BD1E51}" srcOrd="0" destOrd="0" parTransId="{398A4FB9-07CF-4189-95DE-7AA0C8631F22}" sibTransId="{3BA308CF-FAC6-4345-A258-1DC3278E5E9B}"/>
    <dgm:cxn modelId="{3FD1E510-EECC-4E68-B113-75845D9FC9BD}" srcId="{8222B903-9253-4872-9B49-751A73BBB0C2}" destId="{E115C6B9-226D-4F96-A702-751F7DDA36E0}" srcOrd="2" destOrd="0" parTransId="{DD59BFD2-336F-449B-BB8C-4469F38B684D}" sibTransId="{E506C6B0-6F07-4A18-9BC4-88AF919D33B5}"/>
    <dgm:cxn modelId="{5923C7D2-34F9-4032-B22F-2C379423E526}" srcId="{4B24B07B-9D84-4425-925B-7BB689DCC9AE}" destId="{CCAE1562-26BE-485C-BBC9-7B73A565EB34}" srcOrd="0" destOrd="0" parTransId="{2F7686E4-382A-4B51-946A-BBC8876CFEB0}" sibTransId="{7DBA9A01-11E6-4E1C-B6C4-B0BF7977FCE9}"/>
    <dgm:cxn modelId="{E2C75632-169B-459F-B02A-8EF47A23AEF2}" type="presOf" srcId="{4B24B07B-9D84-4425-925B-7BB689DCC9AE}" destId="{15428277-DC8A-4FA9-84D9-F98878FF1A6C}" srcOrd="0" destOrd="0" presId="urn:microsoft.com/office/officeart/2005/8/layout/chevron2"/>
    <dgm:cxn modelId="{61923979-3693-43CA-9922-59925B2E54B2}" type="presOf" srcId="{2844DBD5-72CE-4D16-8967-444A1B3E54CA}" destId="{29C1D564-95CF-4574-BE66-CF0451593F58}" srcOrd="0" destOrd="0" presId="urn:microsoft.com/office/officeart/2005/8/layout/chevron2"/>
    <dgm:cxn modelId="{CB8A1CD6-4270-4FE9-8AF6-75E6C6833DFE}" srcId="{8222B903-9253-4872-9B49-751A73BBB0C2}" destId="{8885E2FA-091C-453E-B4B2-82A8B64EEA95}" srcOrd="1" destOrd="0" parTransId="{DCEC9CD8-7141-4417-B004-A1A9B1802436}" sibTransId="{E6D85D61-2779-4076-A75F-5A658C378C0A}"/>
    <dgm:cxn modelId="{B59ACCC4-3C1B-46FB-AD71-163F1004F0D8}" type="presParOf" srcId="{68DDF29C-DDDE-44DB-B362-C9288F2EDF36}" destId="{76ADDF52-C53F-4CA9-8E4C-351C5B02BA6A}" srcOrd="0" destOrd="0" presId="urn:microsoft.com/office/officeart/2005/8/layout/chevron2"/>
    <dgm:cxn modelId="{C8FB0297-CB0F-48A5-806E-3F954B525173}" type="presParOf" srcId="{76ADDF52-C53F-4CA9-8E4C-351C5B02BA6A}" destId="{60BD0512-59BE-43F0-A591-1799EB7508E2}" srcOrd="0" destOrd="0" presId="urn:microsoft.com/office/officeart/2005/8/layout/chevron2"/>
    <dgm:cxn modelId="{2C81A2FB-1AA5-4E4F-997B-75806B96811F}" type="presParOf" srcId="{76ADDF52-C53F-4CA9-8E4C-351C5B02BA6A}" destId="{1B226C26-4902-44BE-ABD0-A1C5D27E168A}" srcOrd="1" destOrd="0" presId="urn:microsoft.com/office/officeart/2005/8/layout/chevron2"/>
    <dgm:cxn modelId="{29F0F8AE-6001-42D2-A7E0-B73F352376DD}" type="presParOf" srcId="{68DDF29C-DDDE-44DB-B362-C9288F2EDF36}" destId="{505D0E33-BBBA-4B08-8B71-17B453F32DA9}" srcOrd="1" destOrd="0" presId="urn:microsoft.com/office/officeart/2005/8/layout/chevron2"/>
    <dgm:cxn modelId="{13F19613-F8D5-4FD6-B0E1-4D8889FCB6C9}" type="presParOf" srcId="{68DDF29C-DDDE-44DB-B362-C9288F2EDF36}" destId="{17883675-C2B7-494A-B5C0-A7AB2E7A2FF6}" srcOrd="2" destOrd="0" presId="urn:microsoft.com/office/officeart/2005/8/layout/chevron2"/>
    <dgm:cxn modelId="{90FF5632-8BC5-43DF-AABA-39D0DC84D8E2}" type="presParOf" srcId="{17883675-C2B7-494A-B5C0-A7AB2E7A2FF6}" destId="{9170390A-4EA1-4D24-BB13-5D063028A79F}" srcOrd="0" destOrd="0" presId="urn:microsoft.com/office/officeart/2005/8/layout/chevron2"/>
    <dgm:cxn modelId="{0A4B27FF-C454-473A-875C-2C9E118544D1}" type="presParOf" srcId="{17883675-C2B7-494A-B5C0-A7AB2E7A2FF6}" destId="{935D4B92-50C0-41E2-9E2B-1EE8AAFB9321}" srcOrd="1" destOrd="0" presId="urn:microsoft.com/office/officeart/2005/8/layout/chevron2"/>
    <dgm:cxn modelId="{8A465C2A-5DB7-41CF-9523-081464396EB1}" type="presParOf" srcId="{68DDF29C-DDDE-44DB-B362-C9288F2EDF36}" destId="{CA227821-C6C4-4243-9728-C9988DDD055E}" srcOrd="3" destOrd="0" presId="urn:microsoft.com/office/officeart/2005/8/layout/chevron2"/>
    <dgm:cxn modelId="{1326ABC4-C627-4D7F-908B-5081F8FA7474}" type="presParOf" srcId="{68DDF29C-DDDE-44DB-B362-C9288F2EDF36}" destId="{822A251D-2679-4D74-A81C-7E5F18EA5DEE}" srcOrd="4" destOrd="0" presId="urn:microsoft.com/office/officeart/2005/8/layout/chevron2"/>
    <dgm:cxn modelId="{FB18225C-73A0-4DAA-BE21-04EE931AAB78}" type="presParOf" srcId="{822A251D-2679-4D74-A81C-7E5F18EA5DEE}" destId="{2BC22631-33B7-4D20-AFB5-4CAB3BCB7DD5}" srcOrd="0" destOrd="0" presId="urn:microsoft.com/office/officeart/2005/8/layout/chevron2"/>
    <dgm:cxn modelId="{44068D2C-8552-4A23-995B-4D48E6D4750E}" type="presParOf" srcId="{822A251D-2679-4D74-A81C-7E5F18EA5DEE}" destId="{B639844C-8D5A-43A1-B69B-F5DDF2EC3CBF}" srcOrd="1" destOrd="0" presId="urn:microsoft.com/office/officeart/2005/8/layout/chevron2"/>
    <dgm:cxn modelId="{40A72DEA-30AE-4AD3-91C3-5DC9766A07C0}" type="presParOf" srcId="{68DDF29C-DDDE-44DB-B362-C9288F2EDF36}" destId="{3B8B5D3C-A81F-4FAD-84D2-51FBE68E4EEA}" srcOrd="5" destOrd="0" presId="urn:microsoft.com/office/officeart/2005/8/layout/chevron2"/>
    <dgm:cxn modelId="{D98A5342-49CC-47FF-B7A9-0909AAC1E0EB}" type="presParOf" srcId="{68DDF29C-DDDE-44DB-B362-C9288F2EDF36}" destId="{D31954FC-D2C7-4C23-BE94-42A1AD88F8AF}" srcOrd="6" destOrd="0" presId="urn:microsoft.com/office/officeart/2005/8/layout/chevron2"/>
    <dgm:cxn modelId="{3A40B302-AE24-40CC-905F-55485ABB9A24}" type="presParOf" srcId="{D31954FC-D2C7-4C23-BE94-42A1AD88F8AF}" destId="{15428277-DC8A-4FA9-84D9-F98878FF1A6C}" srcOrd="0" destOrd="0" presId="urn:microsoft.com/office/officeart/2005/8/layout/chevron2"/>
    <dgm:cxn modelId="{EACFF8A0-AD04-492E-8F99-0A45057382DD}" type="presParOf" srcId="{D31954FC-D2C7-4C23-BE94-42A1AD88F8AF}" destId="{36B8659E-1A16-4BA1-A89B-837D6B4AF936}" srcOrd="1" destOrd="0" presId="urn:microsoft.com/office/officeart/2005/8/layout/chevron2"/>
    <dgm:cxn modelId="{30704DA0-2213-49AA-9353-EABB9D5DB8AA}" type="presParOf" srcId="{68DDF29C-DDDE-44DB-B362-C9288F2EDF36}" destId="{B9989ECF-C762-476F-8CDB-4560A26172AF}" srcOrd="7" destOrd="0" presId="urn:microsoft.com/office/officeart/2005/8/layout/chevron2"/>
    <dgm:cxn modelId="{AEB20922-0958-43A9-957A-D970C7E445BE}" type="presParOf" srcId="{68DDF29C-DDDE-44DB-B362-C9288F2EDF36}" destId="{A1EAE18E-79A0-44B4-B16E-28D77EBB979A}" srcOrd="8" destOrd="0" presId="urn:microsoft.com/office/officeart/2005/8/layout/chevron2"/>
    <dgm:cxn modelId="{C9F7E949-343D-4FBB-8F37-D4682782EA24}" type="presParOf" srcId="{A1EAE18E-79A0-44B4-B16E-28D77EBB979A}" destId="{29C1D564-95CF-4574-BE66-CF0451593F58}" srcOrd="0" destOrd="0" presId="urn:microsoft.com/office/officeart/2005/8/layout/chevron2"/>
    <dgm:cxn modelId="{FC6B170B-27BD-420D-94D6-DA8E8C85E1DF}" type="presParOf" srcId="{A1EAE18E-79A0-44B4-B16E-28D77EBB979A}" destId="{09576DD2-17BA-494A-A9C2-9547BC93945A}"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1EE1CD0A-31D0-4C13-8C77-B82429E2C1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9DA5389B-5D4D-493C-9DC1-F4ED897C47D8}">
      <dgm:prSet phldrT="[Texte]"/>
      <dgm:spPr/>
      <dgm:t>
        <a:bodyPr/>
        <a:lstStyle/>
        <a:p>
          <a:r>
            <a:rPr lang="fr-FR" dirty="0" smtClean="0"/>
            <a:t>Bradycardie </a:t>
          </a:r>
          <a:endParaRPr lang="fr-FR" dirty="0"/>
        </a:p>
      </dgm:t>
    </dgm:pt>
    <dgm:pt modelId="{2AB5C09B-3583-4C6A-8D08-10961D674BBA}" type="parTrans" cxnId="{AD89256B-FA8A-4F5A-BBA1-3012BBAD9BF5}">
      <dgm:prSet/>
      <dgm:spPr/>
      <dgm:t>
        <a:bodyPr/>
        <a:lstStyle/>
        <a:p>
          <a:endParaRPr lang="fr-FR"/>
        </a:p>
      </dgm:t>
    </dgm:pt>
    <dgm:pt modelId="{B04194FD-44B2-4D02-AC35-6E25446F6D71}" type="sibTrans" cxnId="{AD89256B-FA8A-4F5A-BBA1-3012BBAD9BF5}">
      <dgm:prSet/>
      <dgm:spPr/>
      <dgm:t>
        <a:bodyPr/>
        <a:lstStyle/>
        <a:p>
          <a:endParaRPr lang="fr-FR"/>
        </a:p>
      </dgm:t>
    </dgm:pt>
    <dgm:pt modelId="{37A75917-F144-48C9-9B29-1A6F3083EAE6}">
      <dgm:prSet phldrT="[Texte]"/>
      <dgm:spPr/>
      <dgm:t>
        <a:bodyPr/>
        <a:lstStyle/>
        <a:p>
          <a:r>
            <a:rPr lang="fr-FR" dirty="0" smtClean="0"/>
            <a:t>TA basse</a:t>
          </a:r>
          <a:endParaRPr lang="fr-FR" dirty="0"/>
        </a:p>
      </dgm:t>
    </dgm:pt>
    <dgm:pt modelId="{D7841A99-5424-48E9-930B-833BA00665C4}" type="parTrans" cxnId="{FE92EFB9-D0F8-4080-9F49-84861BBE6C7C}">
      <dgm:prSet/>
      <dgm:spPr/>
      <dgm:t>
        <a:bodyPr/>
        <a:lstStyle/>
        <a:p>
          <a:endParaRPr lang="fr-FR"/>
        </a:p>
      </dgm:t>
    </dgm:pt>
    <dgm:pt modelId="{0C1175E4-59CB-4FBF-A8C1-88E88414C8DD}" type="sibTrans" cxnId="{FE92EFB9-D0F8-4080-9F49-84861BBE6C7C}">
      <dgm:prSet/>
      <dgm:spPr/>
      <dgm:t>
        <a:bodyPr/>
        <a:lstStyle/>
        <a:p>
          <a:endParaRPr lang="fr-FR"/>
        </a:p>
      </dgm:t>
    </dgm:pt>
    <dgm:pt modelId="{80D889FE-7946-44B0-81D7-95AA9B7AD373}">
      <dgm:prSet phldrT="[Texte]"/>
      <dgm:spPr/>
      <dgm:t>
        <a:bodyPr/>
        <a:lstStyle/>
        <a:p>
          <a:r>
            <a:rPr lang="fr-FR" dirty="0" smtClean="0"/>
            <a:t>Position </a:t>
          </a:r>
          <a:r>
            <a:rPr lang="fr-FR" dirty="0" err="1" smtClean="0"/>
            <a:t>trendlenbourg</a:t>
          </a:r>
          <a:endParaRPr lang="fr-FR" dirty="0" smtClean="0"/>
        </a:p>
        <a:p>
          <a:r>
            <a:rPr lang="fr-FR" dirty="0" smtClean="0"/>
            <a:t>Ephédrine </a:t>
          </a:r>
          <a:endParaRPr lang="fr-FR" dirty="0"/>
        </a:p>
      </dgm:t>
    </dgm:pt>
    <dgm:pt modelId="{0C293C5B-BCE8-45B1-906F-1BD3A96CEC1D}" type="parTrans" cxnId="{30517B1C-AA23-4381-896F-A5D3131893FD}">
      <dgm:prSet/>
      <dgm:spPr/>
      <dgm:t>
        <a:bodyPr/>
        <a:lstStyle/>
        <a:p>
          <a:endParaRPr lang="fr-FR"/>
        </a:p>
      </dgm:t>
    </dgm:pt>
    <dgm:pt modelId="{6F743726-8EF9-4CE1-BDE0-5997CC3C7D10}" type="sibTrans" cxnId="{30517B1C-AA23-4381-896F-A5D3131893FD}">
      <dgm:prSet/>
      <dgm:spPr/>
      <dgm:t>
        <a:bodyPr/>
        <a:lstStyle/>
        <a:p>
          <a:endParaRPr lang="fr-FR"/>
        </a:p>
      </dgm:t>
    </dgm:pt>
    <dgm:pt modelId="{5BCD4387-606F-4ACE-9A47-5E1112EF808E}">
      <dgm:prSet phldrT="[Texte]"/>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fr-FR" dirty="0" smtClean="0"/>
            <a:t>TA normale</a:t>
          </a:r>
          <a:endParaRPr lang="fr-FR" dirty="0"/>
        </a:p>
      </dgm:t>
    </dgm:pt>
    <dgm:pt modelId="{420AF2A4-B13F-4FD0-9AD2-A06B15977234}" type="parTrans" cxnId="{880D013E-437C-4E7A-BE26-A8DC9DFA6B87}">
      <dgm:prSet/>
      <dgm:spPr/>
      <dgm:t>
        <a:bodyPr/>
        <a:lstStyle/>
        <a:p>
          <a:endParaRPr lang="fr-FR"/>
        </a:p>
      </dgm:t>
    </dgm:pt>
    <dgm:pt modelId="{F17E6DE7-5EC6-4811-93B0-0E5468D5A0FA}" type="sibTrans" cxnId="{880D013E-437C-4E7A-BE26-A8DC9DFA6B87}">
      <dgm:prSet/>
      <dgm:spPr/>
      <dgm:t>
        <a:bodyPr/>
        <a:lstStyle/>
        <a:p>
          <a:endParaRPr lang="fr-FR"/>
        </a:p>
      </dgm:t>
    </dgm:pt>
    <dgm:pt modelId="{0AD66535-44A7-42CC-B4C0-E5C611100B4D}">
      <dgm:prSet phldrT="[Texte]"/>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fr-FR" dirty="0" smtClean="0"/>
            <a:t>Atropine</a:t>
          </a:r>
        </a:p>
        <a:p>
          <a:pPr defTabSz="800100">
            <a:lnSpc>
              <a:spcPct val="90000"/>
            </a:lnSpc>
            <a:spcBef>
              <a:spcPct val="0"/>
            </a:spcBef>
            <a:spcAft>
              <a:spcPct val="35000"/>
            </a:spcAft>
          </a:pPr>
          <a:endParaRPr lang="fr-FR" dirty="0"/>
        </a:p>
      </dgm:t>
    </dgm:pt>
    <dgm:pt modelId="{AAD6AB62-4662-44F7-88D0-CAC6A13CFD6B}" type="parTrans" cxnId="{888474A3-3170-4661-87CB-581B5433304A}">
      <dgm:prSet/>
      <dgm:spPr/>
      <dgm:t>
        <a:bodyPr/>
        <a:lstStyle/>
        <a:p>
          <a:endParaRPr lang="fr-FR"/>
        </a:p>
      </dgm:t>
    </dgm:pt>
    <dgm:pt modelId="{242636A9-385A-4E3A-A986-A7DFC9889B84}" type="sibTrans" cxnId="{888474A3-3170-4661-87CB-581B5433304A}">
      <dgm:prSet/>
      <dgm:spPr/>
      <dgm:t>
        <a:bodyPr/>
        <a:lstStyle/>
        <a:p>
          <a:endParaRPr lang="fr-FR"/>
        </a:p>
      </dgm:t>
    </dgm:pt>
    <dgm:pt modelId="{CB1846EE-59AE-4C14-B280-B046AC1AB51A}" type="pres">
      <dgm:prSet presAssocID="{1EE1CD0A-31D0-4C13-8C77-B82429E2C19F}" presName="hierChild1" presStyleCnt="0">
        <dgm:presLayoutVars>
          <dgm:chPref val="1"/>
          <dgm:dir/>
          <dgm:animOne val="branch"/>
          <dgm:animLvl val="lvl"/>
          <dgm:resizeHandles/>
        </dgm:presLayoutVars>
      </dgm:prSet>
      <dgm:spPr/>
      <dgm:t>
        <a:bodyPr/>
        <a:lstStyle/>
        <a:p>
          <a:endParaRPr lang="fr-FR"/>
        </a:p>
      </dgm:t>
    </dgm:pt>
    <dgm:pt modelId="{2E9506D8-369C-49E9-853C-C0F25B861519}" type="pres">
      <dgm:prSet presAssocID="{9DA5389B-5D4D-493C-9DC1-F4ED897C47D8}" presName="hierRoot1" presStyleCnt="0"/>
      <dgm:spPr/>
    </dgm:pt>
    <dgm:pt modelId="{75809A94-BFCD-43CF-9508-D4850EAF13F5}" type="pres">
      <dgm:prSet presAssocID="{9DA5389B-5D4D-493C-9DC1-F4ED897C47D8}" presName="composite" presStyleCnt="0"/>
      <dgm:spPr/>
    </dgm:pt>
    <dgm:pt modelId="{0E695C64-165B-4AF1-8D62-17E9356A644D}" type="pres">
      <dgm:prSet presAssocID="{9DA5389B-5D4D-493C-9DC1-F4ED897C47D8}" presName="background" presStyleLbl="node0" presStyleIdx="0" presStyleCnt="1"/>
      <dgm:spPr/>
    </dgm:pt>
    <dgm:pt modelId="{CDA4AD6C-432F-47B9-8665-D353324892A3}" type="pres">
      <dgm:prSet presAssocID="{9DA5389B-5D4D-493C-9DC1-F4ED897C47D8}" presName="text" presStyleLbl="fgAcc0" presStyleIdx="0" presStyleCnt="1">
        <dgm:presLayoutVars>
          <dgm:chPref val="3"/>
        </dgm:presLayoutVars>
      </dgm:prSet>
      <dgm:spPr/>
      <dgm:t>
        <a:bodyPr/>
        <a:lstStyle/>
        <a:p>
          <a:endParaRPr lang="fr-FR"/>
        </a:p>
      </dgm:t>
    </dgm:pt>
    <dgm:pt modelId="{6828A6B7-4D1F-4FD4-A7D3-E51D05B442D5}" type="pres">
      <dgm:prSet presAssocID="{9DA5389B-5D4D-493C-9DC1-F4ED897C47D8}" presName="hierChild2" presStyleCnt="0"/>
      <dgm:spPr/>
    </dgm:pt>
    <dgm:pt modelId="{5BF11AD5-3F8B-454A-A55F-1B2FF314CE7C}" type="pres">
      <dgm:prSet presAssocID="{D7841A99-5424-48E9-930B-833BA00665C4}" presName="Name10" presStyleLbl="parChTrans1D2" presStyleIdx="0" presStyleCnt="2"/>
      <dgm:spPr/>
      <dgm:t>
        <a:bodyPr/>
        <a:lstStyle/>
        <a:p>
          <a:endParaRPr lang="fr-FR"/>
        </a:p>
      </dgm:t>
    </dgm:pt>
    <dgm:pt modelId="{42C6E425-6BB5-4D02-94EA-3ACA486D38AC}" type="pres">
      <dgm:prSet presAssocID="{37A75917-F144-48C9-9B29-1A6F3083EAE6}" presName="hierRoot2" presStyleCnt="0"/>
      <dgm:spPr/>
    </dgm:pt>
    <dgm:pt modelId="{201A0C46-FEB9-4F04-A5E2-48EB5292DFE4}" type="pres">
      <dgm:prSet presAssocID="{37A75917-F144-48C9-9B29-1A6F3083EAE6}" presName="composite2" presStyleCnt="0"/>
      <dgm:spPr/>
    </dgm:pt>
    <dgm:pt modelId="{C94BF37A-803F-4498-BDDC-C583DA71D923}" type="pres">
      <dgm:prSet presAssocID="{37A75917-F144-48C9-9B29-1A6F3083EAE6}" presName="background2" presStyleLbl="node2" presStyleIdx="0" presStyleCnt="2"/>
      <dgm:spPr/>
    </dgm:pt>
    <dgm:pt modelId="{E08002B1-1F1C-4577-9DDB-A18B22B2EC3B}" type="pres">
      <dgm:prSet presAssocID="{37A75917-F144-48C9-9B29-1A6F3083EAE6}" presName="text2" presStyleLbl="fgAcc2" presStyleIdx="0" presStyleCnt="2" custLinFactNeighborX="-82765" custLinFactNeighborY="2505">
        <dgm:presLayoutVars>
          <dgm:chPref val="3"/>
        </dgm:presLayoutVars>
      </dgm:prSet>
      <dgm:spPr/>
      <dgm:t>
        <a:bodyPr/>
        <a:lstStyle/>
        <a:p>
          <a:endParaRPr lang="fr-FR"/>
        </a:p>
      </dgm:t>
    </dgm:pt>
    <dgm:pt modelId="{CFF2F54A-E705-4020-89F1-F42AE08B880F}" type="pres">
      <dgm:prSet presAssocID="{37A75917-F144-48C9-9B29-1A6F3083EAE6}" presName="hierChild3" presStyleCnt="0"/>
      <dgm:spPr/>
    </dgm:pt>
    <dgm:pt modelId="{F043A97F-80A5-4A71-9BDD-7B79D70D7F70}" type="pres">
      <dgm:prSet presAssocID="{0C293C5B-BCE8-45B1-906F-1BD3A96CEC1D}" presName="Name17" presStyleLbl="parChTrans1D3" presStyleIdx="0" presStyleCnt="2"/>
      <dgm:spPr/>
      <dgm:t>
        <a:bodyPr/>
        <a:lstStyle/>
        <a:p>
          <a:endParaRPr lang="fr-FR"/>
        </a:p>
      </dgm:t>
    </dgm:pt>
    <dgm:pt modelId="{68165354-E92F-43A3-954B-988384FF3D1A}" type="pres">
      <dgm:prSet presAssocID="{80D889FE-7946-44B0-81D7-95AA9B7AD373}" presName="hierRoot3" presStyleCnt="0"/>
      <dgm:spPr/>
    </dgm:pt>
    <dgm:pt modelId="{260A3F2B-78BA-4A21-8322-206BF2BD356E}" type="pres">
      <dgm:prSet presAssocID="{80D889FE-7946-44B0-81D7-95AA9B7AD373}" presName="composite3" presStyleCnt="0"/>
      <dgm:spPr/>
    </dgm:pt>
    <dgm:pt modelId="{66C43F74-8149-4B11-982E-338FF73F834F}" type="pres">
      <dgm:prSet presAssocID="{80D889FE-7946-44B0-81D7-95AA9B7AD373}" presName="background3" presStyleLbl="node3" presStyleIdx="0" presStyleCnt="2"/>
      <dgm:spPr/>
    </dgm:pt>
    <dgm:pt modelId="{EB80D701-BC1C-4F3B-912C-6E363D651078}" type="pres">
      <dgm:prSet presAssocID="{80D889FE-7946-44B0-81D7-95AA9B7AD373}" presName="text3" presStyleLbl="fgAcc3" presStyleIdx="0" presStyleCnt="2" custScaleX="235702" custLinFactNeighborX="-79842" custLinFactNeighborY="2270">
        <dgm:presLayoutVars>
          <dgm:chPref val="3"/>
        </dgm:presLayoutVars>
      </dgm:prSet>
      <dgm:spPr/>
      <dgm:t>
        <a:bodyPr/>
        <a:lstStyle/>
        <a:p>
          <a:endParaRPr lang="fr-FR"/>
        </a:p>
      </dgm:t>
    </dgm:pt>
    <dgm:pt modelId="{BC8AC018-774A-429C-B218-5CA04394D645}" type="pres">
      <dgm:prSet presAssocID="{80D889FE-7946-44B0-81D7-95AA9B7AD373}" presName="hierChild4" presStyleCnt="0"/>
      <dgm:spPr/>
    </dgm:pt>
    <dgm:pt modelId="{2CD348B6-4AF6-4155-81EA-A242C312635B}" type="pres">
      <dgm:prSet presAssocID="{420AF2A4-B13F-4FD0-9AD2-A06B15977234}" presName="Name10" presStyleLbl="parChTrans1D2" presStyleIdx="1" presStyleCnt="2"/>
      <dgm:spPr/>
      <dgm:t>
        <a:bodyPr/>
        <a:lstStyle/>
        <a:p>
          <a:endParaRPr lang="fr-FR"/>
        </a:p>
      </dgm:t>
    </dgm:pt>
    <dgm:pt modelId="{BFB54AE0-28BD-49FB-AF41-4FB3D645771B}" type="pres">
      <dgm:prSet presAssocID="{5BCD4387-606F-4ACE-9A47-5E1112EF808E}" presName="hierRoot2" presStyleCnt="0"/>
      <dgm:spPr/>
    </dgm:pt>
    <dgm:pt modelId="{465F8928-74CC-4971-A24D-889AA3C30C06}" type="pres">
      <dgm:prSet presAssocID="{5BCD4387-606F-4ACE-9A47-5E1112EF808E}" presName="composite2" presStyleCnt="0"/>
      <dgm:spPr/>
    </dgm:pt>
    <dgm:pt modelId="{9817646F-80C0-4E7D-8E62-C615B673CCC0}" type="pres">
      <dgm:prSet presAssocID="{5BCD4387-606F-4ACE-9A47-5E1112EF808E}" presName="background2" presStyleLbl="node2" presStyleIdx="1" presStyleCnt="2"/>
      <dgm:spPr/>
    </dgm:pt>
    <dgm:pt modelId="{B8C5B835-B127-43D0-B6BA-F4C6C8D49E39}" type="pres">
      <dgm:prSet presAssocID="{5BCD4387-606F-4ACE-9A47-5E1112EF808E}" presName="text2" presStyleLbl="fgAcc2" presStyleIdx="1" presStyleCnt="2" custLinFactNeighborX="89776" custLinFactNeighborY="2505">
        <dgm:presLayoutVars>
          <dgm:chPref val="3"/>
        </dgm:presLayoutVars>
      </dgm:prSet>
      <dgm:spPr/>
      <dgm:t>
        <a:bodyPr/>
        <a:lstStyle/>
        <a:p>
          <a:endParaRPr lang="fr-FR"/>
        </a:p>
      </dgm:t>
    </dgm:pt>
    <dgm:pt modelId="{62BB99B4-1AF9-4F73-B831-2F2C5F804514}" type="pres">
      <dgm:prSet presAssocID="{5BCD4387-606F-4ACE-9A47-5E1112EF808E}" presName="hierChild3" presStyleCnt="0"/>
      <dgm:spPr/>
    </dgm:pt>
    <dgm:pt modelId="{A3BFB92E-D6A0-46BA-AB9E-78D234170678}" type="pres">
      <dgm:prSet presAssocID="{AAD6AB62-4662-44F7-88D0-CAC6A13CFD6B}" presName="Name17" presStyleLbl="parChTrans1D3" presStyleIdx="1" presStyleCnt="2"/>
      <dgm:spPr/>
      <dgm:t>
        <a:bodyPr/>
        <a:lstStyle/>
        <a:p>
          <a:endParaRPr lang="fr-FR"/>
        </a:p>
      </dgm:t>
    </dgm:pt>
    <dgm:pt modelId="{863ADB30-CB5B-4F4F-956C-331AE67AA64D}" type="pres">
      <dgm:prSet presAssocID="{0AD66535-44A7-42CC-B4C0-E5C611100B4D}" presName="hierRoot3" presStyleCnt="0"/>
      <dgm:spPr/>
    </dgm:pt>
    <dgm:pt modelId="{84437595-C8CE-402F-899F-1699B06EA5E2}" type="pres">
      <dgm:prSet presAssocID="{0AD66535-44A7-42CC-B4C0-E5C611100B4D}" presName="composite3" presStyleCnt="0"/>
      <dgm:spPr/>
    </dgm:pt>
    <dgm:pt modelId="{91A61724-1170-4CDE-A456-061057FD254A}" type="pres">
      <dgm:prSet presAssocID="{0AD66535-44A7-42CC-B4C0-E5C611100B4D}" presName="background3" presStyleLbl="node3" presStyleIdx="1" presStyleCnt="2"/>
      <dgm:spPr/>
    </dgm:pt>
    <dgm:pt modelId="{EB2873BA-2C9E-4C2C-9BAC-DC34814022AA}" type="pres">
      <dgm:prSet presAssocID="{0AD66535-44A7-42CC-B4C0-E5C611100B4D}" presName="text3" presStyleLbl="fgAcc3" presStyleIdx="1" presStyleCnt="2">
        <dgm:presLayoutVars>
          <dgm:chPref val="3"/>
        </dgm:presLayoutVars>
      </dgm:prSet>
      <dgm:spPr/>
      <dgm:t>
        <a:bodyPr/>
        <a:lstStyle/>
        <a:p>
          <a:endParaRPr lang="fr-FR"/>
        </a:p>
      </dgm:t>
    </dgm:pt>
    <dgm:pt modelId="{6167F513-5EE4-4568-9494-1D8791153F61}" type="pres">
      <dgm:prSet presAssocID="{0AD66535-44A7-42CC-B4C0-E5C611100B4D}" presName="hierChild4" presStyleCnt="0"/>
      <dgm:spPr/>
    </dgm:pt>
  </dgm:ptLst>
  <dgm:cxnLst>
    <dgm:cxn modelId="{B620DCD7-68C1-494C-95EE-CBC6C6BBF4B4}" type="presOf" srcId="{AAD6AB62-4662-44F7-88D0-CAC6A13CFD6B}" destId="{A3BFB92E-D6A0-46BA-AB9E-78D234170678}" srcOrd="0" destOrd="0" presId="urn:microsoft.com/office/officeart/2005/8/layout/hierarchy1"/>
    <dgm:cxn modelId="{23B07B95-CB25-4ECA-885C-B80CCE02C10A}" type="presOf" srcId="{9DA5389B-5D4D-493C-9DC1-F4ED897C47D8}" destId="{CDA4AD6C-432F-47B9-8665-D353324892A3}" srcOrd="0" destOrd="0" presId="urn:microsoft.com/office/officeart/2005/8/layout/hierarchy1"/>
    <dgm:cxn modelId="{880D013E-437C-4E7A-BE26-A8DC9DFA6B87}" srcId="{9DA5389B-5D4D-493C-9DC1-F4ED897C47D8}" destId="{5BCD4387-606F-4ACE-9A47-5E1112EF808E}" srcOrd="1" destOrd="0" parTransId="{420AF2A4-B13F-4FD0-9AD2-A06B15977234}" sibTransId="{F17E6DE7-5EC6-4811-93B0-0E5468D5A0FA}"/>
    <dgm:cxn modelId="{6CFB85CF-BC66-4F23-BF1C-820FC870A9E1}" type="presOf" srcId="{80D889FE-7946-44B0-81D7-95AA9B7AD373}" destId="{EB80D701-BC1C-4F3B-912C-6E363D651078}" srcOrd="0" destOrd="0" presId="urn:microsoft.com/office/officeart/2005/8/layout/hierarchy1"/>
    <dgm:cxn modelId="{99BE99D7-8C2C-4ACA-9A0D-060FBF4D6029}" type="presOf" srcId="{420AF2A4-B13F-4FD0-9AD2-A06B15977234}" destId="{2CD348B6-4AF6-4155-81EA-A242C312635B}" srcOrd="0" destOrd="0" presId="urn:microsoft.com/office/officeart/2005/8/layout/hierarchy1"/>
    <dgm:cxn modelId="{A1E8F2B2-A5F9-4F84-817F-33B8F1B98F6F}" type="presOf" srcId="{5BCD4387-606F-4ACE-9A47-5E1112EF808E}" destId="{B8C5B835-B127-43D0-B6BA-F4C6C8D49E39}" srcOrd="0" destOrd="0" presId="urn:microsoft.com/office/officeart/2005/8/layout/hierarchy1"/>
    <dgm:cxn modelId="{3CE83667-4D5F-4C1C-8871-3CE4B9DF1944}" type="presOf" srcId="{0AD66535-44A7-42CC-B4C0-E5C611100B4D}" destId="{EB2873BA-2C9E-4C2C-9BAC-DC34814022AA}" srcOrd="0" destOrd="0" presId="urn:microsoft.com/office/officeart/2005/8/layout/hierarchy1"/>
    <dgm:cxn modelId="{90DD9725-720F-4A44-A9D9-B9EBFAB34D9E}" type="presOf" srcId="{D7841A99-5424-48E9-930B-833BA00665C4}" destId="{5BF11AD5-3F8B-454A-A55F-1B2FF314CE7C}" srcOrd="0" destOrd="0" presId="urn:microsoft.com/office/officeart/2005/8/layout/hierarchy1"/>
    <dgm:cxn modelId="{9D01FFF7-CEFE-45BC-82BD-B0C618D1C3DE}" type="presOf" srcId="{0C293C5B-BCE8-45B1-906F-1BD3A96CEC1D}" destId="{F043A97F-80A5-4A71-9BDD-7B79D70D7F70}" srcOrd="0" destOrd="0" presId="urn:microsoft.com/office/officeart/2005/8/layout/hierarchy1"/>
    <dgm:cxn modelId="{FE92EFB9-D0F8-4080-9F49-84861BBE6C7C}" srcId="{9DA5389B-5D4D-493C-9DC1-F4ED897C47D8}" destId="{37A75917-F144-48C9-9B29-1A6F3083EAE6}" srcOrd="0" destOrd="0" parTransId="{D7841A99-5424-48E9-930B-833BA00665C4}" sibTransId="{0C1175E4-59CB-4FBF-A8C1-88E88414C8DD}"/>
    <dgm:cxn modelId="{888474A3-3170-4661-87CB-581B5433304A}" srcId="{5BCD4387-606F-4ACE-9A47-5E1112EF808E}" destId="{0AD66535-44A7-42CC-B4C0-E5C611100B4D}" srcOrd="0" destOrd="0" parTransId="{AAD6AB62-4662-44F7-88D0-CAC6A13CFD6B}" sibTransId="{242636A9-385A-4E3A-A986-A7DFC9889B84}"/>
    <dgm:cxn modelId="{4AF06AA2-D4A6-4160-AB08-432B83D9BC2A}" type="presOf" srcId="{1EE1CD0A-31D0-4C13-8C77-B82429E2C19F}" destId="{CB1846EE-59AE-4C14-B280-B046AC1AB51A}" srcOrd="0" destOrd="0" presId="urn:microsoft.com/office/officeart/2005/8/layout/hierarchy1"/>
    <dgm:cxn modelId="{AD89256B-FA8A-4F5A-BBA1-3012BBAD9BF5}" srcId="{1EE1CD0A-31D0-4C13-8C77-B82429E2C19F}" destId="{9DA5389B-5D4D-493C-9DC1-F4ED897C47D8}" srcOrd="0" destOrd="0" parTransId="{2AB5C09B-3583-4C6A-8D08-10961D674BBA}" sibTransId="{B04194FD-44B2-4D02-AC35-6E25446F6D71}"/>
    <dgm:cxn modelId="{30517B1C-AA23-4381-896F-A5D3131893FD}" srcId="{37A75917-F144-48C9-9B29-1A6F3083EAE6}" destId="{80D889FE-7946-44B0-81D7-95AA9B7AD373}" srcOrd="0" destOrd="0" parTransId="{0C293C5B-BCE8-45B1-906F-1BD3A96CEC1D}" sibTransId="{6F743726-8EF9-4CE1-BDE0-5997CC3C7D10}"/>
    <dgm:cxn modelId="{F249FE18-DF3E-40EA-999E-9A0DE5DA1FF5}" type="presOf" srcId="{37A75917-F144-48C9-9B29-1A6F3083EAE6}" destId="{E08002B1-1F1C-4577-9DDB-A18B22B2EC3B}" srcOrd="0" destOrd="0" presId="urn:microsoft.com/office/officeart/2005/8/layout/hierarchy1"/>
    <dgm:cxn modelId="{A1A18F02-DC84-44BA-88FD-CE2F03924EDC}" type="presParOf" srcId="{CB1846EE-59AE-4C14-B280-B046AC1AB51A}" destId="{2E9506D8-369C-49E9-853C-C0F25B861519}" srcOrd="0" destOrd="0" presId="urn:microsoft.com/office/officeart/2005/8/layout/hierarchy1"/>
    <dgm:cxn modelId="{FDDF97FB-E050-4105-8200-0BBB180BF6DD}" type="presParOf" srcId="{2E9506D8-369C-49E9-853C-C0F25B861519}" destId="{75809A94-BFCD-43CF-9508-D4850EAF13F5}" srcOrd="0" destOrd="0" presId="urn:microsoft.com/office/officeart/2005/8/layout/hierarchy1"/>
    <dgm:cxn modelId="{A2AC6514-F9C8-499F-9D83-5E6116DEF046}" type="presParOf" srcId="{75809A94-BFCD-43CF-9508-D4850EAF13F5}" destId="{0E695C64-165B-4AF1-8D62-17E9356A644D}" srcOrd="0" destOrd="0" presId="urn:microsoft.com/office/officeart/2005/8/layout/hierarchy1"/>
    <dgm:cxn modelId="{01471259-05E0-4275-A467-C20BDF742989}" type="presParOf" srcId="{75809A94-BFCD-43CF-9508-D4850EAF13F5}" destId="{CDA4AD6C-432F-47B9-8665-D353324892A3}" srcOrd="1" destOrd="0" presId="urn:microsoft.com/office/officeart/2005/8/layout/hierarchy1"/>
    <dgm:cxn modelId="{546EB608-6429-4B1E-974B-1690DD2F4AB7}" type="presParOf" srcId="{2E9506D8-369C-49E9-853C-C0F25B861519}" destId="{6828A6B7-4D1F-4FD4-A7D3-E51D05B442D5}" srcOrd="1" destOrd="0" presId="urn:microsoft.com/office/officeart/2005/8/layout/hierarchy1"/>
    <dgm:cxn modelId="{A743928E-DF63-47A6-B298-8A8A4E166197}" type="presParOf" srcId="{6828A6B7-4D1F-4FD4-A7D3-E51D05B442D5}" destId="{5BF11AD5-3F8B-454A-A55F-1B2FF314CE7C}" srcOrd="0" destOrd="0" presId="urn:microsoft.com/office/officeart/2005/8/layout/hierarchy1"/>
    <dgm:cxn modelId="{7813EB0B-6AB8-46A6-9273-361F7C08224A}" type="presParOf" srcId="{6828A6B7-4D1F-4FD4-A7D3-E51D05B442D5}" destId="{42C6E425-6BB5-4D02-94EA-3ACA486D38AC}" srcOrd="1" destOrd="0" presId="urn:microsoft.com/office/officeart/2005/8/layout/hierarchy1"/>
    <dgm:cxn modelId="{2E7E3B76-06BA-40A1-ACE5-195FACD20867}" type="presParOf" srcId="{42C6E425-6BB5-4D02-94EA-3ACA486D38AC}" destId="{201A0C46-FEB9-4F04-A5E2-48EB5292DFE4}" srcOrd="0" destOrd="0" presId="urn:microsoft.com/office/officeart/2005/8/layout/hierarchy1"/>
    <dgm:cxn modelId="{FEC22885-B689-4309-B616-FD23216F0F7D}" type="presParOf" srcId="{201A0C46-FEB9-4F04-A5E2-48EB5292DFE4}" destId="{C94BF37A-803F-4498-BDDC-C583DA71D923}" srcOrd="0" destOrd="0" presId="urn:microsoft.com/office/officeart/2005/8/layout/hierarchy1"/>
    <dgm:cxn modelId="{434A7B9F-2D2A-43AF-9498-97381E2FEB57}" type="presParOf" srcId="{201A0C46-FEB9-4F04-A5E2-48EB5292DFE4}" destId="{E08002B1-1F1C-4577-9DDB-A18B22B2EC3B}" srcOrd="1" destOrd="0" presId="urn:microsoft.com/office/officeart/2005/8/layout/hierarchy1"/>
    <dgm:cxn modelId="{EB45079B-5D64-4341-8FEB-509C8D5DD727}" type="presParOf" srcId="{42C6E425-6BB5-4D02-94EA-3ACA486D38AC}" destId="{CFF2F54A-E705-4020-89F1-F42AE08B880F}" srcOrd="1" destOrd="0" presId="urn:microsoft.com/office/officeart/2005/8/layout/hierarchy1"/>
    <dgm:cxn modelId="{98FF02AA-BE35-4A81-81A6-BC63683033BE}" type="presParOf" srcId="{CFF2F54A-E705-4020-89F1-F42AE08B880F}" destId="{F043A97F-80A5-4A71-9BDD-7B79D70D7F70}" srcOrd="0" destOrd="0" presId="urn:microsoft.com/office/officeart/2005/8/layout/hierarchy1"/>
    <dgm:cxn modelId="{FF1AD4AD-80D7-4F9E-8B88-2A4CA6DDC3DD}" type="presParOf" srcId="{CFF2F54A-E705-4020-89F1-F42AE08B880F}" destId="{68165354-E92F-43A3-954B-988384FF3D1A}" srcOrd="1" destOrd="0" presId="urn:microsoft.com/office/officeart/2005/8/layout/hierarchy1"/>
    <dgm:cxn modelId="{47D83C7B-5968-4812-BC13-89E937618902}" type="presParOf" srcId="{68165354-E92F-43A3-954B-988384FF3D1A}" destId="{260A3F2B-78BA-4A21-8322-206BF2BD356E}" srcOrd="0" destOrd="0" presId="urn:microsoft.com/office/officeart/2005/8/layout/hierarchy1"/>
    <dgm:cxn modelId="{1B86275E-62CB-471E-83C2-A7D64E21D121}" type="presParOf" srcId="{260A3F2B-78BA-4A21-8322-206BF2BD356E}" destId="{66C43F74-8149-4B11-982E-338FF73F834F}" srcOrd="0" destOrd="0" presId="urn:microsoft.com/office/officeart/2005/8/layout/hierarchy1"/>
    <dgm:cxn modelId="{C7C5C421-00BD-4276-804B-D7EA86FA0ED9}" type="presParOf" srcId="{260A3F2B-78BA-4A21-8322-206BF2BD356E}" destId="{EB80D701-BC1C-4F3B-912C-6E363D651078}" srcOrd="1" destOrd="0" presId="urn:microsoft.com/office/officeart/2005/8/layout/hierarchy1"/>
    <dgm:cxn modelId="{CC152758-F231-4FDC-B34B-839DD07E171E}" type="presParOf" srcId="{68165354-E92F-43A3-954B-988384FF3D1A}" destId="{BC8AC018-774A-429C-B218-5CA04394D645}" srcOrd="1" destOrd="0" presId="urn:microsoft.com/office/officeart/2005/8/layout/hierarchy1"/>
    <dgm:cxn modelId="{7322BE6C-CFD2-4C8C-8D81-33755B03FF3E}" type="presParOf" srcId="{6828A6B7-4D1F-4FD4-A7D3-E51D05B442D5}" destId="{2CD348B6-4AF6-4155-81EA-A242C312635B}" srcOrd="2" destOrd="0" presId="urn:microsoft.com/office/officeart/2005/8/layout/hierarchy1"/>
    <dgm:cxn modelId="{60A419D5-E887-41DF-8F84-4A54D10E9AE4}" type="presParOf" srcId="{6828A6B7-4D1F-4FD4-A7D3-E51D05B442D5}" destId="{BFB54AE0-28BD-49FB-AF41-4FB3D645771B}" srcOrd="3" destOrd="0" presId="urn:microsoft.com/office/officeart/2005/8/layout/hierarchy1"/>
    <dgm:cxn modelId="{A5AD9219-DB76-4EB4-8A90-84A2441CA77A}" type="presParOf" srcId="{BFB54AE0-28BD-49FB-AF41-4FB3D645771B}" destId="{465F8928-74CC-4971-A24D-889AA3C30C06}" srcOrd="0" destOrd="0" presId="urn:microsoft.com/office/officeart/2005/8/layout/hierarchy1"/>
    <dgm:cxn modelId="{83868CED-0CA3-4DB1-B53E-8C2DD9E731A5}" type="presParOf" srcId="{465F8928-74CC-4971-A24D-889AA3C30C06}" destId="{9817646F-80C0-4E7D-8E62-C615B673CCC0}" srcOrd="0" destOrd="0" presId="urn:microsoft.com/office/officeart/2005/8/layout/hierarchy1"/>
    <dgm:cxn modelId="{351A5C85-4B3B-491D-B1C5-5A01B4A64DA8}" type="presParOf" srcId="{465F8928-74CC-4971-A24D-889AA3C30C06}" destId="{B8C5B835-B127-43D0-B6BA-F4C6C8D49E39}" srcOrd="1" destOrd="0" presId="urn:microsoft.com/office/officeart/2005/8/layout/hierarchy1"/>
    <dgm:cxn modelId="{DC927C2D-1E7E-45B0-B9AC-AB33F0EC439B}" type="presParOf" srcId="{BFB54AE0-28BD-49FB-AF41-4FB3D645771B}" destId="{62BB99B4-1AF9-4F73-B831-2F2C5F804514}" srcOrd="1" destOrd="0" presId="urn:microsoft.com/office/officeart/2005/8/layout/hierarchy1"/>
    <dgm:cxn modelId="{2B940656-94F3-43E0-A4EE-10AF4E14D887}" type="presParOf" srcId="{62BB99B4-1AF9-4F73-B831-2F2C5F804514}" destId="{A3BFB92E-D6A0-46BA-AB9E-78D234170678}" srcOrd="0" destOrd="0" presId="urn:microsoft.com/office/officeart/2005/8/layout/hierarchy1"/>
    <dgm:cxn modelId="{B31D2F3A-98F5-4415-8B52-02AC1E587DAB}" type="presParOf" srcId="{62BB99B4-1AF9-4F73-B831-2F2C5F804514}" destId="{863ADB30-CB5B-4F4F-956C-331AE67AA64D}" srcOrd="1" destOrd="0" presId="urn:microsoft.com/office/officeart/2005/8/layout/hierarchy1"/>
    <dgm:cxn modelId="{8633DC83-AF97-4C26-9E92-12DBEB2DCBD5}" type="presParOf" srcId="{863ADB30-CB5B-4F4F-956C-331AE67AA64D}" destId="{84437595-C8CE-402F-899F-1699B06EA5E2}" srcOrd="0" destOrd="0" presId="urn:microsoft.com/office/officeart/2005/8/layout/hierarchy1"/>
    <dgm:cxn modelId="{2FBEE6C3-9A06-4009-A670-8F780D3955BD}" type="presParOf" srcId="{84437595-C8CE-402F-899F-1699B06EA5E2}" destId="{91A61724-1170-4CDE-A456-061057FD254A}" srcOrd="0" destOrd="0" presId="urn:microsoft.com/office/officeart/2005/8/layout/hierarchy1"/>
    <dgm:cxn modelId="{08F8A2F3-92BF-4874-8524-84E0063F0E81}" type="presParOf" srcId="{84437595-C8CE-402F-899F-1699B06EA5E2}" destId="{EB2873BA-2C9E-4C2C-9BAC-DC34814022AA}" srcOrd="1" destOrd="0" presId="urn:microsoft.com/office/officeart/2005/8/layout/hierarchy1"/>
    <dgm:cxn modelId="{D75EDB63-FA3B-4D1A-A165-2A331A64A69E}" type="presParOf" srcId="{863ADB30-CB5B-4F4F-956C-331AE67AA64D}" destId="{6167F513-5EE4-4568-9494-1D8791153F61}"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FAD9A33-92C7-4B84-B441-65AE1BE8E44C}" type="datetimeFigureOut">
              <a:rPr lang="fr-FR" smtClean="0"/>
              <a:pPr/>
              <a:t>27/05/2021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B904FC-1865-4762-899F-05BCC057FEB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D9A33-92C7-4B84-B441-65AE1BE8E44C}" type="datetimeFigureOut">
              <a:rPr lang="fr-FR" smtClean="0"/>
              <a:pPr/>
              <a:t>27/05/2021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904FC-1865-4762-899F-05BCC057FEB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a:t>
            </a:r>
            <a:br>
              <a:rPr lang="fr-FR" sz="1300" dirty="0" smtClean="0"/>
            </a:br>
            <a:r>
              <a:rPr lang="fr-FR" sz="1300" dirty="0" smtClean="0"/>
              <a:t>1) Quelle est d’après vous la meilleure technique de monitorage de la volémie per opératoire ? Décrire la technique.</a:t>
            </a:r>
            <a:br>
              <a:rPr lang="fr-FR" sz="1300" dirty="0" smtClean="0"/>
            </a:br>
            <a:r>
              <a:rPr lang="fr-FR" sz="1300" dirty="0" smtClean="0"/>
              <a:t>2) Citez les différents aspects de la réanimation du patient juste avant l’induction anesthésique ? </a:t>
            </a:r>
            <a:br>
              <a:rPr lang="fr-FR" sz="1300" dirty="0" smtClean="0"/>
            </a:br>
            <a:r>
              <a:rPr lang="fr-FR" sz="1300" dirty="0" smtClean="0"/>
              <a:t>Au moment de la mise en place du laryngoscope, vous ne voyez que l’épiglotte et la langue. </a:t>
            </a:r>
            <a:br>
              <a:rPr lang="fr-FR" sz="1300" dirty="0" smtClean="0"/>
            </a:br>
            <a:r>
              <a:rPr lang="fr-FR" sz="1300" dirty="0" smtClean="0"/>
              <a:t>3) A quel grade correspond cette situation (mentionnez le nom)?</a:t>
            </a:r>
            <a:br>
              <a:rPr lang="fr-FR" sz="1300" dirty="0" smtClean="0"/>
            </a:br>
            <a:r>
              <a:rPr lang="fr-FR" sz="1300" dirty="0" smtClean="0"/>
              <a:t>4) Proposez un algorithme d’intubation sachant que le patient est facile à ventiler au masque.</a:t>
            </a:r>
            <a:br>
              <a:rPr lang="fr-FR" sz="1300" dirty="0" smtClean="0"/>
            </a:br>
            <a:r>
              <a:rPr lang="fr-FR" sz="1300" dirty="0" smtClean="0"/>
              <a:t>5) Vous arrivez enfin à visualiser la glotte. Votre camarade vous signale une pression artérielle à 190/100. </a:t>
            </a:r>
            <a:br>
              <a:rPr lang="fr-FR" sz="1300" dirty="0" smtClean="0"/>
            </a:br>
            <a:r>
              <a:rPr lang="fr-FR" sz="1300" dirty="0" smtClean="0"/>
              <a:t>Que lui conseillez-vous de faire ?</a:t>
            </a:r>
            <a:br>
              <a:rPr lang="fr-FR" sz="1300" dirty="0" smtClean="0"/>
            </a:br>
            <a:r>
              <a:rPr lang="fr-FR" sz="1300" dirty="0" smtClean="0"/>
              <a:t>6) Précisez les moyens qui vous permettent de vérifier que la sonde d’intubation est bien en place.</a:t>
            </a:r>
            <a:br>
              <a:rPr lang="fr-FR" sz="1300" dirty="0" smtClean="0"/>
            </a:br>
            <a:r>
              <a:rPr lang="fr-FR" sz="1300" dirty="0" smtClean="0"/>
              <a:t>7) Quels sont les paramètres que vous devez régler sur le respirateur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valeurs normales ? Si vous considérez que ces valeurs sont anormales, sur quels paramètres de réglage devez-vous agir pour obtenir des valeurs normales ?</a:t>
            </a:r>
            <a:br>
              <a:rPr lang="fr-FR" sz="1300" dirty="0" smtClean="0"/>
            </a:br>
            <a:r>
              <a:rPr lang="fr-FR" sz="1300" dirty="0" smtClean="0"/>
              <a:t>Au moment où vous commencez l’entretien de l’anesthésie, vous constatez une bradycardie (48/min). </a:t>
            </a:r>
            <a:br>
              <a:rPr lang="fr-FR" sz="1300" dirty="0" smtClean="0"/>
            </a:br>
            <a:r>
              <a:rPr lang="fr-FR" sz="1300" dirty="0" smtClean="0"/>
              <a:t>9) Discutez en fonction des éventualités les paramètres à relever et les traitements à administrer pour traiter la bradycardie.</a:t>
            </a:r>
            <a:br>
              <a:rPr lang="fr-FR" sz="1300" dirty="0" smtClean="0"/>
            </a:br>
            <a:r>
              <a:rPr lang="fr-FR" sz="1300" dirty="0" smtClean="0"/>
              <a:t>10) Indiquer le volume et la nature de la réanimation hydro-électrolytique pour ce patient sachant que l’intervention durera 2 heures. </a:t>
            </a:r>
            <a:br>
              <a:rPr lang="fr-FR" sz="1300" dirty="0" smtClean="0"/>
            </a:br>
            <a:r>
              <a:rPr lang="fr-FR" sz="1300" dirty="0" smtClean="0"/>
              <a:t>11) Que fallait-il prévoir dès le pré opératoire ? </a:t>
            </a:r>
            <a:br>
              <a:rPr lang="fr-FR" sz="1300" dirty="0" smtClean="0"/>
            </a:br>
            <a:r>
              <a:rPr lang="fr-FR" sz="1300" dirty="0" smtClean="0"/>
              <a:t>12) peut-on appliquer une technique d’économie de la transfusion ? </a:t>
            </a:r>
            <a:br>
              <a:rPr lang="fr-FR" sz="1300" dirty="0" smtClean="0"/>
            </a:br>
            <a:r>
              <a:rPr lang="fr-FR" sz="1300" dirty="0" smtClean="0"/>
              <a:t>13) Quels sont à la fin de l’intervention les critères de l’</a:t>
            </a:r>
            <a:r>
              <a:rPr lang="fr-FR" sz="1300" dirty="0" err="1" smtClean="0"/>
              <a:t>extubation</a:t>
            </a:r>
            <a:r>
              <a:rPr lang="fr-FR" sz="1300" dirty="0" smtClean="0"/>
              <a:t> ?</a:t>
            </a:r>
            <a:br>
              <a:rPr lang="fr-FR" sz="1300" dirty="0" smtClean="0"/>
            </a:br>
            <a:r>
              <a:rPr lang="fr-FR" sz="1300" dirty="0" smtClean="0"/>
              <a:t>14) Où doit passer le patient après l’</a:t>
            </a:r>
            <a:r>
              <a:rPr lang="fr-FR" sz="1300" dirty="0" err="1" smtClean="0"/>
              <a:t>extubation</a:t>
            </a:r>
            <a:r>
              <a:rPr lang="fr-FR" sz="1300" dirty="0" smtClean="0"/>
              <a:t> ?</a:t>
            </a:r>
            <a:br>
              <a:rPr lang="fr-FR" sz="1300" dirty="0" smtClean="0"/>
            </a:br>
            <a:r>
              <a:rPr lang="fr-FR" sz="1300" dirty="0" smtClean="0"/>
              <a:t>15) Quels sont les problèmes qui risquent de se poser en post opératoire précoce ?</a:t>
            </a:r>
            <a:br>
              <a:rPr lang="fr-FR" sz="1300" dirty="0" smtClean="0"/>
            </a:br>
            <a:r>
              <a:rPr lang="fr-FR" sz="1300" dirty="0" smtClean="0"/>
              <a:t>16) Quand et selon quels critères est-ce que le patient doit rejoindre son lit d’hospitalisation ?</a:t>
            </a:r>
            <a:br>
              <a:rPr lang="fr-FR" sz="1300" dirty="0" smtClean="0"/>
            </a:br>
            <a:r>
              <a:rPr lang="fr-FR" sz="1300" dirty="0" smtClean="0"/>
              <a:t>17) Quelle technique d’analgésie locorégionale peut-on lui pratiquer avec un objectif d’analgésie de 72 heures post opératoires ?</a:t>
            </a:r>
            <a:br>
              <a:rPr lang="fr-FR" sz="1300" dirty="0" smtClean="0"/>
            </a:br>
            <a:r>
              <a:rPr lang="fr-FR" sz="1300" dirty="0" smtClean="0"/>
              <a:t>18) Quels sont les produits que nous pouvons utiliser dans ce but ?</a:t>
            </a:r>
            <a:br>
              <a:rPr lang="fr-FR" sz="1300" dirty="0" smtClean="0"/>
            </a:br>
            <a:r>
              <a:rPr lang="fr-FR" sz="1300" dirty="0" smtClean="0"/>
              <a:t>19) Quelle précaution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pouvait-elle servir dès le per opératoire ? Dans quel but ?</a:t>
            </a:r>
            <a:endParaRPr lang="fr-FR"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pPr algn="l"/>
            <a:r>
              <a:rPr lang="fr-FR" sz="1400" dirty="0" smtClean="0"/>
              <a:t>5) Approfondir l’anesthésie</a:t>
            </a:r>
            <a:br>
              <a:rPr lang="fr-FR" sz="1400" dirty="0" smtClean="0"/>
            </a:br>
            <a:r>
              <a:rPr lang="fr-FR" sz="1400" dirty="0" smtClean="0"/>
              <a:t>narcotiques</a:t>
            </a:r>
            <a:br>
              <a:rPr lang="fr-FR" sz="1400" dirty="0" smtClean="0"/>
            </a:br>
            <a:r>
              <a:rPr lang="fr-FR" sz="1400" dirty="0" smtClean="0"/>
              <a:t>morphiniques</a:t>
            </a:r>
            <a:endParaRPr lang="fr-F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85728"/>
            <a:ext cx="8229600" cy="1143000"/>
          </a:xfrm>
        </p:spPr>
        <p:txBody>
          <a:bodyPr>
            <a:normAutofit/>
          </a:bodyPr>
          <a:lstStyle/>
          <a:p>
            <a:pPr algn="l"/>
            <a:r>
              <a:rPr lang="fr-FR" sz="1600" dirty="0" smtClean="0"/>
              <a:t>6) Mouvements thoraciques</a:t>
            </a:r>
            <a:br>
              <a:rPr lang="fr-FR" sz="1600" dirty="0" smtClean="0"/>
            </a:br>
            <a:r>
              <a:rPr lang="fr-FR" sz="1600" dirty="0" err="1" smtClean="0"/>
              <a:t>capnographie</a:t>
            </a:r>
            <a:r>
              <a:rPr lang="fr-FR" sz="1600" dirty="0" smtClean="0"/>
              <a:t/>
            </a:r>
            <a:br>
              <a:rPr lang="fr-FR" sz="1600" dirty="0" smtClean="0"/>
            </a:br>
            <a:r>
              <a:rPr lang="fr-FR" sz="1600" dirty="0" smtClean="0"/>
              <a:t>auscultation pulmonaire</a:t>
            </a:r>
            <a:endParaRPr lang="fr-F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85728"/>
            <a:ext cx="8229600" cy="1143000"/>
          </a:xfrm>
        </p:spPr>
        <p:txBody>
          <a:bodyPr>
            <a:normAutofit fontScale="90000"/>
          </a:bodyPr>
          <a:lstStyle/>
          <a:p>
            <a:pPr algn="l"/>
            <a:r>
              <a:rPr lang="fr-FR" sz="1400" dirty="0" smtClean="0"/>
              <a:t>7) </a:t>
            </a:r>
            <a:r>
              <a:rPr lang="fr-FR" sz="1400" dirty="0" err="1" smtClean="0"/>
              <a:t>Vt</a:t>
            </a:r>
            <a:r>
              <a:rPr lang="fr-FR" sz="1400" dirty="0" smtClean="0"/>
              <a:t> </a:t>
            </a:r>
            <a:br>
              <a:rPr lang="fr-FR" sz="1400" dirty="0" smtClean="0"/>
            </a:br>
            <a:r>
              <a:rPr lang="fr-FR" sz="1400" dirty="0" smtClean="0"/>
              <a:t>FR</a:t>
            </a:r>
            <a:br>
              <a:rPr lang="fr-FR" sz="1400" dirty="0" smtClean="0"/>
            </a:br>
            <a:r>
              <a:rPr lang="fr-FR" sz="1400" dirty="0" smtClean="0"/>
              <a:t>PEP</a:t>
            </a:r>
            <a:br>
              <a:rPr lang="fr-FR" sz="1400" dirty="0" smtClean="0"/>
            </a:br>
            <a:r>
              <a:rPr lang="fr-FR" sz="1400" dirty="0" err="1" smtClean="0"/>
              <a:t>Vmin</a:t>
            </a:r>
            <a:r>
              <a:rPr lang="fr-FR" sz="1400" dirty="0" smtClean="0"/>
              <a:t/>
            </a:r>
            <a:br>
              <a:rPr lang="fr-FR" sz="1400" dirty="0" smtClean="0"/>
            </a:br>
            <a:r>
              <a:rPr lang="fr-FR" sz="1400" dirty="0" smtClean="0"/>
              <a:t>limites d’alarmes</a:t>
            </a:r>
            <a:br>
              <a:rPr lang="fr-FR" sz="1400" dirty="0" smtClean="0"/>
            </a:br>
            <a:r>
              <a:rPr lang="fr-FR" sz="1400" dirty="0" smtClean="0"/>
              <a:t>	P plateau</a:t>
            </a:r>
            <a:br>
              <a:rPr lang="fr-FR" sz="1400" dirty="0" smtClean="0"/>
            </a:br>
            <a:r>
              <a:rPr lang="fr-FR" sz="1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600" dirty="0" smtClean="0"/>
              <a:t>8) </a:t>
            </a:r>
            <a:r>
              <a:rPr lang="fr-FR" sz="1400" dirty="0" smtClean="0"/>
              <a:t>P plateau = 30 cm H2O : </a:t>
            </a:r>
            <a:r>
              <a:rPr lang="fr-FR" sz="1400" dirty="0" err="1" smtClean="0"/>
              <a:t>Nl</a:t>
            </a:r>
            <a:r>
              <a:rPr lang="fr-FR" sz="1400" dirty="0" smtClean="0"/>
              <a:t/>
            </a:r>
            <a:br>
              <a:rPr lang="fr-FR" sz="1400" dirty="0" smtClean="0"/>
            </a:br>
            <a:r>
              <a:rPr lang="fr-FR" sz="1400" dirty="0" smtClean="0"/>
              <a:t>PET CO2 = 15 mm Hg : hypocapnie / hyperventilation</a:t>
            </a:r>
            <a:br>
              <a:rPr lang="fr-FR" sz="1400" dirty="0" smtClean="0"/>
            </a:br>
            <a:r>
              <a:rPr lang="fr-FR" sz="1400" dirty="0" smtClean="0"/>
              <a:t>paramètre  à régler: baisser le </a:t>
            </a:r>
            <a:r>
              <a:rPr lang="fr-FR" sz="1400" dirty="0" err="1" smtClean="0"/>
              <a:t>Vt</a:t>
            </a:r>
            <a:r>
              <a:rPr lang="fr-FR" sz="1400" dirty="0" smtClean="0"/>
              <a:t> (objectif: PET CO2 = 35 mm Hg)</a:t>
            </a:r>
            <a:endParaRPr lang="fr-F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9) Bradycardie </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10) Laparotomie médiane sous ombilicale</a:t>
            </a:r>
            <a:br>
              <a:rPr lang="fr-FR" sz="1400" dirty="0" smtClean="0"/>
            </a:br>
            <a:r>
              <a:rPr lang="fr-FR" sz="1400" dirty="0" smtClean="0"/>
              <a:t>5 ml/Kg/H</a:t>
            </a:r>
            <a:br>
              <a:rPr lang="fr-FR" sz="1400" dirty="0" smtClean="0"/>
            </a:br>
            <a:r>
              <a:rPr lang="fr-FR" sz="1400" dirty="0" smtClean="0"/>
              <a:t>soit 5 x 70 x 2 = 700 ml</a:t>
            </a:r>
            <a:endParaRPr lang="fr-F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11) Réserve de sang iso groupe iso rhésus</a:t>
            </a:r>
            <a:endParaRPr lang="fr-F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pouvait-on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12) Autotransfusion = Non</a:t>
            </a:r>
            <a:br>
              <a:rPr lang="fr-FR" sz="1400" dirty="0" smtClean="0"/>
            </a:br>
            <a:r>
              <a:rPr lang="fr-FR" sz="1400" dirty="0" smtClean="0"/>
              <a:t>Récupération de sang per opératoire = Non</a:t>
            </a:r>
            <a:endParaRPr lang="fr-FR"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sz="1400" dirty="0" smtClean="0"/>
              <a:t>13) </a:t>
            </a:r>
            <a:r>
              <a:rPr lang="fr-FR" sz="1400" dirty="0" err="1" smtClean="0"/>
              <a:t>Citères</a:t>
            </a:r>
            <a:r>
              <a:rPr lang="fr-FR" sz="1400" dirty="0" smtClean="0"/>
              <a:t> d’</a:t>
            </a:r>
            <a:r>
              <a:rPr lang="fr-FR" sz="1400" dirty="0" err="1" smtClean="0"/>
              <a:t>extubation</a:t>
            </a:r>
            <a:r>
              <a:rPr lang="fr-FR" sz="1400" dirty="0" smtClean="0"/>
              <a:t/>
            </a:r>
            <a:br>
              <a:rPr lang="fr-FR" sz="1400" dirty="0" smtClean="0"/>
            </a:br>
            <a:r>
              <a:rPr lang="fr-FR" sz="1400" dirty="0" smtClean="0"/>
              <a:t>récupération de la conscience avec exécution des ordres simples</a:t>
            </a:r>
            <a:br>
              <a:rPr lang="fr-FR" sz="1400" dirty="0" smtClean="0"/>
            </a:br>
            <a:r>
              <a:rPr lang="fr-FR" sz="1400" dirty="0" smtClean="0"/>
              <a:t>décurarisation</a:t>
            </a:r>
            <a:br>
              <a:rPr lang="fr-FR" sz="1400" dirty="0" smtClean="0"/>
            </a:br>
            <a:r>
              <a:rPr lang="fr-FR" sz="1400" dirty="0" smtClean="0"/>
              <a:t>démorphinisation</a:t>
            </a:r>
            <a:br>
              <a:rPr lang="fr-FR" sz="1400" dirty="0" smtClean="0"/>
            </a:br>
            <a:r>
              <a:rPr lang="fr-FR" sz="1400" dirty="0" smtClean="0"/>
              <a:t>stabilité hémodynamique</a:t>
            </a:r>
            <a:br>
              <a:rPr lang="fr-FR" sz="1400" dirty="0" smtClean="0"/>
            </a:br>
            <a:r>
              <a:rPr lang="fr-FR" sz="1400" dirty="0" err="1" smtClean="0"/>
              <a:t>normothermie</a:t>
            </a:r>
            <a:r>
              <a:rPr lang="fr-FR" sz="1400" dirty="0" smtClean="0"/>
              <a:t/>
            </a:r>
            <a:br>
              <a:rPr lang="fr-FR" sz="1400" dirty="0" smtClean="0"/>
            </a:br>
            <a:r>
              <a:rPr lang="fr-FR" sz="1400" dirty="0" smtClean="0"/>
              <a:t>taux d’hémoglobine : correcte </a:t>
            </a:r>
            <a:endParaRPr lang="fr-FR"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14) En salle d’opérations</a:t>
            </a:r>
            <a:endParaRPr lang="fr-F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 Monitorage de la volémie</a:t>
            </a:r>
            <a:br>
              <a:rPr lang="fr-FR" sz="1400" dirty="0" smtClean="0"/>
            </a:br>
            <a:r>
              <a:rPr lang="fr-FR" sz="1400" dirty="0" smtClean="0"/>
              <a:t>AG / curarisé / Ventilation</a:t>
            </a:r>
            <a:br>
              <a:rPr lang="fr-FR" sz="1400" dirty="0" smtClean="0"/>
            </a:br>
            <a:r>
              <a:rPr lang="fr-FR" sz="1400" dirty="0" smtClean="0"/>
              <a:t>PAI</a:t>
            </a:r>
            <a:endParaRPr lang="fr-FR"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154758"/>
          </a:xfrm>
        </p:spPr>
        <p:txBody>
          <a:bodyPr>
            <a:normAutofit/>
          </a:bodyPr>
          <a:lstStyle/>
          <a:p>
            <a:pPr algn="l"/>
            <a:r>
              <a:rPr lang="fr-FR" sz="1400" dirty="0" smtClean="0"/>
              <a:t>15) Problèmes post opératoires précoces</a:t>
            </a:r>
            <a:br>
              <a:rPr lang="fr-FR" sz="1400" dirty="0" smtClean="0"/>
            </a:br>
            <a:r>
              <a:rPr lang="fr-FR" sz="1400" dirty="0" smtClean="0"/>
              <a:t>hémodynamiques</a:t>
            </a:r>
            <a:br>
              <a:rPr lang="fr-FR" sz="1400" dirty="0" smtClean="0"/>
            </a:br>
            <a:r>
              <a:rPr lang="fr-FR" sz="1400" dirty="0" smtClean="0"/>
              <a:t>	hypotension</a:t>
            </a:r>
            <a:br>
              <a:rPr lang="fr-FR" sz="1400" dirty="0" smtClean="0"/>
            </a:br>
            <a:r>
              <a:rPr lang="fr-FR" sz="1400" dirty="0" smtClean="0"/>
              <a:t>	hypertension</a:t>
            </a:r>
            <a:br>
              <a:rPr lang="fr-FR" sz="1400" dirty="0" smtClean="0"/>
            </a:br>
            <a:r>
              <a:rPr lang="fr-FR" sz="1400" dirty="0" smtClean="0"/>
              <a:t>	tachycardie</a:t>
            </a:r>
            <a:br>
              <a:rPr lang="fr-FR" sz="1400" dirty="0" smtClean="0"/>
            </a:br>
            <a:r>
              <a:rPr lang="fr-FR" sz="1400" dirty="0" smtClean="0"/>
              <a:t>	bradycardie</a:t>
            </a:r>
            <a:br>
              <a:rPr lang="fr-FR" sz="1400" dirty="0" smtClean="0"/>
            </a:br>
            <a:r>
              <a:rPr lang="fr-FR" sz="1400" dirty="0" smtClean="0"/>
              <a:t>	troubles du rythme</a:t>
            </a:r>
            <a:br>
              <a:rPr lang="fr-FR" sz="1400" dirty="0" smtClean="0"/>
            </a:br>
            <a:r>
              <a:rPr lang="fr-FR" sz="1400" dirty="0" smtClean="0"/>
              <a:t>	insuffisance cardiaque aigue</a:t>
            </a:r>
            <a:br>
              <a:rPr lang="fr-FR" sz="1400" dirty="0" smtClean="0"/>
            </a:br>
            <a:r>
              <a:rPr lang="fr-FR" sz="1400" dirty="0" smtClean="0"/>
              <a:t>respiratoires</a:t>
            </a:r>
            <a:br>
              <a:rPr lang="fr-FR" sz="1400" dirty="0" smtClean="0"/>
            </a:br>
            <a:r>
              <a:rPr lang="fr-FR" sz="1400" dirty="0"/>
              <a:t>	</a:t>
            </a:r>
            <a:r>
              <a:rPr lang="fr-FR" sz="1400" dirty="0" err="1" smtClean="0"/>
              <a:t>polynée</a:t>
            </a:r>
            <a:r>
              <a:rPr lang="fr-FR" sz="1400" dirty="0" smtClean="0"/>
              <a:t/>
            </a:r>
            <a:br>
              <a:rPr lang="fr-FR" sz="1400" dirty="0" smtClean="0"/>
            </a:br>
            <a:r>
              <a:rPr lang="fr-FR" sz="1400" dirty="0" smtClean="0"/>
              <a:t>	</a:t>
            </a:r>
            <a:r>
              <a:rPr lang="fr-FR" sz="1400" dirty="0" err="1" smtClean="0"/>
              <a:t>désaturation</a:t>
            </a:r>
            <a:r>
              <a:rPr lang="fr-FR" sz="1400" dirty="0" smtClean="0"/>
              <a:t/>
            </a:r>
            <a:br>
              <a:rPr lang="fr-FR" sz="1400" dirty="0" smtClean="0"/>
            </a:br>
            <a:r>
              <a:rPr lang="fr-FR" sz="1400" dirty="0"/>
              <a:t>	</a:t>
            </a:r>
            <a:r>
              <a:rPr lang="fr-FR" sz="1400" dirty="0" err="1" smtClean="0"/>
              <a:t>bradypnée</a:t>
            </a:r>
            <a:r>
              <a:rPr lang="fr-FR" sz="1400" dirty="0" smtClean="0"/>
              <a:t/>
            </a:r>
            <a:br>
              <a:rPr lang="fr-FR" sz="1400" dirty="0" smtClean="0"/>
            </a:br>
            <a:r>
              <a:rPr lang="fr-FR" sz="1400" dirty="0"/>
              <a:t>	</a:t>
            </a:r>
            <a:r>
              <a:rPr lang="fr-FR" sz="1400" dirty="0" smtClean="0"/>
              <a:t>obstruction des voies respiratoires</a:t>
            </a:r>
            <a:br>
              <a:rPr lang="fr-FR" sz="1400" dirty="0" smtClean="0"/>
            </a:br>
            <a:r>
              <a:rPr lang="fr-FR" sz="1400" dirty="0"/>
              <a:t>	</a:t>
            </a:r>
            <a:r>
              <a:rPr lang="fr-FR" sz="1400" dirty="0" smtClean="0"/>
              <a:t>inhalation </a:t>
            </a:r>
            <a:br>
              <a:rPr lang="fr-FR" sz="1400" dirty="0" smtClean="0"/>
            </a:br>
            <a:r>
              <a:rPr lang="fr-FR" sz="1400" dirty="0" smtClean="0"/>
              <a:t>neurologiques</a:t>
            </a:r>
            <a:br>
              <a:rPr lang="fr-FR" sz="1400" dirty="0" smtClean="0"/>
            </a:br>
            <a:r>
              <a:rPr lang="fr-FR" sz="1400" dirty="0"/>
              <a:t>	</a:t>
            </a:r>
            <a:r>
              <a:rPr lang="fr-FR" sz="1400" dirty="0" smtClean="0"/>
              <a:t>agitation  (hypoxie, hypotension, douleur)</a:t>
            </a:r>
            <a:br>
              <a:rPr lang="fr-FR" sz="1400" dirty="0" smtClean="0"/>
            </a:br>
            <a:r>
              <a:rPr lang="fr-FR" sz="1400" dirty="0"/>
              <a:t>	</a:t>
            </a:r>
            <a:r>
              <a:rPr lang="fr-FR" sz="1400" dirty="0" smtClean="0"/>
              <a:t>coma (</a:t>
            </a:r>
            <a:r>
              <a:rPr lang="fr-FR" sz="1400" dirty="0" err="1" smtClean="0"/>
              <a:t>hypercapnique</a:t>
            </a:r>
            <a:r>
              <a:rPr lang="fr-FR" sz="1400" dirty="0" smtClean="0"/>
              <a:t>, AVC ischémique ou hémorragique)</a:t>
            </a:r>
            <a:br>
              <a:rPr lang="fr-FR" sz="1400" dirty="0" smtClean="0"/>
            </a:br>
            <a:r>
              <a:rPr lang="fr-FR" sz="1400" dirty="0"/>
              <a:t>	</a:t>
            </a:r>
            <a:r>
              <a:rPr lang="fr-FR" sz="1400" dirty="0" smtClean="0"/>
              <a:t>retard de réveil</a:t>
            </a:r>
            <a:br>
              <a:rPr lang="fr-FR" sz="1400" dirty="0" smtClean="0"/>
            </a:br>
            <a:r>
              <a:rPr lang="fr-FR" sz="1400" dirty="0" smtClean="0"/>
              <a:t>douleur post opératoire</a:t>
            </a:r>
            <a:br>
              <a:rPr lang="fr-FR" sz="1400" dirty="0" smtClean="0"/>
            </a:br>
            <a:r>
              <a:rPr lang="fr-FR" sz="1400" dirty="0" smtClean="0"/>
              <a:t>saignement post opératoire</a:t>
            </a:r>
            <a:br>
              <a:rPr lang="fr-FR" sz="1400" dirty="0" smtClean="0"/>
            </a:br>
            <a:r>
              <a:rPr lang="fr-FR" sz="1400" dirty="0" smtClean="0"/>
              <a:t>hypothermie post opératoire</a:t>
            </a:r>
            <a:br>
              <a:rPr lang="fr-FR" sz="1400" dirty="0" smtClean="0"/>
            </a:br>
            <a:endParaRPr lang="fr-FR"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16) Score d’ALDRETE </a:t>
            </a:r>
            <a:endParaRPr lang="fr-FR" sz="2800" dirty="0"/>
          </a:p>
        </p:txBody>
      </p:sp>
      <p:pic>
        <p:nvPicPr>
          <p:cNvPr id="1026" name="Picture 2" descr="réveil physiopathologie surveillance incidents et accidents"/>
          <p:cNvPicPr>
            <a:picLocks noChangeAspect="1" noChangeArrowheads="1"/>
          </p:cNvPicPr>
          <p:nvPr/>
        </p:nvPicPr>
        <p:blipFill>
          <a:blip r:embed="rId2"/>
          <a:srcRect/>
          <a:stretch>
            <a:fillRect/>
          </a:stretch>
        </p:blipFill>
        <p:spPr bwMode="auto">
          <a:xfrm>
            <a:off x="571472" y="1428736"/>
            <a:ext cx="8188711" cy="428628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17) Analgésie péridurale</a:t>
            </a:r>
            <a:endParaRPr lang="fr-FR"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18) </a:t>
            </a:r>
            <a:r>
              <a:rPr lang="fr-FR" sz="1400" dirty="0" err="1" smtClean="0"/>
              <a:t>Bupivacaine</a:t>
            </a:r>
            <a:r>
              <a:rPr lang="fr-FR" sz="1400" dirty="0" smtClean="0"/>
              <a:t> isobare 0,125% ou 0,0625%</a:t>
            </a:r>
            <a:br>
              <a:rPr lang="fr-FR" sz="1400" dirty="0" smtClean="0"/>
            </a:br>
            <a:r>
              <a:rPr lang="fr-FR" sz="1400" dirty="0" smtClean="0"/>
              <a:t>(injections discontinues / PSE, PCEA)</a:t>
            </a:r>
            <a:br>
              <a:rPr lang="fr-FR" sz="1400" dirty="0" smtClean="0"/>
            </a:br>
            <a:r>
              <a:rPr lang="fr-FR" sz="1400" dirty="0" smtClean="0"/>
              <a:t/>
            </a:r>
            <a:br>
              <a:rPr lang="fr-FR" sz="1400" dirty="0" smtClean="0"/>
            </a:br>
            <a:r>
              <a:rPr lang="fr-FR" sz="1400" dirty="0" smtClean="0"/>
              <a:t> </a:t>
            </a:r>
            <a:endParaRPr lang="fr-FR"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19) Loin de l’injection d’anticoagulant sinon risque d’hématome péridural et compression médullaire</a:t>
            </a:r>
            <a:endParaRPr lang="fr-F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20) Anesthésie péridurale puisque le cathéter est mis dès le pré opératoire</a:t>
            </a:r>
            <a:r>
              <a:rPr lang="fr-FR" sz="1400" smtClean="0"/>
              <a:t/>
            </a:r>
            <a:br>
              <a:rPr lang="fr-FR" sz="1400" smtClean="0"/>
            </a:br>
            <a:r>
              <a:rPr lang="fr-FR" sz="1400" smtClean="0"/>
              <a:t>réduire </a:t>
            </a:r>
            <a:r>
              <a:rPr lang="fr-FR" sz="1400" dirty="0" smtClean="0"/>
              <a:t>les besoins en morphiniques per </a:t>
            </a:r>
            <a:r>
              <a:rPr lang="fr-FR" sz="1400" dirty="0" smtClean="0"/>
              <a:t>opératoires</a:t>
            </a:r>
            <a:br>
              <a:rPr lang="fr-FR" sz="1400" dirty="0" smtClean="0"/>
            </a:br>
            <a:r>
              <a:rPr lang="fr-FR" sz="1400" dirty="0" err="1" smtClean="0"/>
              <a:t>bupivacaine</a:t>
            </a:r>
            <a:r>
              <a:rPr lang="fr-FR" sz="1400" dirty="0" smtClean="0"/>
              <a:t> isobare 0,5%</a:t>
            </a:r>
            <a:endParaRPr lang="fr-F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2) Pré O2</a:t>
            </a:r>
            <a:br>
              <a:rPr lang="fr-FR" sz="1400" dirty="0" smtClean="0"/>
            </a:br>
            <a:r>
              <a:rPr lang="fr-FR" sz="1400" dirty="0" smtClean="0"/>
              <a:t>pré remplissage : 2 ml/Kg/H de jeûne</a:t>
            </a:r>
            <a:br>
              <a:rPr lang="fr-FR" sz="1400" dirty="0" smtClean="0"/>
            </a:br>
            <a:r>
              <a:rPr lang="fr-FR" sz="1400" dirty="0" smtClean="0"/>
              <a:t>soit 2 x 70 x 6 = 840 ml (environ 1 l)</a:t>
            </a:r>
            <a:endParaRPr lang="fr-F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1400" dirty="0" smtClean="0"/>
              <a:t>3) Cormack 3</a:t>
            </a:r>
            <a:endParaRPr lang="fr-F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8229600" cy="6369072"/>
          </a:xfrm>
        </p:spPr>
        <p:txBody>
          <a:bodyPr>
            <a:noAutofit/>
          </a:bodyPr>
          <a:lstStyle/>
          <a:p>
            <a:pPr algn="l"/>
            <a:r>
              <a:rPr lang="fr-FR" sz="1300" dirty="0" smtClean="0"/>
              <a:t>Un patient de </a:t>
            </a:r>
            <a:r>
              <a:rPr lang="fr-FR" sz="1300" u="sng" dirty="0" smtClean="0"/>
              <a:t>74 ans </a:t>
            </a:r>
            <a:r>
              <a:rPr lang="fr-FR" sz="1300" dirty="0" smtClean="0"/>
              <a:t>est </a:t>
            </a:r>
            <a:r>
              <a:rPr lang="fr-FR" sz="1300" u="sng" dirty="0" smtClean="0"/>
              <a:t>BPCO</a:t>
            </a:r>
            <a:r>
              <a:rPr lang="fr-FR" sz="1300" dirty="0" smtClean="0"/>
              <a:t>, </a:t>
            </a:r>
            <a:r>
              <a:rPr lang="fr-FR" sz="1300" u="sng" dirty="0" smtClean="0"/>
              <a:t>insuffisant cardiaque </a:t>
            </a:r>
            <a:r>
              <a:rPr lang="fr-FR" sz="1300" dirty="0" smtClean="0"/>
              <a:t>et </a:t>
            </a:r>
            <a:r>
              <a:rPr lang="fr-FR" sz="1300" u="sng" dirty="0" smtClean="0"/>
              <a:t>allergique</a:t>
            </a:r>
            <a:r>
              <a:rPr lang="fr-FR" sz="1300" dirty="0" smtClean="0"/>
              <a:t>. Il </a:t>
            </a:r>
            <a:r>
              <a:rPr lang="fr-FR" sz="1300" u="sng" dirty="0" smtClean="0"/>
              <a:t>suit régulièrement son traitement</a:t>
            </a:r>
            <a:r>
              <a:rPr lang="fr-FR" sz="1300" dirty="0" smtClean="0"/>
              <a:t>. Il doit subir une </a:t>
            </a:r>
            <a:r>
              <a:rPr lang="fr-FR" sz="1300" u="sng" dirty="0" smtClean="0"/>
              <a:t>prostatectomie totale </a:t>
            </a:r>
            <a:r>
              <a:rPr lang="fr-FR" sz="1300" dirty="0" smtClean="0"/>
              <a:t>(ablation de la prostate / cancer). La voie d’abord chirurgicale est la </a:t>
            </a:r>
            <a:r>
              <a:rPr lang="fr-FR" sz="1300" u="sng" dirty="0" smtClean="0"/>
              <a:t>médiane sous ombilicale</a:t>
            </a:r>
            <a:r>
              <a:rPr lang="fr-FR" sz="1300" dirty="0" smtClean="0"/>
              <a:t>. La chirurgie est </a:t>
            </a:r>
            <a:r>
              <a:rPr lang="fr-FR" sz="1300" u="sng" dirty="0" smtClean="0"/>
              <a:t>hémorragique</a:t>
            </a:r>
            <a:r>
              <a:rPr lang="fr-FR" sz="1300" dirty="0" smtClean="0"/>
              <a:t>. Vous allez induire et entretenir l’anesthésie par voie intra veineuse </a:t>
            </a:r>
            <a:r>
              <a:rPr lang="fr-FR" sz="1300" u="sng" dirty="0" smtClean="0"/>
              <a:t>(AG</a:t>
            </a:r>
            <a:r>
              <a:rPr lang="fr-FR" sz="1300" dirty="0" smtClean="0"/>
              <a:t>). Poids </a:t>
            </a:r>
            <a:r>
              <a:rPr lang="fr-FR" sz="1300" u="sng" dirty="0" smtClean="0"/>
              <a:t>70Kg</a:t>
            </a:r>
            <a:r>
              <a:rPr lang="fr-FR" sz="1300" dirty="0" smtClean="0"/>
              <a:t> </a:t>
            </a:r>
            <a:br>
              <a:rPr lang="fr-FR" sz="1300" dirty="0" smtClean="0"/>
            </a:br>
            <a:r>
              <a:rPr lang="fr-FR" sz="1300" dirty="0" smtClean="0"/>
              <a:t>1) Quelle est d’après vous la meilleure technique de </a:t>
            </a:r>
            <a:r>
              <a:rPr lang="fr-FR" sz="1300" u="sng" dirty="0" smtClean="0"/>
              <a:t>monitorage de la volémie </a:t>
            </a:r>
            <a:r>
              <a:rPr lang="fr-FR" sz="1300" dirty="0" smtClean="0"/>
              <a:t>per opératoire ? Décrire la technique.</a:t>
            </a:r>
            <a:br>
              <a:rPr lang="fr-FR" sz="1300" dirty="0" smtClean="0"/>
            </a:br>
            <a:r>
              <a:rPr lang="fr-FR" sz="1300" dirty="0" smtClean="0"/>
              <a:t>2) Citez les différents aspects de la </a:t>
            </a:r>
            <a:r>
              <a:rPr lang="fr-FR" sz="1300" u="sng" dirty="0" smtClean="0"/>
              <a:t>réanimation du patient juste avant l’induction anesthésique</a:t>
            </a:r>
            <a:r>
              <a:rPr lang="fr-FR" sz="1300" dirty="0" smtClean="0"/>
              <a:t> ? </a:t>
            </a:r>
            <a:br>
              <a:rPr lang="fr-FR" sz="1300" dirty="0" smtClean="0"/>
            </a:br>
            <a:r>
              <a:rPr lang="fr-FR" sz="1300" dirty="0" smtClean="0"/>
              <a:t>Au moment de la mise en place du </a:t>
            </a:r>
            <a:r>
              <a:rPr lang="fr-FR" sz="1300" u="sng" dirty="0" smtClean="0"/>
              <a:t>laryngoscope</a:t>
            </a:r>
            <a:r>
              <a:rPr lang="fr-FR" sz="1300" dirty="0" smtClean="0"/>
              <a:t>, vous ne voyez que </a:t>
            </a:r>
            <a:r>
              <a:rPr lang="fr-FR" sz="1300" u="sng" dirty="0" smtClean="0"/>
              <a:t>l’épiglotte et la langue</a:t>
            </a:r>
            <a:r>
              <a:rPr lang="fr-FR" sz="1300" dirty="0" smtClean="0"/>
              <a:t>. </a:t>
            </a:r>
            <a:br>
              <a:rPr lang="fr-FR" sz="1300" dirty="0" smtClean="0"/>
            </a:br>
            <a:r>
              <a:rPr lang="fr-FR" sz="1300" dirty="0" smtClean="0"/>
              <a:t>3) A quel </a:t>
            </a:r>
            <a:r>
              <a:rPr lang="fr-FR" sz="1300" u="sng" dirty="0" smtClean="0"/>
              <a:t>grade</a:t>
            </a:r>
            <a:r>
              <a:rPr lang="fr-FR" sz="1300" dirty="0" smtClean="0"/>
              <a:t> correspond cette situation (mentionnez le nom)?</a:t>
            </a:r>
            <a:br>
              <a:rPr lang="fr-FR" sz="1300" dirty="0" smtClean="0"/>
            </a:br>
            <a:r>
              <a:rPr lang="fr-FR" sz="1300" dirty="0" smtClean="0"/>
              <a:t>4) Proposez un </a:t>
            </a:r>
            <a:r>
              <a:rPr lang="fr-FR" sz="1300" u="sng" dirty="0" smtClean="0"/>
              <a:t>algorithme d’intubation </a:t>
            </a:r>
            <a:r>
              <a:rPr lang="fr-FR" sz="1300" dirty="0" smtClean="0"/>
              <a:t>sachant que le patient est </a:t>
            </a:r>
            <a:r>
              <a:rPr lang="fr-FR" sz="1300" u="sng" dirty="0" smtClean="0"/>
              <a:t>facile à ventiler au masque</a:t>
            </a:r>
            <a:r>
              <a:rPr lang="fr-FR" sz="1300" dirty="0" smtClean="0"/>
              <a:t>.</a:t>
            </a:r>
            <a:br>
              <a:rPr lang="fr-FR" sz="1300" dirty="0" smtClean="0"/>
            </a:br>
            <a:r>
              <a:rPr lang="fr-FR" sz="1300" dirty="0" smtClean="0"/>
              <a:t>5) Vous arrivez enfin à visualiser la glotte. Votre camarade vous signale une </a:t>
            </a:r>
            <a:r>
              <a:rPr lang="fr-FR" sz="1300" u="sng" dirty="0" smtClean="0"/>
              <a:t>pression artérielle à 190/100</a:t>
            </a:r>
            <a:r>
              <a:rPr lang="fr-FR" sz="1300" dirty="0" smtClean="0"/>
              <a:t>. </a:t>
            </a:r>
            <a:br>
              <a:rPr lang="fr-FR" sz="1300" dirty="0" smtClean="0"/>
            </a:br>
            <a:r>
              <a:rPr lang="fr-FR" sz="1300" dirty="0" smtClean="0"/>
              <a:t>Que lui conseillez-vous de faire ?</a:t>
            </a:r>
            <a:br>
              <a:rPr lang="fr-FR" sz="1300" dirty="0" smtClean="0"/>
            </a:br>
            <a:r>
              <a:rPr lang="fr-FR" sz="1300" dirty="0" smtClean="0"/>
              <a:t>6) Précisez les moyens qui vous permettent de </a:t>
            </a:r>
            <a:r>
              <a:rPr lang="fr-FR" sz="1300" u="sng" dirty="0" smtClean="0"/>
              <a:t>vérifier que la sonde d’intubation </a:t>
            </a:r>
            <a:r>
              <a:rPr lang="fr-FR" sz="1300" dirty="0" smtClean="0"/>
              <a:t>est bien en place.</a:t>
            </a:r>
            <a:br>
              <a:rPr lang="fr-FR" sz="1300" dirty="0" smtClean="0"/>
            </a:br>
            <a:r>
              <a:rPr lang="fr-FR" sz="1300" dirty="0" smtClean="0"/>
              <a:t>7) Quels sont les </a:t>
            </a:r>
            <a:r>
              <a:rPr lang="fr-FR" sz="1300" u="sng" dirty="0" smtClean="0"/>
              <a:t>paramètres</a:t>
            </a:r>
            <a:r>
              <a:rPr lang="fr-FR" sz="1300" dirty="0" smtClean="0"/>
              <a:t> que vous devez régler sur le </a:t>
            </a:r>
            <a:r>
              <a:rPr lang="fr-FR" sz="1300" u="sng" dirty="0" smtClean="0"/>
              <a:t>respirateur</a:t>
            </a:r>
            <a:r>
              <a:rPr lang="fr-FR" sz="1300" dirty="0" smtClean="0"/>
              <a:t> ? </a:t>
            </a:r>
            <a:br>
              <a:rPr lang="fr-FR" sz="1300" dirty="0" smtClean="0"/>
            </a:br>
            <a:r>
              <a:rPr lang="fr-FR" sz="1300" dirty="0" smtClean="0"/>
              <a:t>La pression d’insufflation = 30 cm H2O et la PETCO2 = 15 mm Hg.</a:t>
            </a:r>
            <a:br>
              <a:rPr lang="fr-FR" sz="1300" dirty="0" smtClean="0"/>
            </a:br>
            <a:r>
              <a:rPr lang="fr-FR" sz="1300" dirty="0" smtClean="0"/>
              <a:t>8) Ces valeurs sont elles normales ? sinon, quelles sont les </a:t>
            </a:r>
            <a:r>
              <a:rPr lang="fr-FR" sz="1300" u="sng" dirty="0" smtClean="0"/>
              <a:t>valeurs normales</a:t>
            </a:r>
            <a:r>
              <a:rPr lang="fr-FR" sz="1300" dirty="0" smtClean="0"/>
              <a:t> ? Si vous considérez que ces valeurs sont anormales, sur quels paramètres de </a:t>
            </a:r>
            <a:r>
              <a:rPr lang="fr-FR" sz="1300" u="sng" dirty="0" smtClean="0"/>
              <a:t>réglage</a:t>
            </a:r>
            <a:r>
              <a:rPr lang="fr-FR" sz="1300" dirty="0" smtClean="0"/>
              <a:t> devez-vous agir pour obtenir des valeurs normales ?</a:t>
            </a:r>
            <a:br>
              <a:rPr lang="fr-FR" sz="1300" dirty="0" smtClean="0"/>
            </a:br>
            <a:r>
              <a:rPr lang="fr-FR" sz="1300" dirty="0" smtClean="0"/>
              <a:t>Au moment où vous commencez l’entretien de l’anesthésie, vous constatez une </a:t>
            </a:r>
            <a:r>
              <a:rPr lang="fr-FR" sz="1300" u="sng" dirty="0" smtClean="0"/>
              <a:t>bradycardie</a:t>
            </a:r>
            <a:r>
              <a:rPr lang="fr-FR" sz="1300" dirty="0" smtClean="0"/>
              <a:t> (48/min). </a:t>
            </a:r>
            <a:br>
              <a:rPr lang="fr-FR" sz="1300" dirty="0" smtClean="0"/>
            </a:br>
            <a:r>
              <a:rPr lang="fr-FR" sz="1300" dirty="0" smtClean="0"/>
              <a:t>9) </a:t>
            </a:r>
            <a:r>
              <a:rPr lang="fr-FR" sz="1300" u="sng" dirty="0" smtClean="0"/>
              <a:t>Discutez</a:t>
            </a:r>
            <a:r>
              <a:rPr lang="fr-FR" sz="1300" dirty="0" smtClean="0"/>
              <a:t> en fonction des éventualités les </a:t>
            </a:r>
            <a:r>
              <a:rPr lang="fr-FR" sz="1300" u="sng" dirty="0" smtClean="0"/>
              <a:t>paramètres</a:t>
            </a:r>
            <a:r>
              <a:rPr lang="fr-FR" sz="1300" dirty="0" smtClean="0"/>
              <a:t> à relever et les </a:t>
            </a:r>
            <a:r>
              <a:rPr lang="fr-FR" sz="1300" u="sng" dirty="0" smtClean="0"/>
              <a:t>traitements</a:t>
            </a:r>
            <a:r>
              <a:rPr lang="fr-FR" sz="1300" dirty="0" smtClean="0"/>
              <a:t> à administrer pour traiter la </a:t>
            </a:r>
            <a:r>
              <a:rPr lang="fr-FR" sz="1300" u="sng" dirty="0" smtClean="0"/>
              <a:t>bradycardie</a:t>
            </a:r>
            <a:r>
              <a:rPr lang="fr-FR" sz="1300" dirty="0" smtClean="0"/>
              <a:t>.</a:t>
            </a:r>
            <a:br>
              <a:rPr lang="fr-FR" sz="1300" dirty="0" smtClean="0"/>
            </a:br>
            <a:r>
              <a:rPr lang="fr-FR" sz="1300" dirty="0" smtClean="0"/>
              <a:t>10) Indiquer le </a:t>
            </a:r>
            <a:r>
              <a:rPr lang="fr-FR" sz="1300" u="sng" dirty="0" smtClean="0"/>
              <a:t>volume et la nature de la réanimation hydro-électrolytique </a:t>
            </a:r>
            <a:r>
              <a:rPr lang="fr-FR" sz="1300" dirty="0" smtClean="0"/>
              <a:t>pour ce patient sachant que l’intervention durera </a:t>
            </a:r>
            <a:r>
              <a:rPr lang="fr-FR" sz="1300" u="sng" dirty="0" smtClean="0"/>
              <a:t>2 heures</a:t>
            </a:r>
            <a:r>
              <a:rPr lang="fr-FR" sz="1300" dirty="0" smtClean="0"/>
              <a:t>. </a:t>
            </a:r>
            <a:br>
              <a:rPr lang="fr-FR" sz="1300" dirty="0" smtClean="0"/>
            </a:br>
            <a:r>
              <a:rPr lang="fr-FR" sz="1300" dirty="0" smtClean="0"/>
              <a:t>11) Que fallait-il </a:t>
            </a:r>
            <a:r>
              <a:rPr lang="fr-FR" sz="1300" u="sng" dirty="0" smtClean="0"/>
              <a:t>prévoir dès le pré opératoire</a:t>
            </a:r>
            <a:r>
              <a:rPr lang="fr-FR" sz="1300" dirty="0" smtClean="0"/>
              <a:t> ? </a:t>
            </a:r>
            <a:br>
              <a:rPr lang="fr-FR" sz="1300" dirty="0" smtClean="0"/>
            </a:br>
            <a:r>
              <a:rPr lang="fr-FR" sz="1300" dirty="0" smtClean="0"/>
              <a:t>12) peut-on appliquer une </a:t>
            </a:r>
            <a:r>
              <a:rPr lang="fr-FR" sz="1300" u="sng" dirty="0" smtClean="0"/>
              <a:t>technique d’économie de la transfusion</a:t>
            </a:r>
            <a:r>
              <a:rPr lang="fr-FR" sz="1300" dirty="0" smtClean="0"/>
              <a:t> ? </a:t>
            </a:r>
            <a:br>
              <a:rPr lang="fr-FR" sz="1300" dirty="0" smtClean="0"/>
            </a:br>
            <a:r>
              <a:rPr lang="fr-FR" sz="1300" dirty="0" smtClean="0"/>
              <a:t>13) Quels sont à la fin de l’intervention les </a:t>
            </a:r>
            <a:r>
              <a:rPr lang="fr-FR" sz="1300" u="sng" dirty="0" smtClean="0"/>
              <a:t>critères de l’</a:t>
            </a:r>
            <a:r>
              <a:rPr lang="fr-FR" sz="1300" u="sng" dirty="0" err="1" smtClean="0"/>
              <a:t>extubation</a:t>
            </a:r>
            <a:r>
              <a:rPr lang="fr-FR" sz="1300" dirty="0" smtClean="0"/>
              <a:t> ?</a:t>
            </a:r>
            <a:br>
              <a:rPr lang="fr-FR" sz="1300" dirty="0" smtClean="0"/>
            </a:br>
            <a:r>
              <a:rPr lang="fr-FR" sz="1300" dirty="0" smtClean="0"/>
              <a:t>14) </a:t>
            </a:r>
            <a:r>
              <a:rPr lang="fr-FR" sz="1300" u="sng" dirty="0" smtClean="0"/>
              <a:t>Où</a:t>
            </a:r>
            <a:r>
              <a:rPr lang="fr-FR" sz="1300" dirty="0" smtClean="0"/>
              <a:t> doit passer le patient après l’</a:t>
            </a:r>
            <a:r>
              <a:rPr lang="fr-FR" sz="1300" dirty="0" err="1" smtClean="0"/>
              <a:t>extubation</a:t>
            </a:r>
            <a:r>
              <a:rPr lang="fr-FR" sz="1300" dirty="0" smtClean="0"/>
              <a:t> ?</a:t>
            </a:r>
            <a:br>
              <a:rPr lang="fr-FR" sz="1300" dirty="0" smtClean="0"/>
            </a:br>
            <a:r>
              <a:rPr lang="fr-FR" sz="1300" dirty="0" smtClean="0"/>
              <a:t>15) Quels sont les </a:t>
            </a:r>
            <a:r>
              <a:rPr lang="fr-FR" sz="1300" u="sng" dirty="0" smtClean="0"/>
              <a:t>problèmes</a:t>
            </a:r>
            <a:r>
              <a:rPr lang="fr-FR" sz="1300" dirty="0" smtClean="0"/>
              <a:t> qui risquent de se poser en </a:t>
            </a:r>
            <a:r>
              <a:rPr lang="fr-FR" sz="1300" u="sng" dirty="0" smtClean="0"/>
              <a:t>post opératoire précoce</a:t>
            </a:r>
            <a:r>
              <a:rPr lang="fr-FR" sz="1300" dirty="0" smtClean="0"/>
              <a:t> ?</a:t>
            </a:r>
            <a:br>
              <a:rPr lang="fr-FR" sz="1300" dirty="0" smtClean="0"/>
            </a:br>
            <a:r>
              <a:rPr lang="fr-FR" sz="1300" dirty="0" smtClean="0"/>
              <a:t>16) </a:t>
            </a:r>
            <a:r>
              <a:rPr lang="fr-FR" sz="1300" u="sng" dirty="0" smtClean="0"/>
              <a:t>Quand et selon quels critères </a:t>
            </a:r>
            <a:r>
              <a:rPr lang="fr-FR" sz="1300" dirty="0" smtClean="0"/>
              <a:t>est-ce que le patient doit rejoindre son lit d’hospitalisation ?</a:t>
            </a:r>
            <a:br>
              <a:rPr lang="fr-FR" sz="1300" dirty="0" smtClean="0"/>
            </a:br>
            <a:r>
              <a:rPr lang="fr-FR" sz="1300" dirty="0" smtClean="0"/>
              <a:t>17) Quelle </a:t>
            </a:r>
            <a:r>
              <a:rPr lang="fr-FR" sz="1300" u="sng" dirty="0" smtClean="0"/>
              <a:t>technique d’analgésie locorégionale </a:t>
            </a:r>
            <a:r>
              <a:rPr lang="fr-FR" sz="1300" dirty="0" smtClean="0"/>
              <a:t>peut-on lui pratiquer avec un objectif </a:t>
            </a:r>
            <a:r>
              <a:rPr lang="fr-FR" sz="1300" u="sng" dirty="0" smtClean="0"/>
              <a:t>d’analgésie de 72 heures </a:t>
            </a:r>
            <a:r>
              <a:rPr lang="fr-FR" sz="1300" dirty="0" smtClean="0"/>
              <a:t>post opératoires ?</a:t>
            </a:r>
            <a:br>
              <a:rPr lang="fr-FR" sz="1300" dirty="0" smtClean="0"/>
            </a:br>
            <a:r>
              <a:rPr lang="fr-FR" sz="1300" dirty="0" smtClean="0"/>
              <a:t>18) Quels sont </a:t>
            </a:r>
            <a:r>
              <a:rPr lang="fr-FR" sz="1300" u="sng" dirty="0" smtClean="0"/>
              <a:t>les produits </a:t>
            </a:r>
            <a:r>
              <a:rPr lang="fr-FR" sz="1300" dirty="0" smtClean="0"/>
              <a:t>que nous pouvons utiliser dans ce but ?</a:t>
            </a:r>
            <a:br>
              <a:rPr lang="fr-FR" sz="1300" dirty="0" smtClean="0"/>
            </a:br>
            <a:r>
              <a:rPr lang="fr-FR" sz="1300" dirty="0" smtClean="0"/>
              <a:t>19) Quelle </a:t>
            </a:r>
            <a:r>
              <a:rPr lang="fr-FR" sz="1300" u="sng" dirty="0" smtClean="0"/>
              <a:t>précaution</a:t>
            </a:r>
            <a:r>
              <a:rPr lang="fr-FR" sz="1300" dirty="0" smtClean="0"/>
              <a:t> faut-il prendre juste avant l’ablation de la technique d’analgésie </a:t>
            </a:r>
            <a:r>
              <a:rPr lang="fr-FR" sz="1300" dirty="0" err="1" smtClean="0"/>
              <a:t>loco-régionale</a:t>
            </a:r>
            <a:r>
              <a:rPr lang="fr-FR" sz="1300" dirty="0" smtClean="0"/>
              <a:t> ? sinon quel est le risque ?</a:t>
            </a:r>
            <a:br>
              <a:rPr lang="fr-FR" sz="1300" dirty="0" smtClean="0"/>
            </a:br>
            <a:r>
              <a:rPr lang="fr-FR" sz="1300" dirty="0" smtClean="0"/>
              <a:t>20) Cette technique </a:t>
            </a:r>
            <a:r>
              <a:rPr lang="fr-FR" sz="1300" u="sng" dirty="0" smtClean="0"/>
              <a:t>pouvait-elle servir dès le per opératoire</a:t>
            </a:r>
            <a:r>
              <a:rPr lang="fr-FR" sz="1300" dirty="0" smtClean="0"/>
              <a:t> ? Dans quel </a:t>
            </a:r>
            <a:r>
              <a:rPr lang="fr-FR" sz="1300" u="sng" dirty="0" smtClean="0"/>
              <a:t>but</a:t>
            </a:r>
            <a:r>
              <a:rPr lang="fr-FR" sz="1300" dirty="0" smtClean="0"/>
              <a:t> ?</a:t>
            </a:r>
            <a:endParaRPr lang="fr-FR"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sz="2800" dirty="0" smtClean="0"/>
              <a:t>Algorithme d’intubation / ventilation au masque facile</a:t>
            </a:r>
            <a:endParaRPr lang="fr-FR" sz="2800" dirty="0"/>
          </a:p>
        </p:txBody>
      </p:sp>
      <p:graphicFrame>
        <p:nvGraphicFramePr>
          <p:cNvPr id="5" name="Espace réservé du contenu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1474</Words>
  <Application>Microsoft Office PowerPoint</Application>
  <PresentationFormat>Affichage à l'écran (4:3)</PresentationFormat>
  <Paragraphs>52</Paragraphs>
  <Slides>41</Slides>
  <Notes>0</Notes>
  <HiddenSlides>0</HiddenSlides>
  <MMClips>0</MMClips>
  <ScaleCrop>false</ScaleCrop>
  <HeadingPairs>
    <vt:vector size="4" baseType="variant">
      <vt:variant>
        <vt:lpstr>Thème</vt:lpstr>
      </vt:variant>
      <vt:variant>
        <vt:i4>1</vt:i4>
      </vt:variant>
      <vt:variant>
        <vt:lpstr>Titres des diapositives</vt:lpstr>
      </vt:variant>
      <vt:variant>
        <vt:i4>41</vt:i4>
      </vt:variant>
    </vt:vector>
  </HeadingPairs>
  <TitlesOfParts>
    <vt:vector size="42" baseType="lpstr">
      <vt:lpstr>Thème Office</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 Monitorage de la volémie AG / curarisé / Ventilation PAI</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2) Pré O2 pré remplissage : 2 ml/Kg/H de jeûne soit 2 x 70 x 6 = 840 ml (environ 1 l)</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3) Cormack 3</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Algorithme d’intubation / ventilation au masque facile</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5) Approfondir l’anesthésie narcotiques morphiniques</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6) Mouvements thoraciques capnographie auscultation pulmonaire</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7) Vt  FR PEP Vmin limites d’alarmes  P plateau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8) P plateau = 30 cm H2O : Nl PET CO2 = 15 mm Hg : hypocapnie / hyperventilation paramètre  à régler: baisser le Vt (objectif: PET CO2 = 35 mm Hg)</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9) Bradycardie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10) Laparotomie médiane sous ombilicale 5 ml/Kg/H soit 5 x 70 x 2 = 700 ml</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11) Réserve de sang iso groupe iso rhésus</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pouvait-on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12) Autotransfusion = Non Récupération de sang per opératoire = Non</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13) Citères d’extubation récupération de la conscience avec exécution des ordres simples décurarisation démorphinisation stabilité hémodynamique normothermie taux d’hémoglobine : correcte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14) En salle d’opérations</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15) Problèmes post opératoires précoces hémodynamiques  hypotension  hypertension  tachycardie  bradycardie  troubles du rythme  insuffisance cardiaque aigue respiratoires  polynée  désaturation  bradypnée  obstruction des voies respiratoires  inhalation  neurologiques  agitation  (hypoxie, hypotension, douleur)  coma (hypercapnique, AVC ischémique ou hémorragique)  retard de réveil douleur post opératoire saignement post opératoire hypothermie post opératoire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16) Score d’ALDRETE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17) Analgésie péridurale</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18) Bupivacaine isobare 0,125% ou 0,0625% (injections discontinues / PSE, PCEA)   </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19) Loin de l’injection d’anticoagulant sinon risque d’hématome péridural et compression médullaire</vt:lpstr>
      <vt:lpstr>Un patient de 74 ans est BPCO, insuffisant cardiaque et allergique. Il suit régulièrement son traitement. Il doit subir une prostatectomie totale (ablation de la prostate / cancer). La voie d’abord chirurgicale est la médiane sous ombilicale. La chirurgie est hémorragique. Vous allez induire et entretenir l’anesthésie par voie intra veineuse (AG). Poids 70Kg  1) Quelle est d’après vous la meilleure technique de monitorage de la volémie per opératoire ? Décrire la technique. 2) Citez les différents aspects de la réanimation du patient juste avant l’induction anesthésique ?  Au moment de la mise en place du laryngoscope, vous ne voyez que l’épiglotte et la langue.  3) A quel grade correspond cette situation (mentionnez le nom)? 4) Proposez un algorithme d’intubation sachant que le patient est facile à ventiler au masque. 5) Vous arrivez enfin à visualiser la glotte. Votre camarade vous signale une pression artérielle à 190/100.  Que lui conseillez-vous de faire ? 6) Précisez les moyens qui vous permettent de vérifier que la sonde d’intubation est bien en place. 7) Quels sont les paramètres que vous devez régler sur le respirateur ?  La pression d’insufflation = 30 cm H2O et la PETCO2 = 15 mm Hg. 8) Ces valeurs sont elles normales ? sinon, quelles sont les valeurs normales ? Si vous considérez que ces valeurs sont anormales, sur quels paramètres de réglage devez-vous agir pour obtenir des valeurs normales ? Au moment où vous commencez l’entretien de l’anesthésie, vous constatez une bradycardie (48/min).  9) Discutez en fonction des éventualités les paramètres à relever et les traitements à administrer pour traiter la bradycardie. 10) Indiquer le volume et la nature de la réanimation hydro-électrolytique pour ce patient sachant que l’intervention durera 2 heures.  11) Que fallait-il prévoir dès le pré opératoire ?  12) peut-on appliquer une technique d’économie de la transfusion ?  13) Quels sont à la fin de l’intervention les critères de l’extubation ? 14) Où doit passer le patient après l’extubation ? 15) Quels sont les problèmes qui risquent de se poser en post opératoire précoce ? 16) Quand et selon quels critères est-ce que le patient doit rejoindre son lit d’hospitalisation ? 17) Quelle technique d’analgésie locorégionale peut-on lui pratiquer avec un objectif d’analgésie de 72 heures post opératoires ? 18) Quels sont les produits que nous pouvons utiliser dans ce but ? 19) Quelle précaution faut-il prendre juste avant l’ablation de la technique d’analgésie loco-régionale ? sinon quel est le risque ? 20) Cette technique pouvait-elle servir dès le per opératoire ? Dans quel but ?</vt:lpstr>
      <vt:lpstr>20) Anesthésie péridurale puisque le cathéter est mis dès le pré opératoire réduire les besoins en morphiniques per opératoires bupivacaine isobare 0,5%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patient de 74 ans est BPCO, insuffisant cardiaque et allergique. Il suit rÃ©guliÃ¨rement son traitement. Il doit subir une prostatectomie totale (ablation de la prostate / cancer). La voie dâ€™abord chirurgicale est la mÃ©diane sous ombilicale. La chirurgie est hÃ©morragique. Vous allez induire et entretenir lâ€™anesthÃ©sie par voie intra veineuse (AG). Poids 70Kg  1) Quelle est dâ€™aprÃ¨s vous la meilleure technique de monitorage de la volÃ©mie per opÃ©ratoireÂ ? DÃ©crire la technique. 2) Citez les diffÃ©rents aspects de la rÃ©animation du patient juste avant lâ€™induction anesthÃ©siqueÂ ?  Au moment de la mise en place du laryngoscope, vous ne voyez que lâ€™Ã©piglotte et la langue.  3) A quel grade correspond cette situationÂ (mentionnez le nom)? 4) Proposez un algorithme dâ€™intubation sachant que le patient est facile Ã  ventiler au masque. 5) Vous arrivez enfin Ã  visualiser la glotte. Votre camarade vous signale une pression artÃ©rielle Ã  190/100.  Que lui conseillez-vous de faireÂ ? 6) PrÃ©cisez les moyens qui vous permettent de vÃ©rifier que la sonde dâ€™intubation est bien en place. 7) Quels sont les paramÃ¨tres que vous devez rÃ©gler sur le respirateurÂ ?  La pression dâ€™insufflation = 30 cm H2O et la PETCO2 = 15 mm Hg. 8) Ces valeurs sont elles normalesÂ ? sinon, quelles sont les valeurs normalesÂ ? Si vous considÃ©rez que ces valeurs sont anormales, sur quels paramÃ¨tres de rÃ©glage devez-vous agir pour obtenir des valeurs normalesÂ ? Au moment oÃ¹ vous commencez lâ€™entretien de lâ€™anesthÃ©sie, vous constatez une bradycardie (48/min).  9) Discutez en fonction des Ã©ventualitÃ©s les paramÃ¨tres Ã  relever et les traitements Ã  administrer pour traiter la bradycardie. 10) Indiquer le volume et la nature de la rÃ©animation hydro-Ã©lectrolytique pour ce patient sachant que lâ€™intervention durera 2 heures.  11) Que fallait-il prÃ©voir dÃ¨s le prÃ© opÃ©ratoireÂ ?  12) peut-on appliquer une technique dâ€™Ã©conomie de la transfusionÂ ?  13) Quels sont Ã  la fin de lâ€™intervention les critÃ¨res de lâ€™extubationÂ ? 14) OÃ¹ doit passer l</dc:title>
  <dc:creator>user</dc:creator>
  <cp:lastModifiedBy>user</cp:lastModifiedBy>
  <cp:revision>13</cp:revision>
  <dcterms:created xsi:type="dcterms:W3CDTF">2021-05-27T10:51:52Z</dcterms:created>
  <dcterms:modified xsi:type="dcterms:W3CDTF">2021-05-27T12:58:33Z</dcterms:modified>
</cp:coreProperties>
</file>