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6" r:id="rId10"/>
    <p:sldId id="267" r:id="rId11"/>
    <p:sldId id="268" r:id="rId12"/>
    <p:sldId id="269" r:id="rId13"/>
    <p:sldId id="270"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1561284D-A6B9-4B27-8980-73095673B46F}" type="datetimeFigureOut">
              <a:rPr lang="fr-FR" smtClean="0"/>
              <a:t>21/09/2022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561284D-A6B9-4B27-8980-73095673B46F}" type="datetimeFigureOut">
              <a:rPr lang="fr-FR" smtClean="0"/>
              <a:t>21/09/2022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561284D-A6B9-4B27-8980-73095673B46F}" type="datetimeFigureOut">
              <a:rPr lang="fr-FR" smtClean="0"/>
              <a:t>21/09/2022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561284D-A6B9-4B27-8980-73095673B46F}" type="datetimeFigureOut">
              <a:rPr lang="fr-FR" smtClean="0"/>
              <a:t>21/09/2022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561284D-A6B9-4B27-8980-73095673B46F}" type="datetimeFigureOut">
              <a:rPr lang="fr-FR" smtClean="0"/>
              <a:t>21/09/2022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561284D-A6B9-4B27-8980-73095673B46F}" type="datetimeFigureOut">
              <a:rPr lang="fr-FR" smtClean="0"/>
              <a:t>21/09/2022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561284D-A6B9-4B27-8980-73095673B46F}" type="datetimeFigureOut">
              <a:rPr lang="fr-FR" smtClean="0"/>
              <a:t>21/09/2022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1561284D-A6B9-4B27-8980-73095673B46F}" type="datetimeFigureOut">
              <a:rPr lang="fr-FR" smtClean="0"/>
              <a:t>21/09/2022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561284D-A6B9-4B27-8980-73095673B46F}" type="datetimeFigureOut">
              <a:rPr lang="fr-FR" smtClean="0"/>
              <a:t>21/09/2022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561284D-A6B9-4B27-8980-73095673B46F}" type="datetimeFigureOut">
              <a:rPr lang="fr-FR" smtClean="0"/>
              <a:t>21/09/2022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561284D-A6B9-4B27-8980-73095673B46F}" type="datetimeFigureOut">
              <a:rPr lang="fr-FR" smtClean="0"/>
              <a:t>21/09/2022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FE567C8-2D8D-4142-A5D7-C6E2A74D6176}"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1284D-A6B9-4B27-8980-73095673B46F}" type="datetimeFigureOut">
              <a:rPr lang="fr-FR" smtClean="0"/>
              <a:t>21/09/2022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E567C8-2D8D-4142-A5D7-C6E2A74D617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mongodb.com/"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6857999"/>
          </a:xfrm>
          <a:solidFill>
            <a:schemeClr val="bg2">
              <a:lumMod val="90000"/>
            </a:schemeClr>
          </a:solidFill>
        </p:spPr>
        <p:txBody>
          <a:bodyPr>
            <a:normAutofit/>
          </a:bodyPr>
          <a:lstStyle/>
          <a:p>
            <a:r>
              <a:rPr lang="fr-FR" sz="6000" b="1" dirty="0"/>
              <a:t>SQL </a:t>
            </a:r>
            <a:r>
              <a:rPr lang="fr-FR" sz="6000" b="1" dirty="0" smtClean="0"/>
              <a:t>&amp; </a:t>
            </a:r>
            <a:r>
              <a:rPr lang="fr-FR" sz="6000" b="1" dirty="0" err="1"/>
              <a:t>NoSQL</a:t>
            </a:r>
            <a:r>
              <a:rPr lang="fr-FR" dirty="0"/>
              <a:t/>
            </a:r>
            <a:br>
              <a:rPr lang="fr-FR" dirty="0"/>
            </a:br>
            <a:endParaRPr lang="fr-FR" dirty="0"/>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err="1" smtClean="0"/>
              <a:t>MongoDB</a:t>
            </a:r>
            <a:r>
              <a:rPr lang="fr-FR" b="1" dirty="0" smtClean="0"/>
              <a:t/>
            </a:r>
            <a:br>
              <a:rPr lang="fr-FR" b="1" dirty="0" smtClean="0"/>
            </a:br>
            <a:endParaRPr lang="fr-FR" dirty="0"/>
          </a:p>
        </p:txBody>
      </p:sp>
      <p:sp>
        <p:nvSpPr>
          <p:cNvPr id="3" name="Espace réservé du contenu 2"/>
          <p:cNvSpPr>
            <a:spLocks noGrp="1"/>
          </p:cNvSpPr>
          <p:nvPr>
            <p:ph idx="1"/>
          </p:nvPr>
        </p:nvSpPr>
        <p:spPr/>
        <p:txBody>
          <a:bodyPr>
            <a:normAutofit fontScale="70000" lnSpcReduction="20000"/>
          </a:bodyPr>
          <a:lstStyle/>
          <a:p>
            <a:pPr fontAlgn="base">
              <a:buNone/>
            </a:pPr>
            <a:r>
              <a:rPr lang="fr-FR" dirty="0" smtClean="0"/>
              <a:t> Le </a:t>
            </a:r>
            <a:r>
              <a:rPr lang="fr-FR" dirty="0"/>
              <a:t>format de stockage des données dans </a:t>
            </a:r>
            <a:r>
              <a:rPr lang="fr-FR" dirty="0" err="1"/>
              <a:t>MongoDB</a:t>
            </a:r>
            <a:r>
              <a:rPr lang="fr-FR" dirty="0"/>
              <a:t> </a:t>
            </a:r>
            <a:r>
              <a:rPr lang="fr-FR" dirty="0" smtClean="0"/>
              <a:t>peut ressembler à ceci </a:t>
            </a:r>
            <a:r>
              <a:rPr lang="fr-FR" dirty="0"/>
              <a:t>:</a:t>
            </a:r>
          </a:p>
          <a:p>
            <a:pPr fontAlgn="base">
              <a:buNone/>
            </a:pPr>
            <a:r>
              <a:rPr lang="fr-FR" dirty="0" smtClean="0"/>
              <a:t>            { </a:t>
            </a:r>
          </a:p>
          <a:p>
            <a:pPr fontAlgn="base">
              <a:buNone/>
            </a:pPr>
            <a:r>
              <a:rPr lang="fr-FR" dirty="0"/>
              <a:t> </a:t>
            </a:r>
            <a:r>
              <a:rPr lang="fr-FR" dirty="0" smtClean="0"/>
              <a:t>             </a:t>
            </a:r>
            <a:r>
              <a:rPr lang="fr-FR" dirty="0" err="1" smtClean="0"/>
              <a:t>Account</a:t>
            </a:r>
            <a:r>
              <a:rPr lang="fr-FR" dirty="0" smtClean="0"/>
              <a:t> </a:t>
            </a:r>
            <a:r>
              <a:rPr lang="fr-FR" dirty="0" err="1" smtClean="0"/>
              <a:t>Number</a:t>
            </a:r>
            <a:r>
              <a:rPr lang="fr-FR" dirty="0" smtClean="0"/>
              <a:t>: 1234567890 </a:t>
            </a:r>
          </a:p>
          <a:p>
            <a:pPr fontAlgn="base">
              <a:buNone/>
            </a:pPr>
            <a:r>
              <a:rPr lang="fr-FR" dirty="0" smtClean="0"/>
              <a:t>              First Name: "Jon" </a:t>
            </a:r>
          </a:p>
          <a:p>
            <a:pPr fontAlgn="base">
              <a:buNone/>
            </a:pPr>
            <a:r>
              <a:rPr lang="fr-FR" dirty="0" smtClean="0"/>
              <a:t>              Last Name: "</a:t>
            </a:r>
            <a:r>
              <a:rPr lang="fr-FR" dirty="0" err="1" smtClean="0"/>
              <a:t>Doe</a:t>
            </a:r>
            <a:r>
              <a:rPr lang="fr-FR" dirty="0" smtClean="0"/>
              <a:t>" </a:t>
            </a:r>
            <a:r>
              <a:rPr lang="fr-FR" dirty="0" err="1" smtClean="0"/>
              <a:t>Branch</a:t>
            </a:r>
            <a:r>
              <a:rPr lang="fr-FR" dirty="0" smtClean="0"/>
              <a:t> </a:t>
            </a:r>
          </a:p>
          <a:p>
            <a:pPr fontAlgn="base">
              <a:buNone/>
            </a:pPr>
            <a:r>
              <a:rPr lang="fr-FR" dirty="0"/>
              <a:t> </a:t>
            </a:r>
            <a:r>
              <a:rPr lang="fr-FR" dirty="0" smtClean="0"/>
              <a:t>             Name: "Los Angeles" }</a:t>
            </a:r>
          </a:p>
          <a:p>
            <a:pPr fontAlgn="base">
              <a:buNone/>
            </a:pPr>
            <a:endParaRPr lang="fr-FR" dirty="0" smtClean="0"/>
          </a:p>
          <a:p>
            <a:pPr fontAlgn="base">
              <a:buNone/>
            </a:pPr>
            <a:r>
              <a:rPr lang="fr-FR" dirty="0"/>
              <a:t> </a:t>
            </a:r>
            <a:r>
              <a:rPr lang="fr-FR" dirty="0" smtClean="0"/>
              <a:t>  Vous </a:t>
            </a:r>
            <a:r>
              <a:rPr lang="fr-FR" dirty="0"/>
              <a:t>pouvez voir que le format est de type JSON, et que vous </a:t>
            </a:r>
            <a:r>
              <a:rPr lang="fr-FR" dirty="0" smtClean="0"/>
              <a:t>pouvez facilement </a:t>
            </a:r>
            <a:r>
              <a:rPr lang="fr-FR" dirty="0"/>
              <a:t>apporter des modifications aux </a:t>
            </a:r>
            <a:r>
              <a:rPr lang="fr-FR" dirty="0" smtClean="0"/>
              <a:t>données sans </a:t>
            </a:r>
            <a:r>
              <a:rPr lang="fr-FR" dirty="0"/>
              <a:t>problème</a:t>
            </a:r>
            <a:r>
              <a:rPr lang="fr-FR" dirty="0" smtClean="0"/>
              <a:t>.</a:t>
            </a:r>
          </a:p>
          <a:p>
            <a:pPr fontAlgn="base">
              <a:buNone/>
            </a:pPr>
            <a:r>
              <a:rPr lang="fr-FR" dirty="0"/>
              <a:t> </a:t>
            </a:r>
            <a:r>
              <a:rPr lang="fr-FR" dirty="0" smtClean="0"/>
              <a:t> </a:t>
            </a:r>
            <a:r>
              <a:rPr lang="fr-FR" dirty="0"/>
              <a:t>L’exemple ci-dessus montre qu’il n’y a pas de schéma fixe pour la base de données, ce qui introduit plus de flexibilité.</a:t>
            </a:r>
          </a:p>
          <a:p>
            <a:endParaRPr lang="fr-FR"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14348" y="428604"/>
            <a:ext cx="7772400" cy="1357321"/>
          </a:xfrm>
        </p:spPr>
        <p:txBody>
          <a:bodyPr>
            <a:normAutofit fontScale="90000"/>
          </a:bodyPr>
          <a:lstStyle/>
          <a:p>
            <a:r>
              <a:rPr lang="fr-FR" b="1" dirty="0"/>
              <a:t>MySQL</a:t>
            </a:r>
            <a:br>
              <a:rPr lang="fr-FR" b="1" dirty="0"/>
            </a:br>
            <a:endParaRPr lang="fr-FR" dirty="0"/>
          </a:p>
        </p:txBody>
      </p:sp>
      <p:sp>
        <p:nvSpPr>
          <p:cNvPr id="3" name="Sous-titre 2"/>
          <p:cNvSpPr>
            <a:spLocks noGrp="1"/>
          </p:cNvSpPr>
          <p:nvPr>
            <p:ph type="subTitle" idx="1"/>
          </p:nvPr>
        </p:nvSpPr>
        <p:spPr>
          <a:xfrm>
            <a:off x="571472" y="1571612"/>
            <a:ext cx="8072494" cy="4786346"/>
          </a:xfrm>
        </p:spPr>
        <p:txBody>
          <a:bodyPr>
            <a:normAutofit/>
          </a:bodyPr>
          <a:lstStyle/>
          <a:p>
            <a:pPr algn="l"/>
            <a:r>
              <a:rPr lang="fr-FR" sz="2800" dirty="0"/>
              <a:t>Le format de stockage des données dans MySQL, d’autre part, ressemble à quelque chose comme ceci </a:t>
            </a:r>
            <a:r>
              <a:rPr lang="fr-FR" sz="2800" dirty="0" smtClean="0"/>
              <a:t>:</a:t>
            </a:r>
          </a:p>
          <a:p>
            <a:pPr algn="l"/>
            <a:r>
              <a:rPr lang="fr-FR" sz="2800" dirty="0"/>
              <a:t>Le tableau ci-dessus montre comment MySQL organise les données sous forme de lignes et de colonnes. Il possède une structure propre et rigide qu’il est difficile de modifier par rapport à </a:t>
            </a:r>
            <a:r>
              <a:rPr lang="fr-FR" sz="2800" dirty="0" err="1"/>
              <a:t>MongoDB</a:t>
            </a:r>
            <a:endParaRPr lang="fr-FR" sz="2800" dirty="0" smtClean="0"/>
          </a:p>
          <a:p>
            <a:pPr algn="l"/>
            <a:endParaRPr lang="fr-FR" sz="2800" dirty="0" smtClean="0"/>
          </a:p>
        </p:txBody>
      </p:sp>
      <p:graphicFrame>
        <p:nvGraphicFramePr>
          <p:cNvPr id="4" name="Tableau 3"/>
          <p:cNvGraphicFramePr>
            <a:graphicFrameLocks noGrp="1"/>
          </p:cNvGraphicFramePr>
          <p:nvPr/>
        </p:nvGraphicFramePr>
        <p:xfrm>
          <a:off x="857224" y="4714884"/>
          <a:ext cx="7429552" cy="1725930"/>
        </p:xfrm>
        <a:graphic>
          <a:graphicData uri="http://schemas.openxmlformats.org/drawingml/2006/table">
            <a:tbl>
              <a:tblPr firstRow="1" bandRow="1">
                <a:tableStyleId>{5C22544A-7EE6-4342-B048-85BDC9FD1C3A}</a:tableStyleId>
              </a:tblPr>
              <a:tblGrid>
                <a:gridCol w="1857388"/>
                <a:gridCol w="1857388"/>
                <a:gridCol w="1857388"/>
                <a:gridCol w="1857388"/>
              </a:tblGrid>
              <a:tr h="580867">
                <a:tc>
                  <a:txBody>
                    <a:bodyPr/>
                    <a:lstStyle/>
                    <a:p>
                      <a:pPr algn="l" fontAlgn="b"/>
                      <a:r>
                        <a:rPr lang="fr-FR" b="1" dirty="0">
                          <a:latin typeface="inherit"/>
                        </a:rPr>
                        <a:t>count </a:t>
                      </a:r>
                      <a:r>
                        <a:rPr lang="fr-FR" b="1" dirty="0" err="1">
                          <a:latin typeface="inherit"/>
                        </a:rPr>
                        <a:t>Number</a:t>
                      </a:r>
                      <a:endParaRPr lang="fr-FR" b="1" dirty="0">
                        <a:latin typeface="inherit"/>
                      </a:endParaRPr>
                    </a:p>
                  </a:txBody>
                  <a:tcPr marL="209550" marR="209550" marT="104775" marB="104775" anchor="b"/>
                </a:tc>
                <a:tc>
                  <a:txBody>
                    <a:bodyPr/>
                    <a:lstStyle/>
                    <a:p>
                      <a:pPr algn="l" fontAlgn="b"/>
                      <a:r>
                        <a:rPr lang="fr-FR" b="1">
                          <a:latin typeface="inherit"/>
                        </a:rPr>
                        <a:t>First Name</a:t>
                      </a:r>
                    </a:p>
                  </a:txBody>
                  <a:tcPr marL="209550" marR="209550" marT="104775" marB="104775" anchor="b"/>
                </a:tc>
                <a:tc>
                  <a:txBody>
                    <a:bodyPr/>
                    <a:lstStyle/>
                    <a:p>
                      <a:pPr algn="l" fontAlgn="b"/>
                      <a:r>
                        <a:rPr lang="fr-FR" b="1" dirty="0">
                          <a:latin typeface="inherit"/>
                        </a:rPr>
                        <a:t>Last Name</a:t>
                      </a:r>
                    </a:p>
                  </a:txBody>
                  <a:tcPr marL="209550" marR="209550" marT="104775" marB="104775" anchor="b"/>
                </a:tc>
                <a:tc>
                  <a:txBody>
                    <a:bodyPr/>
                    <a:lstStyle/>
                    <a:p>
                      <a:pPr algn="l" fontAlgn="b"/>
                      <a:r>
                        <a:rPr lang="fr-FR" b="1" dirty="0" err="1">
                          <a:latin typeface="inherit"/>
                        </a:rPr>
                        <a:t>Branch</a:t>
                      </a:r>
                      <a:r>
                        <a:rPr lang="fr-FR" b="1" dirty="0">
                          <a:latin typeface="inherit"/>
                        </a:rPr>
                        <a:t> Name</a:t>
                      </a:r>
                    </a:p>
                  </a:txBody>
                  <a:tcPr marL="209550" marR="209550" marT="104775" marB="104775" anchor="b"/>
                </a:tc>
              </a:tr>
              <a:tr h="370704">
                <a:tc>
                  <a:txBody>
                    <a:bodyPr/>
                    <a:lstStyle/>
                    <a:p>
                      <a:pPr algn="l" fontAlgn="base"/>
                      <a:r>
                        <a:rPr lang="fr-FR" dirty="0"/>
                        <a:t>12345678902</a:t>
                      </a:r>
                    </a:p>
                  </a:txBody>
                  <a:tcPr marL="209550" marR="209550" marT="104775" marB="104775" anchor="ctr"/>
                </a:tc>
                <a:tc>
                  <a:txBody>
                    <a:bodyPr/>
                    <a:lstStyle/>
                    <a:p>
                      <a:pPr algn="l" fontAlgn="base"/>
                      <a:r>
                        <a:rPr lang="fr-FR"/>
                        <a:t>Jane</a:t>
                      </a:r>
                    </a:p>
                  </a:txBody>
                  <a:tcPr marL="209550" marR="209550" marT="104775" marB="104775" anchor="ctr"/>
                </a:tc>
                <a:tc>
                  <a:txBody>
                    <a:bodyPr/>
                    <a:lstStyle/>
                    <a:p>
                      <a:pPr algn="l" fontAlgn="base"/>
                      <a:r>
                        <a:rPr lang="fr-FR" dirty="0" err="1"/>
                        <a:t>Doe</a:t>
                      </a:r>
                      <a:endParaRPr lang="fr-FR" dirty="0"/>
                    </a:p>
                  </a:txBody>
                  <a:tcPr marL="209550" marR="209550" marT="104775" marB="104775" anchor="ctr"/>
                </a:tc>
                <a:tc>
                  <a:txBody>
                    <a:bodyPr/>
                    <a:lstStyle/>
                    <a:p>
                      <a:pPr algn="l" fontAlgn="base"/>
                      <a:r>
                        <a:rPr lang="fr-FR" dirty="0"/>
                        <a:t>Seattle</a:t>
                      </a:r>
                    </a:p>
                  </a:txBody>
                  <a:tcPr marL="209550" marR="209550" marT="104775" marB="104775" anchor="ctr"/>
                </a:tc>
              </a:tr>
              <a:tr h="370704">
                <a:tc>
                  <a:txBody>
                    <a:bodyPr/>
                    <a:lstStyle/>
                    <a:p>
                      <a:pPr algn="l" fontAlgn="base"/>
                      <a:r>
                        <a:rPr lang="fr-FR" dirty="0"/>
                        <a:t>12345678901</a:t>
                      </a:r>
                    </a:p>
                  </a:txBody>
                  <a:tcPr marL="209550" marR="209550" marT="104775" marB="104775" anchor="ctr"/>
                </a:tc>
                <a:tc>
                  <a:txBody>
                    <a:bodyPr/>
                    <a:lstStyle/>
                    <a:p>
                      <a:pPr algn="l" fontAlgn="base"/>
                      <a:r>
                        <a:rPr lang="fr-FR"/>
                        <a:t>Jon</a:t>
                      </a:r>
                    </a:p>
                  </a:txBody>
                  <a:tcPr marL="209550" marR="209550" marT="104775" marB="104775" anchor="ctr"/>
                </a:tc>
                <a:tc>
                  <a:txBody>
                    <a:bodyPr/>
                    <a:lstStyle/>
                    <a:p>
                      <a:pPr algn="l" fontAlgn="base"/>
                      <a:r>
                        <a:rPr lang="fr-FR" dirty="0" err="1"/>
                        <a:t>Doe</a:t>
                      </a:r>
                      <a:endParaRPr lang="fr-FR" dirty="0"/>
                    </a:p>
                  </a:txBody>
                  <a:tcPr marL="209550" marR="209550" marT="104775" marB="104775" anchor="ctr"/>
                </a:tc>
                <a:tc>
                  <a:txBody>
                    <a:bodyPr/>
                    <a:lstStyle/>
                    <a:p>
                      <a:pPr algn="l" fontAlgn="base"/>
                      <a:r>
                        <a:rPr lang="fr-FR" dirty="0"/>
                        <a:t>Los Angeles</a:t>
                      </a:r>
                    </a:p>
                  </a:txBody>
                  <a:tcPr marL="209550" marR="209550" marT="104775" marB="104775" anchor="ctr"/>
                </a:tc>
              </a:tr>
            </a:tbl>
          </a:graphicData>
        </a:graphic>
      </p:graphicFrame>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500034" y="500042"/>
            <a:ext cx="8143932" cy="6072230"/>
          </a:xfrm>
        </p:spPr>
        <p:txBody>
          <a:bodyPr/>
          <a:lstStyle/>
          <a:p>
            <a:endParaRPr lang="fr-FR" dirty="0"/>
          </a:p>
        </p:txBody>
      </p:sp>
      <p:pic>
        <p:nvPicPr>
          <p:cNvPr id="8195" name="Picture 3" descr="C:\Users\Acer\Downloads\IMG_0115.jpg"/>
          <p:cNvPicPr>
            <a:picLocks noChangeAspect="1" noChangeArrowheads="1"/>
          </p:cNvPicPr>
          <p:nvPr/>
        </p:nvPicPr>
        <p:blipFill>
          <a:blip r:embed="rId2"/>
          <a:srcRect/>
          <a:stretch>
            <a:fillRect/>
          </a:stretch>
        </p:blipFill>
        <p:spPr bwMode="auto">
          <a:xfrm>
            <a:off x="357158" y="500042"/>
            <a:ext cx="8358246" cy="6143668"/>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357159" y="357188"/>
          <a:ext cx="8358216" cy="370840"/>
        </p:xfrm>
        <a:graphic>
          <a:graphicData uri="http://schemas.openxmlformats.org/drawingml/2006/table">
            <a:tbl>
              <a:tblPr firstRow="1" bandRow="1">
                <a:tableStyleId>{5C22544A-7EE6-4342-B048-85BDC9FD1C3A}</a:tableStyleId>
              </a:tblPr>
              <a:tblGrid>
                <a:gridCol w="1857387"/>
                <a:gridCol w="3286148"/>
                <a:gridCol w="3214681"/>
              </a:tblGrid>
              <a:tr h="370840">
                <a:tc>
                  <a:txBody>
                    <a:bodyPr/>
                    <a:lstStyle/>
                    <a:p>
                      <a:pPr algn="ctr"/>
                      <a:r>
                        <a:rPr lang="fr-FR" dirty="0" smtClean="0"/>
                        <a:t>Paramètres</a:t>
                      </a:r>
                      <a:r>
                        <a:rPr lang="fr-FR" baseline="0" dirty="0" smtClean="0"/>
                        <a:t> </a:t>
                      </a:r>
                      <a:endParaRPr lang="fr-FR" dirty="0"/>
                    </a:p>
                  </a:txBody>
                  <a:tcPr/>
                </a:tc>
                <a:tc>
                  <a:txBody>
                    <a:bodyPr/>
                    <a:lstStyle/>
                    <a:p>
                      <a:pPr algn="ctr"/>
                      <a:r>
                        <a:rPr lang="fr-FR" dirty="0" err="1" smtClean="0"/>
                        <a:t>MongoDB</a:t>
                      </a:r>
                      <a:endParaRPr lang="fr-FR" dirty="0"/>
                    </a:p>
                  </a:txBody>
                  <a:tcPr/>
                </a:tc>
                <a:tc>
                  <a:txBody>
                    <a:bodyPr/>
                    <a:lstStyle/>
                    <a:p>
                      <a:pPr algn="ctr"/>
                      <a:r>
                        <a:rPr lang="fr-FR" dirty="0" smtClean="0"/>
                        <a:t>MySQL</a:t>
                      </a:r>
                      <a:endParaRPr lang="fr-FR" dirty="0"/>
                    </a:p>
                  </a:txBody>
                  <a:tcPr/>
                </a:tc>
              </a:tr>
            </a:tbl>
          </a:graphicData>
        </a:graphic>
      </p:graphicFrame>
      <p:pic>
        <p:nvPicPr>
          <p:cNvPr id="9218" name="Picture 2" descr="C:\Users\Acer\Downloads\IMG_0116.jpg"/>
          <p:cNvPicPr>
            <a:picLocks noChangeAspect="1" noChangeArrowheads="1"/>
          </p:cNvPicPr>
          <p:nvPr/>
        </p:nvPicPr>
        <p:blipFill>
          <a:blip r:embed="rId2"/>
          <a:srcRect/>
          <a:stretch>
            <a:fillRect/>
          </a:stretch>
        </p:blipFill>
        <p:spPr bwMode="auto">
          <a:xfrm>
            <a:off x="357158" y="857232"/>
            <a:ext cx="8429684" cy="5572140"/>
          </a:xfrm>
          <a:prstGeom prst="rect">
            <a:avLst/>
          </a:prstGeom>
          <a:noFill/>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857232"/>
            <a:ext cx="7772400" cy="1357321"/>
          </a:xfrm>
        </p:spPr>
        <p:txBody>
          <a:bodyPr>
            <a:normAutofit fontScale="90000"/>
          </a:bodyPr>
          <a:lstStyle/>
          <a:p>
            <a:r>
              <a:rPr lang="fr-FR" dirty="0" smtClean="0"/>
              <a:t>SQL, c’est quoi ?</a:t>
            </a:r>
            <a:r>
              <a:rPr lang="fr-FR" dirty="0"/>
              <a:t/>
            </a:r>
            <a:br>
              <a:rPr lang="fr-FR" dirty="0"/>
            </a:br>
            <a:endParaRPr lang="fr-FR" dirty="0"/>
          </a:p>
        </p:txBody>
      </p:sp>
      <p:sp>
        <p:nvSpPr>
          <p:cNvPr id="3" name="Sous-titre 2"/>
          <p:cNvSpPr>
            <a:spLocks noGrp="1"/>
          </p:cNvSpPr>
          <p:nvPr>
            <p:ph type="subTitle" idx="1"/>
          </p:nvPr>
        </p:nvSpPr>
        <p:spPr>
          <a:xfrm>
            <a:off x="571472" y="2285992"/>
            <a:ext cx="8001056" cy="3929090"/>
          </a:xfrm>
        </p:spPr>
        <p:txBody>
          <a:bodyPr/>
          <a:lstStyle/>
          <a:p>
            <a:r>
              <a:rPr lang="fr-FR" dirty="0" smtClean="0"/>
              <a:t>le langage des données structure</a:t>
            </a:r>
          </a:p>
          <a:p>
            <a:r>
              <a:rPr lang="fr-FR" b="1" dirty="0"/>
              <a:t> </a:t>
            </a:r>
            <a:r>
              <a:rPr lang="fr-FR" b="1" dirty="0" err="1"/>
              <a:t>Structured</a:t>
            </a:r>
            <a:r>
              <a:rPr lang="fr-FR" b="1" dirty="0"/>
              <a:t> </a:t>
            </a:r>
            <a:r>
              <a:rPr lang="fr-FR" b="1" dirty="0" err="1"/>
              <a:t>Query</a:t>
            </a:r>
            <a:r>
              <a:rPr lang="fr-FR" b="1" dirty="0"/>
              <a:t> </a:t>
            </a:r>
            <a:r>
              <a:rPr lang="fr-FR" b="1" dirty="0" err="1"/>
              <a:t>Language</a:t>
            </a:r>
            <a:r>
              <a:rPr lang="fr-FR" b="1" dirty="0"/>
              <a:t>, est un langage informatique normalisé permettant de communiquer avec une base de données.</a:t>
            </a:r>
            <a:endParaRPr lang="fr-FR" dirty="0"/>
          </a:p>
        </p:txBody>
      </p:sp>
      <p:pic>
        <p:nvPicPr>
          <p:cNvPr id="1026" name="Picture 2" descr="C:\Users\Acer\Desktop\mysql.png"/>
          <p:cNvPicPr>
            <a:picLocks noChangeAspect="1" noChangeArrowheads="1"/>
          </p:cNvPicPr>
          <p:nvPr/>
        </p:nvPicPr>
        <p:blipFill>
          <a:blip r:embed="rId2"/>
          <a:srcRect/>
          <a:stretch>
            <a:fillRect/>
          </a:stretch>
        </p:blipFill>
        <p:spPr bwMode="auto">
          <a:xfrm>
            <a:off x="1500166" y="4643446"/>
            <a:ext cx="2298051" cy="1185853"/>
          </a:xfrm>
          <a:prstGeom prst="rect">
            <a:avLst/>
          </a:prstGeom>
          <a:noFill/>
        </p:spPr>
      </p:pic>
      <p:pic>
        <p:nvPicPr>
          <p:cNvPr id="1027" name="Picture 3" descr="C:\Users\Acer\Desktop\oraclepng.png"/>
          <p:cNvPicPr>
            <a:picLocks noChangeAspect="1" noChangeArrowheads="1"/>
          </p:cNvPicPr>
          <p:nvPr/>
        </p:nvPicPr>
        <p:blipFill>
          <a:blip r:embed="rId3"/>
          <a:srcRect/>
          <a:stretch>
            <a:fillRect/>
          </a:stretch>
        </p:blipFill>
        <p:spPr bwMode="auto">
          <a:xfrm>
            <a:off x="4851400" y="4619625"/>
            <a:ext cx="2857500" cy="1600200"/>
          </a:xfrm>
          <a:prstGeom prst="rect">
            <a:avLst/>
          </a:prstGeom>
          <a:noFill/>
        </p:spPr>
      </p:pic>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NoSQL</a:t>
            </a:r>
            <a:r>
              <a:rPr lang="fr-FR" dirty="0" smtClean="0"/>
              <a:t>? C’est quoi ?	</a:t>
            </a:r>
            <a:endParaRPr lang="fr-FR" dirty="0"/>
          </a:p>
        </p:txBody>
      </p:sp>
      <p:sp>
        <p:nvSpPr>
          <p:cNvPr id="3" name="Espace réservé du contenu 2"/>
          <p:cNvSpPr>
            <a:spLocks noGrp="1"/>
          </p:cNvSpPr>
          <p:nvPr>
            <p:ph idx="1"/>
          </p:nvPr>
        </p:nvSpPr>
        <p:spPr/>
        <p:txBody>
          <a:bodyPr/>
          <a:lstStyle/>
          <a:p>
            <a:pPr algn="ctr">
              <a:buNone/>
            </a:pPr>
            <a:r>
              <a:rPr lang="fr-FR" dirty="0" err="1"/>
              <a:t>NoSQL</a:t>
            </a:r>
            <a:r>
              <a:rPr lang="fr-FR" dirty="0"/>
              <a:t>, le SQL des bases de données non </a:t>
            </a:r>
            <a:r>
              <a:rPr lang="fr-FR" dirty="0" smtClean="0"/>
              <a:t>relationnelles</a:t>
            </a:r>
          </a:p>
          <a:p>
            <a:pPr algn="ctr">
              <a:buNone/>
            </a:pPr>
            <a:r>
              <a:rPr lang="fr-FR" b="1" dirty="0"/>
              <a:t>« Not </a:t>
            </a:r>
            <a:r>
              <a:rPr lang="fr-FR" b="1" dirty="0" err="1" smtClean="0"/>
              <a:t>only</a:t>
            </a:r>
            <a:r>
              <a:rPr lang="fr-FR" b="1" dirty="0" smtClean="0"/>
              <a:t> </a:t>
            </a:r>
            <a:r>
              <a:rPr lang="fr-FR" b="1" dirty="0"/>
              <a:t>SQL », car certains langages </a:t>
            </a:r>
            <a:r>
              <a:rPr lang="fr-FR" b="1" dirty="0" err="1"/>
              <a:t>NoSQL</a:t>
            </a:r>
            <a:r>
              <a:rPr lang="fr-FR" b="1" dirty="0"/>
              <a:t> comprennent le langage SQL en plus de leur propre capacité, et « Non-relationnel » parce qu’il ne peut pas stocker facilement des données relationnelles.</a:t>
            </a:r>
            <a:endParaRPr lang="fr-FR" dirty="0"/>
          </a:p>
          <a:p>
            <a:pPr algn="ctr">
              <a:buNone/>
            </a:pPr>
            <a:endParaRPr lang="fr-FR" dirty="0"/>
          </a:p>
        </p:txBody>
      </p:sp>
      <p:pic>
        <p:nvPicPr>
          <p:cNvPr id="2050" name="Picture 2" descr="C:\Users\Acer\Desktop\mongo.png"/>
          <p:cNvPicPr>
            <a:picLocks noChangeAspect="1" noChangeArrowheads="1"/>
          </p:cNvPicPr>
          <p:nvPr/>
        </p:nvPicPr>
        <p:blipFill>
          <a:blip r:embed="rId2"/>
          <a:srcRect/>
          <a:stretch>
            <a:fillRect/>
          </a:stretch>
        </p:blipFill>
        <p:spPr bwMode="auto">
          <a:xfrm>
            <a:off x="571472" y="5000636"/>
            <a:ext cx="2027630" cy="1247772"/>
          </a:xfrm>
          <a:prstGeom prst="rect">
            <a:avLst/>
          </a:prstGeom>
          <a:noFill/>
        </p:spPr>
      </p:pic>
      <p:pic>
        <p:nvPicPr>
          <p:cNvPr id="2051" name="Picture 3" descr="C:\Users\Acer\Desktop\dynamo.png"/>
          <p:cNvPicPr>
            <a:picLocks noChangeAspect="1" noChangeArrowheads="1"/>
          </p:cNvPicPr>
          <p:nvPr/>
        </p:nvPicPr>
        <p:blipFill>
          <a:blip r:embed="rId3"/>
          <a:srcRect/>
          <a:stretch>
            <a:fillRect/>
          </a:stretch>
        </p:blipFill>
        <p:spPr bwMode="auto">
          <a:xfrm>
            <a:off x="3357554" y="5286388"/>
            <a:ext cx="2365379" cy="1013734"/>
          </a:xfrm>
          <a:prstGeom prst="rect">
            <a:avLst/>
          </a:prstGeom>
          <a:noFill/>
        </p:spPr>
      </p:pic>
      <p:pic>
        <p:nvPicPr>
          <p:cNvPr id="2052" name="Picture 4" descr="C:\Users\Acer\Desktop\cloud.jpg"/>
          <p:cNvPicPr>
            <a:picLocks noChangeAspect="1" noChangeArrowheads="1"/>
          </p:cNvPicPr>
          <p:nvPr/>
        </p:nvPicPr>
        <p:blipFill>
          <a:blip r:embed="rId4"/>
          <a:srcRect/>
          <a:stretch>
            <a:fillRect/>
          </a:stretch>
        </p:blipFill>
        <p:spPr bwMode="auto">
          <a:xfrm>
            <a:off x="6003926" y="5391150"/>
            <a:ext cx="2691068" cy="823932"/>
          </a:xfrm>
          <a:prstGeom prst="rect">
            <a:avLst/>
          </a:prstGeom>
          <a:noFill/>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20" y="500042"/>
            <a:ext cx="8401080" cy="917596"/>
          </a:xfrm>
        </p:spPr>
        <p:txBody>
          <a:bodyPr>
            <a:noAutofit/>
          </a:bodyPr>
          <a:lstStyle/>
          <a:p>
            <a:r>
              <a:rPr lang="fr-FR" sz="3600" dirty="0"/>
              <a:t>SQL et </a:t>
            </a:r>
            <a:r>
              <a:rPr lang="fr-FR" sz="3600" dirty="0" err="1" smtClean="0"/>
              <a:t>NoSQL</a:t>
            </a:r>
            <a:r>
              <a:rPr lang="fr-FR" sz="3600" dirty="0"/>
              <a:t>,</a:t>
            </a:r>
            <a:r>
              <a:rPr lang="fr-FR" sz="3600" dirty="0" smtClean="0"/>
              <a:t> Quelle est la différence?</a:t>
            </a:r>
            <a:r>
              <a:rPr lang="fr-FR" sz="3600" dirty="0"/>
              <a:t/>
            </a:r>
            <a:br>
              <a:rPr lang="fr-FR" sz="3600" dirty="0"/>
            </a:br>
            <a:endParaRPr lang="fr-FR" sz="3600" dirty="0"/>
          </a:p>
        </p:txBody>
      </p:sp>
      <p:sp>
        <p:nvSpPr>
          <p:cNvPr id="3" name="Espace réservé du contenu 2"/>
          <p:cNvSpPr>
            <a:spLocks noGrp="1"/>
          </p:cNvSpPr>
          <p:nvPr>
            <p:ph idx="1"/>
          </p:nvPr>
        </p:nvSpPr>
        <p:spPr/>
        <p:txBody>
          <a:bodyPr>
            <a:normAutofit fontScale="92500" lnSpcReduction="10000"/>
          </a:bodyPr>
          <a:lstStyle/>
          <a:p>
            <a:r>
              <a:rPr lang="fr-FR" sz="2400" b="1" dirty="0"/>
              <a:t>Le SQL est à privilégier lorsque les données sont structurées et que leurs relations sont fondamentales.</a:t>
            </a:r>
            <a:r>
              <a:rPr lang="fr-FR" sz="2400" dirty="0"/>
              <a:t> Si les bases de données sont complexes, ce système est principalement choisi. </a:t>
            </a:r>
            <a:endParaRPr lang="fr-FR" sz="2400" dirty="0" smtClean="0"/>
          </a:p>
          <a:p>
            <a:endParaRPr lang="fr-FR" sz="2400" dirty="0"/>
          </a:p>
          <a:p>
            <a:r>
              <a:rPr lang="fr-FR" sz="2400" dirty="0"/>
              <a:t>Au contraire, si les données ne sont pas structurées ou changent de format avec le temps, le </a:t>
            </a:r>
            <a:r>
              <a:rPr lang="fr-FR" sz="2400" dirty="0" err="1"/>
              <a:t>NoSQL</a:t>
            </a:r>
            <a:r>
              <a:rPr lang="fr-FR" sz="2400" dirty="0"/>
              <a:t> sera pertinent. </a:t>
            </a:r>
            <a:r>
              <a:rPr lang="fr-FR" sz="2400" b="1" dirty="0"/>
              <a:t>Les bases de données </a:t>
            </a:r>
            <a:r>
              <a:rPr lang="fr-FR" sz="2400" b="1" dirty="0" err="1"/>
              <a:t>NoSQL</a:t>
            </a:r>
            <a:r>
              <a:rPr lang="fr-FR" sz="2400" b="1" dirty="0"/>
              <a:t> sont plus adaptées lorsque l’on manipule de très larges volumes de données dont les relations entre celles-ci ne sont pas particulièrement importantes.</a:t>
            </a:r>
            <a:r>
              <a:rPr lang="fr-FR" sz="2400" dirty="0"/>
              <a:t> Lors des augmentations de volumes de données, deux choix sont possibles :</a:t>
            </a:r>
          </a:p>
          <a:p>
            <a:r>
              <a:rPr lang="fr-FR" sz="2400" b="1" dirty="0"/>
              <a:t>la </a:t>
            </a:r>
            <a:r>
              <a:rPr lang="fr-FR" sz="2400" b="1" dirty="0" err="1"/>
              <a:t>scalabilité</a:t>
            </a:r>
            <a:r>
              <a:rPr lang="fr-FR" sz="2400" b="1" dirty="0"/>
              <a:t> verticale </a:t>
            </a:r>
            <a:r>
              <a:rPr lang="fr-FR" sz="2400" dirty="0"/>
              <a:t>: augmentation de capacité sur un serveur existant,</a:t>
            </a:r>
          </a:p>
          <a:p>
            <a:r>
              <a:rPr lang="fr-FR" sz="2400" b="1" dirty="0"/>
              <a:t>la </a:t>
            </a:r>
            <a:r>
              <a:rPr lang="fr-FR" sz="2400" b="1" dirty="0" err="1"/>
              <a:t>scalabilité</a:t>
            </a:r>
            <a:r>
              <a:rPr lang="fr-FR" sz="2400" b="1" dirty="0"/>
              <a:t> horizontale</a:t>
            </a:r>
            <a:r>
              <a:rPr lang="fr-FR" sz="2400" dirty="0"/>
              <a:t> : augmentation du nombre de serveurs.</a:t>
            </a:r>
          </a:p>
          <a:p>
            <a:endParaRPr lang="fr-FR" sz="2400" dirty="0"/>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fontScale="92500"/>
          </a:bodyPr>
          <a:lstStyle/>
          <a:p>
            <a:r>
              <a:rPr lang="fr-FR" sz="2800" b="1" dirty="0"/>
              <a:t>Le SQL permet uniquement la </a:t>
            </a:r>
            <a:r>
              <a:rPr lang="fr-FR" sz="2800" b="1" dirty="0" err="1"/>
              <a:t>scalabilité</a:t>
            </a:r>
            <a:r>
              <a:rPr lang="fr-FR" sz="2800" b="1" dirty="0"/>
              <a:t> verticale alors que le </a:t>
            </a:r>
            <a:r>
              <a:rPr lang="fr-FR" sz="2800" b="1" dirty="0" err="1"/>
              <a:t>NoSQL</a:t>
            </a:r>
            <a:r>
              <a:rPr lang="fr-FR" sz="2800" b="1" dirty="0"/>
              <a:t> autorise à la</a:t>
            </a:r>
            <a:r>
              <a:rPr lang="fr-FR" sz="2800" dirty="0"/>
              <a:t> </a:t>
            </a:r>
            <a:r>
              <a:rPr lang="fr-FR" sz="2800" b="1" dirty="0"/>
              <a:t>fois la </a:t>
            </a:r>
            <a:r>
              <a:rPr lang="fr-FR" sz="2800" b="1" dirty="0" err="1"/>
              <a:t>scalabilité</a:t>
            </a:r>
            <a:r>
              <a:rPr lang="fr-FR" sz="2800" b="1" dirty="0"/>
              <a:t> verticale et horizontale, car il est distribué</a:t>
            </a:r>
            <a:r>
              <a:rPr lang="fr-FR" sz="2800" dirty="0"/>
              <a:t>. On comprend donc rapidement la difficulté à laquelle peut faire face le SQL en cas de très large volume de données</a:t>
            </a:r>
            <a:r>
              <a:rPr lang="fr-FR" sz="2800" dirty="0" smtClean="0"/>
              <a:t>.</a:t>
            </a:r>
          </a:p>
          <a:p>
            <a:endParaRPr lang="fr-FR" sz="2800" dirty="0"/>
          </a:p>
          <a:p>
            <a:r>
              <a:rPr lang="fr-FR" sz="2800" b="1" dirty="0"/>
              <a:t>Le </a:t>
            </a:r>
            <a:r>
              <a:rPr lang="fr-FR" sz="2800" b="1" dirty="0" err="1"/>
              <a:t>NoSQL</a:t>
            </a:r>
            <a:r>
              <a:rPr lang="fr-FR" sz="2800" b="1" dirty="0"/>
              <a:t> </a:t>
            </a:r>
            <a:r>
              <a:rPr lang="fr-FR" sz="2800" dirty="0"/>
              <a:t>est </a:t>
            </a:r>
            <a:r>
              <a:rPr lang="fr-FR" sz="2800" dirty="0" smtClean="0"/>
              <a:t>plus </a:t>
            </a:r>
            <a:r>
              <a:rPr lang="fr-FR" sz="2800" dirty="0"/>
              <a:t>limité dans la façon de faire des recherches. On accède à ces données par leur identifiant, nommé « clé primaire ». Il est donc facile de retrouver une donnée, mais trouver l’ensemble des données supérieures à une valeur, par exemple, devient beaucoup plus complexe. Le SQL n’a lui pas de soucis avec ce genre de besoin. </a:t>
            </a: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cer\Desktop\5011910.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14282" y="214290"/>
            <a:ext cx="8715436" cy="6429420"/>
          </a:xfrm>
        </p:spPr>
        <p:txBody>
          <a:bodyPr>
            <a:normAutofit lnSpcReduction="10000"/>
          </a:bodyPr>
          <a:lstStyle/>
          <a:p>
            <a:endParaRPr lang="fr-FR" dirty="0" smtClean="0">
              <a:hlinkClick r:id="rId2"/>
            </a:endParaRPr>
          </a:p>
          <a:p>
            <a:endParaRPr lang="fr-FR" sz="2800" dirty="0" smtClean="0">
              <a:hlinkClick r:id="rId2"/>
            </a:endParaRPr>
          </a:p>
          <a:p>
            <a:r>
              <a:rPr lang="fr-FR" sz="2800" b="1" dirty="0" err="1" smtClean="0"/>
              <a:t>MongoDB</a:t>
            </a:r>
            <a:r>
              <a:rPr lang="fr-FR" sz="2800" dirty="0"/>
              <a:t> est un puissant système de base de données non relationnelle open source et gratuit, populaire pour le stockage de gros volumes de </a:t>
            </a:r>
            <a:r>
              <a:rPr lang="fr-FR" sz="2800" dirty="0" smtClean="0"/>
              <a:t>données</a:t>
            </a:r>
          </a:p>
          <a:p>
            <a:endParaRPr lang="fr-FR" sz="2800" dirty="0"/>
          </a:p>
          <a:p>
            <a:endParaRPr lang="fr-FR" sz="2800" dirty="0" smtClean="0"/>
          </a:p>
          <a:p>
            <a:endParaRPr lang="fr-FR" sz="2800" dirty="0"/>
          </a:p>
          <a:p>
            <a:r>
              <a:rPr lang="fr-FR" sz="2800" b="1" dirty="0" smtClean="0"/>
              <a:t>MySQL</a:t>
            </a:r>
            <a:r>
              <a:rPr lang="fr-FR" sz="2800" dirty="0"/>
              <a:t> est un système de gestion de base de données relationnelle (SGBDR) gratuit et open source. Il organise et stocke les données dans un format tabulaire avec des lignes et des colonnes dans lesquelles les types de données sont liés. Il possède une licence publique générale GNU,</a:t>
            </a:r>
          </a:p>
        </p:txBody>
      </p:sp>
      <p:pic>
        <p:nvPicPr>
          <p:cNvPr id="4102" name="Picture 6" descr="C:\Users\Acer\Desktop\mongo.png"/>
          <p:cNvPicPr>
            <a:picLocks noChangeAspect="1" noChangeArrowheads="1"/>
          </p:cNvPicPr>
          <p:nvPr/>
        </p:nvPicPr>
        <p:blipFill>
          <a:blip r:embed="rId3"/>
          <a:srcRect/>
          <a:stretch>
            <a:fillRect/>
          </a:stretch>
        </p:blipFill>
        <p:spPr bwMode="auto">
          <a:xfrm>
            <a:off x="2857488" y="142852"/>
            <a:ext cx="2928958" cy="1143008"/>
          </a:xfrm>
          <a:prstGeom prst="rect">
            <a:avLst/>
          </a:prstGeom>
          <a:noFill/>
        </p:spPr>
      </p:pic>
      <p:pic>
        <p:nvPicPr>
          <p:cNvPr id="4103" name="Picture 7" descr="C:\Users\Acer\Desktop\mysql.png"/>
          <p:cNvPicPr>
            <a:picLocks noChangeAspect="1" noChangeArrowheads="1"/>
          </p:cNvPicPr>
          <p:nvPr/>
        </p:nvPicPr>
        <p:blipFill>
          <a:blip r:embed="rId4"/>
          <a:srcRect/>
          <a:stretch>
            <a:fillRect/>
          </a:stretch>
        </p:blipFill>
        <p:spPr bwMode="auto">
          <a:xfrm>
            <a:off x="3214678" y="2714620"/>
            <a:ext cx="2344738" cy="1209945"/>
          </a:xfrm>
          <a:prstGeom prst="rect">
            <a:avLst/>
          </a:prstGeom>
          <a:noFill/>
        </p:spPr>
      </p:pic>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571480"/>
            <a:ext cx="8258204" cy="5554683"/>
          </a:xfrm>
        </p:spPr>
        <p:txBody>
          <a:bodyPr/>
          <a:lstStyle/>
          <a:p>
            <a:pPr>
              <a:buNone/>
            </a:pPr>
            <a:r>
              <a:rPr lang="fr-FR" b="1" dirty="0" smtClean="0"/>
              <a:t> </a:t>
            </a:r>
            <a:endParaRPr lang="fr-FR" dirty="0"/>
          </a:p>
        </p:txBody>
      </p:sp>
      <p:pic>
        <p:nvPicPr>
          <p:cNvPr id="5123" name="Picture 3" descr="C:\Users\Acer\Desktop\MongoDBvsMySQL_-Architecture.png"/>
          <p:cNvPicPr>
            <a:picLocks noChangeAspect="1" noChangeArrowheads="1"/>
          </p:cNvPicPr>
          <p:nvPr/>
        </p:nvPicPr>
        <p:blipFill>
          <a:blip r:embed="rId2"/>
          <a:srcRect/>
          <a:stretch>
            <a:fillRect/>
          </a:stretch>
        </p:blipFill>
        <p:spPr bwMode="auto">
          <a:xfrm>
            <a:off x="1" y="0"/>
            <a:ext cx="9144000" cy="6858000"/>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42910" y="500042"/>
            <a:ext cx="7772400" cy="1470025"/>
          </a:xfrm>
        </p:spPr>
        <p:txBody>
          <a:bodyPr/>
          <a:lstStyle/>
          <a:p>
            <a:r>
              <a:rPr lang="fr-FR" b="1" dirty="0"/>
              <a:t>Format de stockage des données</a:t>
            </a:r>
            <a:br>
              <a:rPr lang="fr-FR" b="1" dirty="0"/>
            </a:br>
            <a:endParaRPr lang="fr-FR" dirty="0"/>
          </a:p>
        </p:txBody>
      </p:sp>
      <p:sp>
        <p:nvSpPr>
          <p:cNvPr id="3" name="Sous-titre 2"/>
          <p:cNvSpPr>
            <a:spLocks noGrp="1"/>
          </p:cNvSpPr>
          <p:nvPr>
            <p:ph type="subTitle" idx="1"/>
          </p:nvPr>
        </p:nvSpPr>
        <p:spPr>
          <a:xfrm>
            <a:off x="571472" y="1785926"/>
            <a:ext cx="8143932" cy="4500594"/>
          </a:xfrm>
        </p:spPr>
        <p:txBody>
          <a:bodyPr/>
          <a:lstStyle/>
          <a:p>
            <a:endParaRPr lang="fr-FR" dirty="0"/>
          </a:p>
        </p:txBody>
      </p:sp>
      <p:pic>
        <p:nvPicPr>
          <p:cNvPr id="7170" name="Picture 2" descr="C:\Users\Acer\Desktop\Data-Storage-Format.png"/>
          <p:cNvPicPr>
            <a:picLocks noChangeAspect="1" noChangeArrowheads="1"/>
          </p:cNvPicPr>
          <p:nvPr/>
        </p:nvPicPr>
        <p:blipFill>
          <a:blip r:embed="rId2"/>
          <a:srcRect/>
          <a:stretch>
            <a:fillRect/>
          </a:stretch>
        </p:blipFill>
        <p:spPr bwMode="auto">
          <a:xfrm>
            <a:off x="428596" y="1643050"/>
            <a:ext cx="8286808" cy="4791085"/>
          </a:xfrm>
          <a:prstGeom prst="rect">
            <a:avLst/>
          </a:prstGeom>
          <a:noFill/>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243</Words>
  <Application>Microsoft Office PowerPoint</Application>
  <PresentationFormat>Affichage à l'écran (4:3)</PresentationFormat>
  <Paragraphs>53</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SQL &amp; NoSQL </vt:lpstr>
      <vt:lpstr>SQL, c’est quoi ? </vt:lpstr>
      <vt:lpstr>NoSQL? C’est quoi ? </vt:lpstr>
      <vt:lpstr>SQL et NoSQL, Quelle est la différence? </vt:lpstr>
      <vt:lpstr>Diapositive 5</vt:lpstr>
      <vt:lpstr>Diapositive 6</vt:lpstr>
      <vt:lpstr>Diapositive 7</vt:lpstr>
      <vt:lpstr>Diapositive 8</vt:lpstr>
      <vt:lpstr>Format de stockage des données </vt:lpstr>
      <vt:lpstr>MongoDB </vt:lpstr>
      <vt:lpstr>MySQL </vt:lpstr>
      <vt:lpstr>Diapositive 12</vt:lpstr>
      <vt:lpstr>Diapositive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Utilisateur Windows</dc:creator>
  <cp:lastModifiedBy>Utilisateur Windows</cp:lastModifiedBy>
  <cp:revision>16</cp:revision>
  <dcterms:created xsi:type="dcterms:W3CDTF">2022-09-21T16:05:13Z</dcterms:created>
  <dcterms:modified xsi:type="dcterms:W3CDTF">2022-09-21T18:07:30Z</dcterms:modified>
</cp:coreProperties>
</file>