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E5EFA010-99B2-48D4-BFF7-90A868BA6552}">
          <p14:sldIdLst>
            <p14:sldId id="256"/>
            <p14:sldId id="257"/>
            <p14:sldId id="258"/>
            <p14:sldId id="259"/>
            <p14:sldId id="26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6/9/2023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6/9/2023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6/9/2023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96027F-7875-4030-9381-8BD8C4F21935}" type="datetimeFigureOut">
              <a:rPr lang="en-US" dirty="0"/>
              <a:t>6/9/2023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6/9/2023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6/9/2023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6/9/2023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6/9/2023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6/9/2023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6/9/2023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6/9/2023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1" eaLnBrk="1" latinLnBrk="0" hangingPunct="1">
        <a:spcBef>
          <a:spcPct val="0"/>
        </a:spcBef>
        <a:buNone/>
        <a:defRPr sz="4200" b="0" i="0"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6334" y="914401"/>
            <a:ext cx="10293706" cy="1451876"/>
          </a:xfrm>
        </p:spPr>
        <p:txBody>
          <a:bodyPr/>
          <a:lstStyle/>
          <a:p>
            <a:r>
              <a:rPr lang="en-GB"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What’s</a:t>
            </a:r>
            <a:r>
              <a:rPr lang="fr-FR"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 the </a:t>
            </a:r>
            <a:r>
              <a:rPr lang="en-GB"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difference</a:t>
            </a:r>
            <a:endParaRPr lang="en-GB"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5" name="TextBox 4"/>
          <p:cNvSpPr txBox="1"/>
          <p:nvPr/>
        </p:nvSpPr>
        <p:spPr>
          <a:xfrm>
            <a:off x="4170784" y="5780704"/>
            <a:ext cx="3713583" cy="646331"/>
          </a:xfrm>
          <a:prstGeom prst="rect">
            <a:avLst/>
          </a:prstGeom>
          <a:noFill/>
        </p:spPr>
        <p:txBody>
          <a:bodyPr wrap="square" rtlCol="1">
            <a:spAutoFit/>
          </a:bodyPr>
          <a:lstStyle/>
          <a:p>
            <a:r>
              <a:rPr lang="en-GB" sz="3600" b="1" dirty="0" smtClean="0">
                <a:ln w="9525">
                  <a:solidFill>
                    <a:schemeClr val="bg1"/>
                  </a:solidFill>
                  <a:prstDash val="solid"/>
                </a:ln>
                <a:effectLst>
                  <a:outerShdw blurRad="12700" dist="38100" dir="2700000" algn="tl" rotWithShape="0">
                    <a:schemeClr val="bg1">
                      <a:lumMod val="50000"/>
                    </a:schemeClr>
                  </a:outerShdw>
                </a:effectLst>
              </a:rPr>
              <a:t>Oussema hidri</a:t>
            </a:r>
            <a:endParaRPr lang="ar-TN" sz="3600" b="1" dirty="0">
              <a:ln w="9525">
                <a:solidFill>
                  <a:schemeClr val="bg1"/>
                </a:solidFill>
                <a:prstDash val="solid"/>
              </a:ln>
              <a:effectLst>
                <a:outerShdw blurRad="12700" dist="38100" dir="2700000" algn="tl" rotWithShape="0">
                  <a:schemeClr val="bg1">
                    <a:lumMod val="50000"/>
                  </a:schemeClr>
                </a:outerShdw>
              </a:effectLst>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backgroundRemoval t="9422" b="89970" l="3795" r="94564">
                        <a14:foregroundMark x1="9846" y1="40729" x2="9846" y2="40729"/>
                        <a14:foregroundMark x1="13949" y1="31307" x2="4410" y2="33435"/>
                        <a14:foregroundMark x1="4205" y1="37690" x2="3795" y2="49848"/>
                        <a14:foregroundMark x1="6359" y1="63526" x2="10051" y2="70213"/>
                        <a14:foregroundMark x1="13026" y1="65957" x2="15385" y2="34954"/>
                        <a14:foregroundMark x1="85128" y1="30395" x2="83385" y2="33435"/>
                        <a14:foregroundMark x1="82974" y1="42249" x2="83282" y2="64742"/>
                        <a14:foregroundMark x1="83487" y1="33739" x2="83897" y2="31307"/>
                        <a14:foregroundMark x1="83897" y1="32219" x2="82769" y2="42553"/>
                        <a14:foregroundMark x1="93333" y1="30091" x2="94564" y2="32827"/>
                      </a14:backgroundRemoval>
                    </a14:imgEffect>
                  </a14:imgLayer>
                </a14:imgProps>
              </a:ext>
              <a:ext uri="{28A0092B-C50C-407E-A947-70E740481C1C}">
                <a14:useLocalDpi xmlns:a14="http://schemas.microsoft.com/office/drawing/2010/main" val="0"/>
              </a:ext>
            </a:extLst>
          </a:blip>
          <a:stretch>
            <a:fillRect/>
          </a:stretch>
        </p:blipFill>
        <p:spPr>
          <a:xfrm>
            <a:off x="1499750" y="2738340"/>
            <a:ext cx="9286875" cy="3133725"/>
          </a:xfrm>
          <a:prstGeom prst="rect">
            <a:avLst/>
          </a:prstGeom>
        </p:spPr>
      </p:pic>
    </p:spTree>
    <p:extLst>
      <p:ext uri="{BB962C8B-B14F-4D97-AF65-F5344CB8AC3E}">
        <p14:creationId xmlns:p14="http://schemas.microsoft.com/office/powerpoint/2010/main" val="17914333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MongoDB</a:t>
            </a:r>
            <a:r>
              <a:rPr lang="fr-FR" b="1" dirty="0">
                <a:ln w="9525">
                  <a:solidFill>
                    <a:schemeClr val="bg1"/>
                  </a:solidFill>
                  <a:prstDash val="solid"/>
                </a:ln>
                <a:solidFill>
                  <a:schemeClr val="tx1"/>
                </a:solidFill>
                <a:effectLst>
                  <a:outerShdw blurRad="12700" dist="38100" dir="2700000" algn="tl" rotWithShape="0">
                    <a:schemeClr val="bg1">
                      <a:lumMod val="50000"/>
                    </a:schemeClr>
                  </a:outerShdw>
                </a:effectLst>
              </a:rPr>
              <a:t/>
            </a:r>
            <a:br>
              <a:rPr lang="fr-FR" b="1" dirty="0">
                <a:ln w="9525">
                  <a:solidFill>
                    <a:schemeClr val="bg1"/>
                  </a:solidFill>
                  <a:prstDash val="solid"/>
                </a:ln>
                <a:solidFill>
                  <a:schemeClr val="tx1"/>
                </a:solidFill>
                <a:effectLst>
                  <a:outerShdw blurRad="12700" dist="38100" dir="2700000" algn="tl" rotWithShape="0">
                    <a:schemeClr val="bg1">
                      <a:lumMod val="50000"/>
                    </a:schemeClr>
                  </a:outerShdw>
                </a:effectLst>
              </a:rPr>
            </a:br>
            <a:endParaRPr lang="ar-TN"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3" name="Content Placeholder 2"/>
          <p:cNvSpPr>
            <a:spLocks noGrp="1"/>
          </p:cNvSpPr>
          <p:nvPr>
            <p:ph idx="1"/>
          </p:nvPr>
        </p:nvSpPr>
        <p:spPr>
          <a:xfrm>
            <a:off x="774442" y="1853248"/>
            <a:ext cx="9275412" cy="4395151"/>
          </a:xfrm>
        </p:spPr>
        <p:txBody>
          <a:bodyPr>
            <a:normAutofit fontScale="92500" lnSpcReduction="10000"/>
          </a:bodyPr>
          <a:lstStyle/>
          <a:p>
            <a:pPr algn="l" rtl="0"/>
            <a:r>
              <a:rPr lang="en-GB" dirty="0"/>
              <a:t>Founded in 2007, MongoDB Inc. pioneered a novel method for creating databases. The term MongoDB, which is short for “humongous,” was developed as a mechanism to store the “humongous” amount of data required for scalable use-cases.</a:t>
            </a:r>
          </a:p>
          <a:p>
            <a:pPr algn="l" rtl="0"/>
            <a:r>
              <a:rPr lang="en-GB" dirty="0"/>
              <a:t>The massive volume of data needed to scale the expansion of both digital services and websites created a demand for more adaptable database administration and functionality.</a:t>
            </a:r>
          </a:p>
          <a:p>
            <a:pPr algn="l" rtl="0"/>
            <a:r>
              <a:rPr lang="en-GB" dirty="0"/>
              <a:t>The need for rapid, information-rich database performance served as inspiration for the creation of MongoDB. The primary design tenet is the use of MongoDB documents for data storage.</a:t>
            </a:r>
          </a:p>
          <a:p>
            <a:pPr algn="l" rtl="0"/>
            <a:r>
              <a:rPr lang="en-GB" dirty="0"/>
              <a:t>E-commerce and content-serving websites, for instance, use MongoDB because of its scalability and flexibility. MongoDB is a high-performance database used by businesses to update data more quickly in terms of its structure and content.</a:t>
            </a:r>
          </a:p>
          <a:p>
            <a:pPr algn="l" rtl="0"/>
            <a:endParaRPr lang="ar-TN" dirty="0"/>
          </a:p>
        </p:txBody>
      </p:sp>
    </p:spTree>
    <p:extLst>
      <p:ext uri="{BB962C8B-B14F-4D97-AF65-F5344CB8AC3E}">
        <p14:creationId xmlns:p14="http://schemas.microsoft.com/office/powerpoint/2010/main" val="14956385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a:ln w="9525">
                  <a:solidFill>
                    <a:schemeClr val="bg1"/>
                  </a:solidFill>
                  <a:prstDash val="solid"/>
                </a:ln>
                <a:solidFill>
                  <a:schemeClr val="tx1"/>
                </a:solidFill>
                <a:effectLst>
                  <a:outerShdw blurRad="12700" dist="38100" dir="2700000" algn="tl" rotWithShape="0">
                    <a:schemeClr val="bg1">
                      <a:lumMod val="50000"/>
                    </a:schemeClr>
                  </a:outerShdw>
                </a:effectLst>
              </a:rPr>
              <a:t>SQL</a:t>
            </a:r>
            <a:r>
              <a:rPr lang="fr-FR" dirty="0"/>
              <a:t/>
            </a:r>
            <a:br>
              <a:rPr lang="fr-FR" dirty="0"/>
            </a:br>
            <a:endParaRPr lang="ar-TN" dirty="0"/>
          </a:p>
        </p:txBody>
      </p:sp>
      <p:sp>
        <p:nvSpPr>
          <p:cNvPr id="3" name="Content Placeholder 2"/>
          <p:cNvSpPr>
            <a:spLocks noGrp="1"/>
          </p:cNvSpPr>
          <p:nvPr>
            <p:ph idx="1"/>
          </p:nvPr>
        </p:nvSpPr>
        <p:spPr>
          <a:xfrm>
            <a:off x="1103312" y="1853248"/>
            <a:ext cx="9132370" cy="4395151"/>
          </a:xfrm>
        </p:spPr>
        <p:txBody>
          <a:bodyPr>
            <a:normAutofit fontScale="85000" lnSpcReduction="20000"/>
          </a:bodyPr>
          <a:lstStyle/>
          <a:p>
            <a:pPr algn="l" rtl="0"/>
            <a:r>
              <a:rPr lang="en-GB" dirty="0"/>
              <a:t>A relational database management system is SQL Server (RDBMS). It is also referred to as </a:t>
            </a:r>
            <a:r>
              <a:rPr lang="en-GB" b="1" dirty="0"/>
              <a:t>Microsoft SQL Server</a:t>
            </a:r>
            <a:r>
              <a:rPr lang="en-GB" dirty="0"/>
              <a:t> or MSSQL on occasion. Microsoft created SQL Server, which was first made available on April 24, 1989.</a:t>
            </a:r>
          </a:p>
          <a:p>
            <a:pPr algn="l" rtl="0"/>
            <a:r>
              <a:rPr lang="en-GB" dirty="0"/>
              <a:t>On November 4, 2019, SQL Server 2019’s stable release was made available. Programming languages like C and C++ are used to create MSSQL.</a:t>
            </a:r>
          </a:p>
          <a:p>
            <a:pPr algn="l" rtl="0"/>
            <a:r>
              <a:rPr lang="en-GB" dirty="0"/>
              <a:t>Based on E. F. </a:t>
            </a:r>
            <a:r>
              <a:rPr lang="en-GB" dirty="0" smtClean="0"/>
              <a:t>Cod’s </a:t>
            </a:r>
            <a:r>
              <a:rPr lang="en-GB" dirty="0"/>
              <a:t>relational paradigm, SQL Server was created. Data is kept in tables in RDBMS, and linkages between tables are preserved.</a:t>
            </a:r>
          </a:p>
          <a:p>
            <a:pPr algn="l" rtl="0"/>
            <a:r>
              <a:rPr lang="en-GB" dirty="0"/>
              <a:t>Data is arranged in rows and columns in tables. Each row in the table represents an entry or a record, while each column represents a certain field or feature.</a:t>
            </a:r>
          </a:p>
          <a:p>
            <a:pPr algn="l" rtl="0"/>
            <a:r>
              <a:rPr lang="en-GB" dirty="0"/>
              <a:t>The following editions of Microsoft SQL Server are available, each with a different set of features: Express, Enterprise, Standard, Web, and Developer.</a:t>
            </a:r>
          </a:p>
          <a:p>
            <a:pPr algn="l" rtl="0"/>
            <a:r>
              <a:rPr lang="en-GB" dirty="0"/>
              <a:t>Express edition is freeware for modest and entry-level apps, but other editions, which are licensed-based and utilized for larger projects on commercial levels depending on the service needed, are only available with a paid subscription.</a:t>
            </a:r>
          </a:p>
          <a:p>
            <a:pPr algn="l" rtl="0"/>
            <a:r>
              <a:rPr lang="en-GB" dirty="0"/>
              <a:t>The XML data type format and dynamic management views are supported by SQL Server.</a:t>
            </a:r>
          </a:p>
          <a:p>
            <a:pPr algn="l" rtl="0"/>
            <a:endParaRPr lang="ar-TN" dirty="0"/>
          </a:p>
        </p:txBody>
      </p:sp>
    </p:spTree>
    <p:extLst>
      <p:ext uri="{BB962C8B-B14F-4D97-AF65-F5344CB8AC3E}">
        <p14:creationId xmlns:p14="http://schemas.microsoft.com/office/powerpoint/2010/main" val="28285172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n w="9525">
                  <a:solidFill>
                    <a:schemeClr val="bg1"/>
                  </a:solidFill>
                  <a:prstDash val="solid"/>
                </a:ln>
                <a:solidFill>
                  <a:schemeClr val="tx1"/>
                </a:solidFill>
                <a:effectLst>
                  <a:outerShdw blurRad="12700" dist="38100" dir="2700000" algn="tl" rotWithShape="0">
                    <a:schemeClr val="bg1">
                      <a:lumMod val="50000"/>
                    </a:schemeClr>
                  </a:outerShdw>
                </a:effectLst>
              </a:rPr>
              <a:t>Difference</a:t>
            </a:r>
            <a:r>
              <a:rPr lang="en-GB" b="1" dirty="0"/>
              <a:t> Between MongoDB and </a:t>
            </a:r>
            <a:r>
              <a:rPr lang="en-GB" b="1" dirty="0" smtClean="0"/>
              <a:t>SQL</a:t>
            </a:r>
            <a:r>
              <a:rPr lang="fr-FR" b="1" dirty="0"/>
              <a:t>:</a:t>
            </a:r>
            <a:r>
              <a:rPr lang="en-GB" b="1" dirty="0"/>
              <a:t/>
            </a:r>
            <a:br>
              <a:rPr lang="en-GB" b="1" dirty="0"/>
            </a:br>
            <a:r>
              <a:rPr lang="en-GB" dirty="0"/>
              <a:t/>
            </a:r>
            <a:br>
              <a:rPr lang="en-GB" dirty="0"/>
            </a:br>
            <a:endParaRPr lang="ar-T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556102734"/>
              </p:ext>
            </p:extLst>
          </p:nvPr>
        </p:nvGraphicFramePr>
        <p:xfrm>
          <a:off x="874897" y="2090056"/>
          <a:ext cx="8947150" cy="4359312"/>
        </p:xfrm>
        <a:graphic>
          <a:graphicData uri="http://schemas.openxmlformats.org/drawingml/2006/table">
            <a:tbl>
              <a:tblPr rtl="1" firstRow="1" bandRow="1">
                <a:tableStyleId>{5940675A-B579-460E-94D1-54222C63F5DA}</a:tableStyleId>
              </a:tblPr>
              <a:tblGrid>
                <a:gridCol w="4473575">
                  <a:extLst>
                    <a:ext uri="{9D8B030D-6E8A-4147-A177-3AD203B41FA5}">
                      <a16:colId xmlns:a16="http://schemas.microsoft.com/office/drawing/2014/main" val="3192899612"/>
                    </a:ext>
                  </a:extLst>
                </a:gridCol>
                <a:gridCol w="4473575">
                  <a:extLst>
                    <a:ext uri="{9D8B030D-6E8A-4147-A177-3AD203B41FA5}">
                      <a16:colId xmlns:a16="http://schemas.microsoft.com/office/drawing/2014/main" val="1498292852"/>
                    </a:ext>
                  </a:extLst>
                </a:gridCol>
              </a:tblGrid>
              <a:tr h="251927">
                <a:tc>
                  <a:txBody>
                    <a:bodyPr/>
                    <a:lstStyle/>
                    <a:p>
                      <a:pPr algn="ctr" rtl="0" fontAlgn="t"/>
                      <a:r>
                        <a:rPr lang="fr-FR" sz="1400" dirty="0">
                          <a:effectLst/>
                        </a:rPr>
                        <a:t>SQL</a:t>
                      </a:r>
                      <a:endParaRPr lang="fr-FR" sz="1400" dirty="0">
                        <a:effectLst/>
                        <a:latin typeface="open sans"/>
                      </a:endParaRPr>
                    </a:p>
                  </a:txBody>
                  <a:tcPr/>
                </a:tc>
                <a:tc>
                  <a:txBody>
                    <a:bodyPr/>
                    <a:lstStyle/>
                    <a:p>
                      <a:pPr algn="ctr" rtl="0" fontAlgn="t"/>
                      <a:r>
                        <a:rPr lang="fr-FR" sz="1400" dirty="0">
                          <a:effectLst/>
                        </a:rPr>
                        <a:t>MongoDB</a:t>
                      </a:r>
                      <a:endParaRPr lang="fr-FR" sz="1400" dirty="0">
                        <a:effectLst/>
                        <a:latin typeface="open sans"/>
                      </a:endParaRPr>
                    </a:p>
                  </a:txBody>
                  <a:tcPr/>
                </a:tc>
                <a:extLst>
                  <a:ext uri="{0D108BD9-81ED-4DB2-BD59-A6C34878D82A}">
                    <a16:rowId xmlns:a16="http://schemas.microsoft.com/office/drawing/2014/main" val="4206021620"/>
                  </a:ext>
                </a:extLst>
              </a:tr>
              <a:tr h="721584">
                <a:tc>
                  <a:txBody>
                    <a:bodyPr/>
                    <a:lstStyle/>
                    <a:p>
                      <a:pPr rtl="1"/>
                      <a:r>
                        <a:rPr lang="en-GB" sz="1400" kern="1200" dirty="0" smtClean="0">
                          <a:effectLst/>
                        </a:rPr>
                        <a:t>A table-based system is MySQL (or open-source relational database). The table-based architecture, which is regarded as a SQL database, is the data query structure for search.</a:t>
                      </a:r>
                      <a:endParaRPr lang="en-GB" sz="1400" noProof="0" dirty="0"/>
                    </a:p>
                  </a:txBody>
                  <a:tcPr/>
                </a:tc>
                <a:tc>
                  <a:txBody>
                    <a:bodyPr/>
                    <a:lstStyle/>
                    <a:p>
                      <a:pPr algn="l" rtl="0"/>
                      <a:r>
                        <a:rPr lang="en-GB" sz="1400" kern="1200" dirty="0" smtClean="0">
                          <a:effectLst/>
                        </a:rPr>
                        <a:t>MongoDB is a document-based, non-relational database management </a:t>
                      </a:r>
                      <a:r>
                        <a:rPr lang="en-GB" sz="1400" kern="1200" dirty="0" err="1" smtClean="0">
                          <a:effectLst/>
                        </a:rPr>
                        <a:t>system.Another</a:t>
                      </a:r>
                      <a:r>
                        <a:rPr lang="en-GB" sz="1400" kern="1200" dirty="0" smtClean="0">
                          <a:effectLst/>
                        </a:rPr>
                        <a:t> name for it is an object-based system.</a:t>
                      </a:r>
                      <a:endParaRPr lang="en-GB" sz="1400" noProof="0" dirty="0"/>
                    </a:p>
                  </a:txBody>
                  <a:tcPr/>
                </a:tc>
                <a:extLst>
                  <a:ext uri="{0D108BD9-81ED-4DB2-BD59-A6C34878D82A}">
                    <a16:rowId xmlns:a16="http://schemas.microsoft.com/office/drawing/2014/main" val="3208628904"/>
                  </a:ext>
                </a:extLst>
              </a:tr>
              <a:tr h="721584">
                <a:tc>
                  <a:txBody>
                    <a:bodyPr/>
                    <a:lstStyle/>
                    <a:p>
                      <a:pPr algn="l" rtl="0"/>
                      <a:r>
                        <a:rPr lang="en-GB" sz="1400" kern="1200" dirty="0" smtClean="0">
                          <a:effectLst/>
                        </a:rPr>
                        <a:t>Each individual entry is saved as a “row” in a database in MySQL.</a:t>
                      </a:r>
                      <a:endParaRPr lang="ar-TN" sz="1400" dirty="0"/>
                    </a:p>
                  </a:txBody>
                  <a:tcPr/>
                </a:tc>
                <a:tc>
                  <a:txBody>
                    <a:bodyPr/>
                    <a:lstStyle/>
                    <a:p>
                      <a:pPr algn="l" rtl="0"/>
                      <a:r>
                        <a:rPr lang="en-GB" sz="1400" kern="1200" dirty="0" smtClean="0">
                          <a:effectLst/>
                        </a:rPr>
                        <a:t>Every record in MongoDB is kept as a separate document.</a:t>
                      </a:r>
                      <a:endParaRPr lang="ar-TN" sz="1400" dirty="0"/>
                    </a:p>
                  </a:txBody>
                  <a:tcPr/>
                </a:tc>
                <a:extLst>
                  <a:ext uri="{0D108BD9-81ED-4DB2-BD59-A6C34878D82A}">
                    <a16:rowId xmlns:a16="http://schemas.microsoft.com/office/drawing/2014/main" val="277732074"/>
                  </a:ext>
                </a:extLst>
              </a:tr>
              <a:tr h="721584">
                <a:tc>
                  <a:txBody>
                    <a:bodyPr/>
                    <a:lstStyle/>
                    <a:p>
                      <a:pPr algn="l" rtl="0"/>
                      <a:r>
                        <a:rPr lang="en-GB" sz="1400" kern="1200" dirty="0" smtClean="0">
                          <a:effectLst/>
                        </a:rPr>
                        <a:t>Rows (also known as records) of a similar sort are kept in a “table.”</a:t>
                      </a:r>
                      <a:endParaRPr lang="ar-TN" sz="1400" dirty="0"/>
                    </a:p>
                  </a:txBody>
                  <a:tcPr/>
                </a:tc>
                <a:tc>
                  <a:txBody>
                    <a:bodyPr/>
                    <a:lstStyle/>
                    <a:p>
                      <a:pPr algn="l" rtl="0"/>
                      <a:r>
                        <a:rPr lang="en-GB" sz="1400" kern="1200" dirty="0" smtClean="0">
                          <a:effectLst/>
                        </a:rPr>
                        <a:t>Documents from a specific class or group are kept in a “collection”</a:t>
                      </a:r>
                      <a:endParaRPr lang="ar-TN" sz="1400" dirty="0"/>
                    </a:p>
                  </a:txBody>
                  <a:tcPr/>
                </a:tc>
                <a:extLst>
                  <a:ext uri="{0D108BD9-81ED-4DB2-BD59-A6C34878D82A}">
                    <a16:rowId xmlns:a16="http://schemas.microsoft.com/office/drawing/2014/main" val="691591053"/>
                  </a:ext>
                </a:extLst>
              </a:tr>
              <a:tr h="721584">
                <a:tc>
                  <a:txBody>
                    <a:bodyPr/>
                    <a:lstStyle/>
                    <a:p>
                      <a:pPr algn="l" rtl="0"/>
                      <a:r>
                        <a:rPr lang="en-GB" sz="1400" kern="1200" dirty="0" smtClean="0">
                          <a:effectLst/>
                        </a:rPr>
                        <a:t>Although the MySQL architecture does not support effective replication and </a:t>
                      </a:r>
                      <a:r>
                        <a:rPr lang="en-GB" sz="1400" kern="1200" dirty="0" err="1" smtClean="0">
                          <a:effectLst/>
                        </a:rPr>
                        <a:t>sharding</a:t>
                      </a:r>
                      <a:r>
                        <a:rPr lang="en-GB" sz="1400" kern="1200" dirty="0" smtClean="0">
                          <a:effectLst/>
                        </a:rPr>
                        <a:t>, one can access related data via joins in MySQL, which reduces duplication.</a:t>
                      </a:r>
                      <a:endParaRPr lang="ar-TN" sz="1400" dirty="0"/>
                    </a:p>
                  </a:txBody>
                  <a:tcPr/>
                </a:tc>
                <a:tc>
                  <a:txBody>
                    <a:bodyPr/>
                    <a:lstStyle/>
                    <a:p>
                      <a:pPr algn="l" rtl="0"/>
                      <a:r>
                        <a:rPr lang="en-GB" sz="1400" kern="1200" dirty="0" smtClean="0">
                          <a:effectLst/>
                        </a:rPr>
                        <a:t>MongoDB supports out-of-the-box replication and </a:t>
                      </a:r>
                      <a:r>
                        <a:rPr lang="en-GB" sz="1400" kern="1200" dirty="0" err="1" smtClean="0">
                          <a:effectLst/>
                        </a:rPr>
                        <a:t>sharding</a:t>
                      </a:r>
                      <a:r>
                        <a:rPr lang="en-GB" sz="1400" kern="1200" dirty="0" smtClean="0">
                          <a:effectLst/>
                        </a:rPr>
                        <a:t> and was built with high availability and scalability in mind.</a:t>
                      </a:r>
                      <a:endParaRPr lang="ar-TN" sz="1400" dirty="0"/>
                    </a:p>
                  </a:txBody>
                  <a:tcPr/>
                </a:tc>
                <a:extLst>
                  <a:ext uri="{0D108BD9-81ED-4DB2-BD59-A6C34878D82A}">
                    <a16:rowId xmlns:a16="http://schemas.microsoft.com/office/drawing/2014/main" val="3220156262"/>
                  </a:ext>
                </a:extLst>
              </a:tr>
              <a:tr h="721584">
                <a:tc>
                  <a:txBody>
                    <a:bodyPr/>
                    <a:lstStyle/>
                    <a:p>
                      <a:pPr algn="l" rtl="0"/>
                      <a:r>
                        <a:rPr lang="en-GB" sz="1400" kern="1200" dirty="0" smtClean="0">
                          <a:effectLst/>
                        </a:rPr>
                        <a:t>On April 24, 1989, Microsoft Corporation first made this technology available.</a:t>
                      </a:r>
                      <a:endParaRPr lang="ar-TN" sz="1400" dirty="0"/>
                    </a:p>
                  </a:txBody>
                  <a:tcPr/>
                </a:tc>
                <a:tc>
                  <a:txBody>
                    <a:bodyPr/>
                    <a:lstStyle/>
                    <a:p>
                      <a:pPr algn="l" rtl="0"/>
                      <a:r>
                        <a:rPr lang="en-GB" sz="1400" kern="1200" dirty="0" smtClean="0">
                          <a:effectLst/>
                        </a:rPr>
                        <a:t>It was created by MongoDB Inc. and was made available on February 11, 2009.</a:t>
                      </a:r>
                      <a:endParaRPr lang="ar-TN" sz="1400" dirty="0"/>
                    </a:p>
                  </a:txBody>
                  <a:tcPr/>
                </a:tc>
                <a:extLst>
                  <a:ext uri="{0D108BD9-81ED-4DB2-BD59-A6C34878D82A}">
                    <a16:rowId xmlns:a16="http://schemas.microsoft.com/office/drawing/2014/main" val="1310711488"/>
                  </a:ext>
                </a:extLst>
              </a:tr>
            </a:tbl>
          </a:graphicData>
        </a:graphic>
      </p:graphicFrame>
    </p:spTree>
    <p:extLst>
      <p:ext uri="{BB962C8B-B14F-4D97-AF65-F5344CB8AC3E}">
        <p14:creationId xmlns:p14="http://schemas.microsoft.com/office/powerpoint/2010/main" val="25119935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a:ln w="9525">
                  <a:solidFill>
                    <a:schemeClr val="bg1"/>
                  </a:solidFill>
                  <a:prstDash val="solid"/>
                </a:ln>
                <a:solidFill>
                  <a:schemeClr val="tx1"/>
                </a:solidFill>
                <a:effectLst>
                  <a:outerShdw blurRad="12700" dist="38100" dir="2700000" algn="tl" rotWithShape="0">
                    <a:schemeClr val="bg1">
                      <a:lumMod val="50000"/>
                    </a:schemeClr>
                  </a:outerShdw>
                </a:effectLst>
              </a:rPr>
              <a:t>Conclusion</a:t>
            </a:r>
            <a:r>
              <a:rPr lang="fr-FR" b="1" dirty="0"/>
              <a:t/>
            </a:r>
            <a:br>
              <a:rPr lang="fr-FR" b="1" dirty="0"/>
            </a:br>
            <a:endParaRPr lang="ar-TN" dirty="0"/>
          </a:p>
        </p:txBody>
      </p:sp>
      <p:sp>
        <p:nvSpPr>
          <p:cNvPr id="3" name="Content Placeholder 2"/>
          <p:cNvSpPr>
            <a:spLocks noGrp="1"/>
          </p:cNvSpPr>
          <p:nvPr>
            <p:ph idx="1"/>
          </p:nvPr>
        </p:nvSpPr>
        <p:spPr/>
        <p:txBody>
          <a:bodyPr>
            <a:normAutofit/>
          </a:bodyPr>
          <a:lstStyle/>
          <a:p>
            <a:pPr algn="l" rtl="0"/>
            <a:r>
              <a:rPr lang="en-GB" sz="2400" dirty="0"/>
              <a:t>We hope that this blog will help you grasp the significance of SQL and MongoDB as significant databases. There is no denying that SQL Server has been successful for many years, but with the advent of Big Data, MongoDB appears to have a promising future. However, this does not imply that SQL Server will be entirely eliminated. The demands of the user entirely dictate which database to utilize between MongoDB and SQL </a:t>
            </a:r>
            <a:r>
              <a:rPr lang="en-GB" sz="2400" dirty="0" smtClean="0"/>
              <a:t>Server.</a:t>
            </a:r>
            <a:endParaRPr lang="ar-TN" sz="2400" dirty="0"/>
          </a:p>
        </p:txBody>
      </p:sp>
    </p:spTree>
    <p:extLst>
      <p:ext uri="{BB962C8B-B14F-4D97-AF65-F5344CB8AC3E}">
        <p14:creationId xmlns:p14="http://schemas.microsoft.com/office/powerpoint/2010/main" val="165780542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17</TotalTime>
  <Words>642</Words>
  <Application>Microsoft Office PowerPoint</Application>
  <PresentationFormat>Widescreen</PresentationFormat>
  <Paragraphs>30</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Century Gothic</vt:lpstr>
      <vt:lpstr>open sans</vt:lpstr>
      <vt:lpstr>Times New Roman</vt:lpstr>
      <vt:lpstr>Wingdings 3</vt:lpstr>
      <vt:lpstr>Ion</vt:lpstr>
      <vt:lpstr>What’s the difference</vt:lpstr>
      <vt:lpstr>MongoDB </vt:lpstr>
      <vt:lpstr>SQL </vt:lpstr>
      <vt:lpstr>Difference Between MongoDB and SQL:  </vt:lpstr>
      <vt:lpstr>Conclusion </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What’s the difference</dc:title>
  <dc:creator>oussema hidri</dc:creator>
  <cp:lastModifiedBy>oussema hidri</cp:lastModifiedBy>
  <cp:revision>2</cp:revision>
  <dcterms:created xsi:type="dcterms:W3CDTF">2023-06-09T16:08:05Z</dcterms:created>
  <dcterms:modified xsi:type="dcterms:W3CDTF">2023-06-09T16:25:12Z</dcterms:modified>
</cp:coreProperties>
</file>