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321" r:id="rId5"/>
    <p:sldId id="260" r:id="rId6"/>
    <p:sldId id="261" r:id="rId7"/>
    <p:sldId id="322" r:id="rId8"/>
    <p:sldId id="262" r:id="rId9"/>
    <p:sldId id="323" r:id="rId10"/>
    <p:sldId id="263" r:id="rId11"/>
    <p:sldId id="324" r:id="rId12"/>
    <p:sldId id="325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1429"/>
  </p:normalViewPr>
  <p:slideViewPr>
    <p:cSldViewPr snapToGrid="0" snapToObjects="1">
      <p:cViewPr>
        <p:scale>
          <a:sx n="55" d="100"/>
          <a:sy n="55" d="100"/>
        </p:scale>
        <p:origin x="9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N1a0RhutJtg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youtu.be/mcZJH5D6pPk" TargetMode="Externa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youtu.be/VAbj0n03UUw" TargetMode="Externa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n" descr="Imagen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55" name="Comunicación animal y lenguaje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Comunicación animal y lenguaje humano</a:t>
            </a:r>
          </a:p>
        </p:txBody>
      </p:sp>
      <p:sp>
        <p:nvSpPr>
          <p:cNvPr id="156" name="Módulo 1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os sonidos -&gt; Fonética &amp; Fonología…"/>
          <p:cNvSpPr txBox="1">
            <a:spLocks noGrp="1"/>
          </p:cNvSpPr>
          <p:nvPr>
            <p:ph type="body" idx="1"/>
          </p:nvPr>
        </p:nvSpPr>
        <p:spPr>
          <a:xfrm>
            <a:off x="1206500" y="1793941"/>
            <a:ext cx="21971000" cy="10710575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t>Los sonidos -&gt; </a:t>
            </a:r>
            <a:r>
              <a:rPr b="1"/>
              <a:t>Fonética &amp; Fonología</a:t>
            </a:r>
            <a:r>
              <a:t> </a:t>
            </a:r>
          </a:p>
          <a:p>
            <a:pPr marL="609600" indent="-609600">
              <a:defRPr sz="6300"/>
            </a:pPr>
            <a:r>
              <a:t>La estructura de las palabras -&gt; </a:t>
            </a:r>
            <a:r>
              <a:rPr b="1"/>
              <a:t>Morfología</a:t>
            </a:r>
          </a:p>
          <a:p>
            <a:pPr marL="609600" indent="-609600">
              <a:defRPr sz="6300"/>
            </a:pPr>
            <a:r>
              <a:t>La estructura de las oraciones -&gt; </a:t>
            </a:r>
            <a:r>
              <a:rPr b="1"/>
              <a:t>Sintaxis</a:t>
            </a:r>
          </a:p>
          <a:p>
            <a:pPr marL="609600" indent="-609600">
              <a:defRPr sz="6300"/>
            </a:pPr>
            <a:r>
              <a:t>El significado -&gt; </a:t>
            </a:r>
            <a:r>
              <a:rPr b="1"/>
              <a:t>Semántica</a:t>
            </a:r>
            <a:r>
              <a:t> </a:t>
            </a:r>
          </a:p>
          <a:p>
            <a:pPr marL="609600" indent="-609600">
              <a:defRPr sz="6300"/>
            </a:pPr>
            <a:r>
              <a:t>El uso de la lengua en contexto -&gt; </a:t>
            </a:r>
            <a:r>
              <a:rPr b="1"/>
              <a:t>Pragmática</a:t>
            </a:r>
            <a:r>
              <a:t> </a:t>
            </a:r>
          </a:p>
          <a:p>
            <a:pPr marL="609600" indent="-609600">
              <a:defRPr sz="6300"/>
            </a:pPr>
            <a:r>
              <a:t>Su dimensión social -&gt; </a:t>
            </a:r>
            <a:r>
              <a:rPr b="1"/>
              <a:t>Sociolingüística</a:t>
            </a:r>
          </a:p>
          <a:p>
            <a:pPr marL="609600" indent="-609600">
              <a:defRPr sz="6300"/>
            </a:pPr>
            <a:r>
              <a:t>Cómo se aprende -&gt; </a:t>
            </a:r>
            <a:r>
              <a:rPr b="1"/>
              <a:t>Adquisición del Lenguaje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os orígenes del españ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Los </a:t>
            </a:r>
            <a:r>
              <a:rPr dirty="0" err="1"/>
              <a:t>orígenes</a:t>
            </a:r>
            <a:r>
              <a:rPr dirty="0"/>
              <a:t> del </a:t>
            </a:r>
            <a:br>
              <a:rPr lang="es-ES" dirty="0"/>
            </a:br>
            <a:r>
              <a:rPr dirty="0" err="1"/>
              <a:t>español</a:t>
            </a:r>
            <a:endParaRPr dirty="0"/>
          </a:p>
        </p:txBody>
      </p:sp>
      <p:sp>
        <p:nvSpPr>
          <p:cNvPr id="166" name="Vídeo sobre los orígenes del español:…"/>
          <p:cNvSpPr txBox="1">
            <a:spLocks noGrp="1"/>
          </p:cNvSpPr>
          <p:nvPr>
            <p:ph type="body" idx="1"/>
          </p:nvPr>
        </p:nvSpPr>
        <p:spPr>
          <a:xfrm>
            <a:off x="1028080" y="3782361"/>
            <a:ext cx="7870593" cy="8256012"/>
          </a:xfrm>
          <a:prstGeom prst="rect">
            <a:avLst/>
          </a:prstGeom>
        </p:spPr>
        <p:txBody>
          <a:bodyPr/>
          <a:lstStyle/>
          <a:p>
            <a:r>
              <a:rPr lang="es-US" u="sng" dirty="0">
                <a:hlinkClick r:id="rId2"/>
              </a:rPr>
              <a:t>https://www.youtube.com/watch?v=N1a0RhutJtg</a:t>
            </a:r>
            <a:endParaRPr u="sng" dirty="0">
              <a:hlinkClick r:id="rId2"/>
            </a:endParaRPr>
          </a:p>
        </p:txBody>
      </p:sp>
      <p:pic>
        <p:nvPicPr>
          <p:cNvPr id="1026" name="Picture 2" descr="26 de septiembre Día europeo de las lenguas: el árbol de las lenguas –  Bibliogabriel blog">
            <a:extLst>
              <a:ext uri="{FF2B5EF4-FFF2-40B4-BE49-F238E27FC236}">
                <a16:creationId xmlns:a16="http://schemas.microsoft.com/office/drawing/2014/main" id="{D0168E28-97E2-CE8C-49EC-5ECA26045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0" y="747131"/>
            <a:ext cx="14045879" cy="1222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a situación actual del españ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 situación actual del español</a:t>
            </a:r>
          </a:p>
        </p:txBody>
      </p:sp>
      <p:sp>
        <p:nvSpPr>
          <p:cNvPr id="169" name="Número de hablant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Número de hablantes</a:t>
            </a:r>
          </a:p>
          <a:p>
            <a:r>
              <a:t>Distribución geográfica</a:t>
            </a:r>
          </a:p>
          <a:p>
            <a:r>
              <a:t>Peso económico</a:t>
            </a:r>
          </a:p>
          <a:p>
            <a:r>
              <a:t>Usuarios de internet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¿Somos los seres humanos los únicos con la habilidad de comunicarnos?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121354">
              <a:defRPr sz="10092" spc="-201"/>
            </a:lvl1pPr>
          </a:lstStyle>
          <a:p>
            <a:r>
              <a:t>¿Somos los seres humanos los únicos con la habilidad de comunicarnos?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¿En qué se diferencia la comunicación de los animales del lenguaje humano?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096971">
              <a:defRPr sz="9976" spc="-199"/>
            </a:lvl1pPr>
          </a:lstStyle>
          <a:p>
            <a:r>
              <a:t>¿En qué se diferencia la comunicación de los animales del lenguaje humano?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a comunicación anim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 comunicación animal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l sist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</a:t>
            </a:r>
          </a:p>
        </p:txBody>
      </p:sp>
      <p:sp>
        <p:nvSpPr>
          <p:cNvPr id="180" name="La comunicación no es necesariamente verbal o lingüística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t>La comunicación no es necesariamente verbal o lingüística. </a:t>
            </a:r>
          </a:p>
          <a:p>
            <a:pPr marL="609600" indent="-609600">
              <a:defRPr sz="6300"/>
            </a:pPr>
            <a:r>
              <a:t>Los animales transmiten información mediante el uso de un sistema común. </a:t>
            </a:r>
          </a:p>
          <a:p>
            <a:pPr marL="609600" indent="-609600">
              <a:defRPr sz="6300" b="1"/>
            </a:pPr>
            <a:r>
              <a:t>Sistema:</a:t>
            </a:r>
            <a:r>
              <a:rPr i="1"/>
              <a:t> </a:t>
            </a:r>
            <a:r>
              <a:rPr b="0" i="1"/>
              <a:t>conjunto de reglas o prácticas que comparte un grupo en común.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ara que haya comunicación, los participantes deben compartir un mismo sistema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950671">
              <a:defRPr sz="9280" spc="-185"/>
            </a:lvl1pPr>
          </a:lstStyle>
          <a:p>
            <a:r>
              <a:t>Para que haya comunicación, los participantes deben compartir un mismo sistema.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¿Comunicación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¿Comunicación?</a:t>
            </a:r>
          </a:p>
        </p:txBody>
      </p:sp>
      <p:pic>
        <p:nvPicPr>
          <p:cNvPr id="185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130" y="3833699"/>
            <a:ext cx="13335740" cy="8334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487386">
              <a:defRPr sz="7076" spc="-141"/>
            </a:pPr>
            <a:r>
              <a:t>✅</a:t>
            </a:r>
          </a:p>
          <a:p>
            <a:pPr defTabSz="1487386">
              <a:defRPr sz="7076" spc="-141"/>
            </a:pPr>
            <a:endParaRPr/>
          </a:p>
          <a:p>
            <a:pPr defTabSz="1487386">
              <a:defRPr sz="7076" spc="-141"/>
            </a:pPr>
            <a:r>
              <a:t>Las hormigas usan rastros de feromonas para seguirse unas a otras.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Introducción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564" y="3767427"/>
            <a:ext cx="13124872" cy="824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¿Comunicación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¿Comunicación?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487386">
              <a:defRPr sz="7076" spc="-141"/>
            </a:pPr>
            <a:r>
              <a:t>✅</a:t>
            </a:r>
          </a:p>
          <a:p>
            <a:pPr defTabSz="1487386">
              <a:defRPr sz="7076" spc="-141"/>
            </a:pPr>
            <a:endParaRPr/>
          </a:p>
          <a:p>
            <a:pPr defTabSz="1487386">
              <a:defRPr sz="7076" spc="-141"/>
            </a:pPr>
            <a:r>
              <a:t>Los pavos reales usan las plumas de sus colas para encontrar pareja.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856" y="3828652"/>
            <a:ext cx="13304288" cy="831518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¿Comunicación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¿Comunicación?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487386">
              <a:defRPr sz="7076" spc="-141"/>
            </a:pPr>
            <a:r>
              <a:rPr dirty="0"/>
              <a:t>✅</a:t>
            </a:r>
          </a:p>
          <a:p>
            <a:pPr defTabSz="1487386">
              <a:defRPr sz="7076" spc="-141"/>
            </a:pPr>
            <a:endParaRPr dirty="0"/>
          </a:p>
          <a:p>
            <a:pPr defTabSz="1487386">
              <a:defRPr sz="7076" spc="-141"/>
            </a:pPr>
            <a:r>
              <a:rPr dirty="0"/>
              <a:t>Las </a:t>
            </a:r>
            <a:r>
              <a:rPr dirty="0" err="1"/>
              <a:t>luciérnagas</a:t>
            </a:r>
            <a:r>
              <a:rPr dirty="0"/>
              <a:t> </a:t>
            </a:r>
            <a:r>
              <a:rPr dirty="0" err="1"/>
              <a:t>usan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luz para </a:t>
            </a:r>
            <a:r>
              <a:rPr dirty="0" err="1"/>
              <a:t>reproducirse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¿Comunicación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¿Comunicación?</a:t>
            </a:r>
          </a:p>
        </p:txBody>
      </p:sp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18" y="3962075"/>
            <a:ext cx="14174164" cy="7972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438619">
              <a:defRPr sz="6843" spc="-136"/>
            </a:pPr>
            <a:r>
              <a:t>✅</a:t>
            </a:r>
          </a:p>
          <a:p>
            <a:pPr defTabSz="1438619">
              <a:defRPr sz="6843" spc="-136"/>
            </a:pPr>
            <a:endParaRPr/>
          </a:p>
          <a:p>
            <a:pPr defTabSz="1438619">
              <a:defRPr sz="6843" spc="-136"/>
            </a:pPr>
            <a:r>
              <a:t>Los perros se huelen el trasero para obtener información sobre el sexo, la salud, la edad y el ánimo del otro perro.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ero espera..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Pero espera...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¿Sólo puede haber comunicación entre miembros de la misma especie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1901904">
              <a:defRPr sz="9048" spc="-180"/>
            </a:pPr>
            <a:r>
              <a:rPr dirty="0"/>
              <a:t>¿</a:t>
            </a:r>
            <a:r>
              <a:rPr dirty="0" err="1"/>
              <a:t>Sólo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haber</a:t>
            </a:r>
            <a:r>
              <a:rPr dirty="0"/>
              <a:t> </a:t>
            </a:r>
            <a:r>
              <a:rPr dirty="0" err="1"/>
              <a:t>comunicación</a:t>
            </a:r>
            <a:r>
              <a:rPr dirty="0"/>
              <a:t> entre </a:t>
            </a:r>
            <a:r>
              <a:rPr dirty="0" err="1"/>
              <a:t>miembros</a:t>
            </a:r>
            <a:r>
              <a:rPr dirty="0"/>
              <a:t> de la </a:t>
            </a:r>
            <a:r>
              <a:rPr dirty="0" err="1"/>
              <a:t>misma</a:t>
            </a:r>
            <a:r>
              <a:rPr dirty="0"/>
              <a:t> </a:t>
            </a:r>
            <a:r>
              <a:rPr dirty="0" err="1"/>
              <a:t>especie</a:t>
            </a:r>
            <a:r>
              <a:rPr dirty="0"/>
              <a:t>?</a:t>
            </a:r>
            <a:endParaRPr lang="es-ES" dirty="0"/>
          </a:p>
          <a:p>
            <a:pPr defTabSz="1901904">
              <a:defRPr sz="9048" spc="-180"/>
            </a:pPr>
            <a:endParaRPr dirty="0"/>
          </a:p>
          <a:p>
            <a:pPr defTabSz="1901904">
              <a:defRPr sz="9048" spc="-180"/>
            </a:pPr>
            <a:r>
              <a:rPr dirty="0"/>
              <a:t>🤔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¿Comunicación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¿Comunicación?</a:t>
            </a:r>
          </a:p>
        </p:txBody>
      </p:sp>
      <p:pic>
        <p:nvPicPr>
          <p:cNvPr id="209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03" y="3610973"/>
            <a:ext cx="11852994" cy="8368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🤷♂️…"/>
          <p:cNvSpPr txBox="1">
            <a:spLocks noGrp="1"/>
          </p:cNvSpPr>
          <p:nvPr>
            <p:ph type="body" sz="half" idx="1"/>
          </p:nvPr>
        </p:nvSpPr>
        <p:spPr>
          <a:xfrm>
            <a:off x="1206500" y="4693825"/>
            <a:ext cx="21971000" cy="5664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1487386">
              <a:defRPr sz="7076" spc="-141"/>
            </a:pPr>
            <a:r>
              <a:rPr sz="16600" dirty="0"/>
              <a:t>🤷‍♂️</a:t>
            </a:r>
            <a:endParaRPr dirty="0"/>
          </a:p>
          <a:p>
            <a:pPr defTabSz="1487386">
              <a:defRPr sz="7076" spc="-141"/>
            </a:pPr>
            <a:endParaRPr dirty="0"/>
          </a:p>
          <a:p>
            <a:pPr defTabSz="1487386">
              <a:defRPr sz="7076" spc="-141"/>
            </a:pPr>
            <a:r>
              <a:rPr dirty="0" err="1"/>
              <a:t>Pues</a:t>
            </a:r>
            <a:r>
              <a:rPr dirty="0"/>
              <a:t> </a:t>
            </a:r>
            <a:r>
              <a:rPr dirty="0" err="1"/>
              <a:t>depende</a:t>
            </a:r>
            <a:r>
              <a:rPr dirty="0"/>
              <a:t> de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perro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entrenado</a:t>
            </a:r>
            <a:r>
              <a:rPr dirty="0"/>
              <a:t> para </a:t>
            </a:r>
            <a:r>
              <a:rPr dirty="0" err="1"/>
              <a:t>obedecer</a:t>
            </a:r>
            <a:r>
              <a:rPr dirty="0"/>
              <a:t> </a:t>
            </a:r>
            <a:r>
              <a:rPr dirty="0" err="1"/>
              <a:t>órdenes</a:t>
            </a:r>
            <a:r>
              <a:rPr dirty="0"/>
              <a:t> o no...</a:t>
            </a:r>
          </a:p>
          <a:p>
            <a:pPr defTabSz="1487386">
              <a:defRPr sz="7076" spc="-141"/>
            </a:pPr>
            <a:endParaRPr dirty="0"/>
          </a:p>
          <a:p>
            <a:pPr defTabSz="1487386">
              <a:defRPr sz="7076" spc="-141"/>
            </a:pPr>
            <a:r>
              <a:rPr dirty="0"/>
              <a:t>¡Deben </a:t>
            </a:r>
            <a:r>
              <a:rPr dirty="0" err="1"/>
              <a:t>compartir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mismo</a:t>
            </a:r>
            <a:r>
              <a:rPr dirty="0"/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 Neue"/>
              </a:rPr>
              <a:t>sistema</a:t>
            </a:r>
            <a:r>
              <a:rPr dirty="0"/>
              <a:t>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¿Qué es la comunicació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Antes de leer (p. 4)</a:t>
            </a:r>
            <a:endParaRPr dirty="0"/>
          </a:p>
        </p:txBody>
      </p:sp>
      <p:sp>
        <p:nvSpPr>
          <p:cNvPr id="161" name="Transmisión de un mensaje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6300"/>
            </a:pPr>
            <a:r>
              <a:rPr lang="es-ES" dirty="0"/>
              <a:t>1. ¿Qué diferencia puede haber entre </a:t>
            </a:r>
            <a:r>
              <a:rPr lang="es-ES" i="1" u="sng" dirty="0"/>
              <a:t>lengua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u="sng" dirty="0"/>
              <a:t>lenguaje</a:t>
            </a:r>
            <a:r>
              <a:rPr lang="es-ES" dirty="0"/>
              <a:t>?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jemplo: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Ejemplo:</a:t>
            </a:r>
          </a:p>
        </p:txBody>
      </p:sp>
      <p:sp>
        <p:nvSpPr>
          <p:cNvPr id="214" name="Texto"/>
          <p:cNvSpPr txBox="1"/>
          <p:nvPr/>
        </p:nvSpPr>
        <p:spPr>
          <a:xfrm>
            <a:off x="12126576" y="6197141"/>
            <a:ext cx="12700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15" name="https://youtu.be/mcZJH5D6pPk"/>
          <p:cNvSpPr txBox="1"/>
          <p:nvPr/>
        </p:nvSpPr>
        <p:spPr>
          <a:xfrm>
            <a:off x="6852556" y="11687183"/>
            <a:ext cx="10678887" cy="89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200" b="1" u="sng">
                <a:solidFill>
                  <a:schemeClr val="accent1"/>
                </a:solidFill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https://youtu.be/mcZJH5D6pPk</a:t>
            </a:r>
          </a:p>
        </p:txBody>
      </p:sp>
      <p:pic>
        <p:nvPicPr>
          <p:cNvPr id="216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967" y="3050549"/>
            <a:ext cx="13131219" cy="8207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 comunicación huma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 comunicación humana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¿Qué diferencia la comunicación animal de la comunicación animal?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11020" spc="-220"/>
            </a:lvl1pPr>
          </a:lstStyle>
          <a:p>
            <a:r>
              <a:t>¿Qué diferencia la comunicación animal de la comunicación animal?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¿Comunicación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¿Comunicación?</a:t>
            </a:r>
          </a:p>
        </p:txBody>
      </p:sp>
      <p:sp>
        <p:nvSpPr>
          <p:cNvPr id="223" name="Texto"/>
          <p:cNvSpPr txBox="1"/>
          <p:nvPr/>
        </p:nvSpPr>
        <p:spPr>
          <a:xfrm>
            <a:off x="12126576" y="6197141"/>
            <a:ext cx="12700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24" name="https://youtu.be/VAbj0n03UUw"/>
          <p:cNvSpPr txBox="1"/>
          <p:nvPr/>
        </p:nvSpPr>
        <p:spPr>
          <a:xfrm>
            <a:off x="6852556" y="11687183"/>
            <a:ext cx="10678887" cy="89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200" b="1" u="sng">
                <a:solidFill>
                  <a:schemeClr val="accent1"/>
                </a:solidFill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https://youtu.be/VAbj0n03UUw</a:t>
            </a:r>
          </a:p>
        </p:txBody>
      </p:sp>
      <p:pic>
        <p:nvPicPr>
          <p:cNvPr id="225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90" y="3368943"/>
            <a:ext cx="10842634" cy="8129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a comunicación huma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 comunicación humana</a:t>
            </a:r>
          </a:p>
        </p:txBody>
      </p:sp>
      <p:sp>
        <p:nvSpPr>
          <p:cNvPr id="228" name="La imitación de sonidos no constituyen actos comunicativos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t>La imitación de sonidos no constituyen actos comunicativos. </a:t>
            </a:r>
          </a:p>
          <a:p>
            <a:pPr marL="609600" indent="-609600">
              <a:defRPr sz="6300"/>
            </a:pPr>
            <a:r>
              <a:t>Los animales no pueden crear mensajes ni interpretarlos.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unciones del lenguaj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Funciones del lenguaje</a:t>
            </a:r>
          </a:p>
        </p:txBody>
      </p:sp>
      <p:sp>
        <p:nvSpPr>
          <p:cNvPr id="231" name="Jakobson (1963)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2316421">
              <a:spcBef>
                <a:spcPts val="4200"/>
              </a:spcBef>
              <a:buSzTx/>
              <a:buNone/>
              <a:defRPr sz="5985" i="1"/>
            </a:pPr>
            <a:r>
              <a:rPr b="1" dirty="0"/>
              <a:t>Jakobson (1963)</a:t>
            </a:r>
            <a:endParaRPr lang="es-ES" b="1" dirty="0"/>
          </a:p>
          <a:p>
            <a:pPr marL="1436370" lvl="1" indent="-857250" defTabSz="2316421">
              <a:spcBef>
                <a:spcPts val="4200"/>
              </a:spcBef>
              <a:defRPr sz="5985" b="1"/>
            </a:pPr>
            <a:r>
              <a:rPr lang="es-US" sz="6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Metalingüística</a:t>
            </a:r>
            <a:r>
              <a:rPr lang="es-US" sz="6500" dirty="0"/>
              <a:t>: </a:t>
            </a:r>
            <a:r>
              <a:rPr lang="es-US" i="1" dirty="0"/>
              <a:t>Bailar es un verbo en infinitivo.</a:t>
            </a:r>
          </a:p>
          <a:p>
            <a:pPr marL="1436370" lvl="1" indent="-857250" defTabSz="2316421">
              <a:spcBef>
                <a:spcPts val="4200"/>
              </a:spcBef>
              <a:defRPr sz="5985" b="1"/>
            </a:pPr>
            <a:r>
              <a:rPr lang="es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Lúdica</a:t>
            </a:r>
            <a:r>
              <a:rPr lang="es-US" sz="6000" dirty="0"/>
              <a:t> </a:t>
            </a:r>
            <a:r>
              <a:rPr lang="es-US" sz="6000" i="1" dirty="0"/>
              <a:t>: </a:t>
            </a:r>
            <a:r>
              <a:rPr lang="es-US" i="1" dirty="0"/>
              <a:t>¿Qué le dijo un techo a otro techo? – Te echo de menos (lol).</a:t>
            </a:r>
            <a:r>
              <a:rPr lang="es-ES" dirty="0"/>
              <a:t>	</a:t>
            </a:r>
            <a:endParaRPr dirty="0"/>
          </a:p>
          <a:p>
            <a:pPr marL="1436370" lvl="1" indent="-857250" defTabSz="2316421">
              <a:spcBef>
                <a:spcPts val="4200"/>
              </a:spcBef>
              <a:defRPr sz="5985" b="1"/>
            </a:pPr>
            <a:r>
              <a:rPr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Informativa</a:t>
            </a:r>
            <a:r>
              <a:rPr lang="es-ES" dirty="0"/>
              <a:t>: </a:t>
            </a:r>
            <a:r>
              <a:rPr lang="es-ES" i="1" dirty="0"/>
              <a:t>No voy a clase todos los días.</a:t>
            </a:r>
            <a:endParaRPr i="1" dirty="0"/>
          </a:p>
          <a:p>
            <a:pPr marL="1436370" lvl="1" indent="-857250" defTabSz="2316421">
              <a:spcBef>
                <a:spcPts val="4200"/>
              </a:spcBef>
              <a:defRPr sz="5985" b="1"/>
            </a:pPr>
            <a:r>
              <a:rPr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Emotiva</a:t>
            </a:r>
            <a:r>
              <a:rPr lang="es-ES" dirty="0"/>
              <a:t>: </a:t>
            </a:r>
            <a:r>
              <a:rPr lang="es-ES" i="1" dirty="0"/>
              <a:t>Maldita sea, si nadie me pregunta qué quiero y qué no quiero. </a:t>
            </a:r>
            <a:endParaRPr i="1" dirty="0"/>
          </a:p>
          <a:p>
            <a:pPr marL="1436370" lvl="1" indent="-857250" defTabSz="2316421">
              <a:spcBef>
                <a:spcPts val="4200"/>
              </a:spcBef>
              <a:defRPr sz="5985" b="1"/>
            </a:pPr>
            <a:r>
              <a:rPr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Conativa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</a:t>
            </a:r>
            <a:r>
              <a:rPr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apelativa</a:t>
            </a:r>
            <a:r>
              <a:rPr lang="es-ES" dirty="0"/>
              <a:t>: </a:t>
            </a:r>
            <a:r>
              <a:rPr lang="es-ES" i="1" dirty="0"/>
              <a:t>¡Siéntate allí!</a:t>
            </a:r>
            <a:endParaRPr i="1" dirty="0"/>
          </a:p>
          <a:p>
            <a:pPr marL="1436370" lvl="1" indent="-857250" defTabSz="2316421">
              <a:spcBef>
                <a:spcPts val="4200"/>
              </a:spcBef>
              <a:defRPr sz="5985" b="1"/>
            </a:pPr>
            <a:r>
              <a:rPr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Fática</a:t>
            </a:r>
            <a:r>
              <a:rPr lang="es-ES" dirty="0"/>
              <a:t>: </a:t>
            </a:r>
            <a:r>
              <a:rPr lang="es-ES" i="1" dirty="0"/>
              <a:t>Hola, buenas tardes.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unciones del lenguaj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Funciones del lenguaje</a:t>
            </a:r>
          </a:p>
        </p:txBody>
      </p:sp>
      <p:graphicFrame>
        <p:nvGraphicFramePr>
          <p:cNvPr id="234" name="Tabla"/>
          <p:cNvGraphicFramePr/>
          <p:nvPr/>
        </p:nvGraphicFramePr>
        <p:xfrm>
          <a:off x="4017239" y="3447818"/>
          <a:ext cx="16349520" cy="91974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4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9363">
                <a:tc>
                  <a:txBody>
                    <a:bodyPr/>
                    <a:lstStyle/>
                    <a:p>
                      <a:pPr defTabSz="914400">
                        <a:defRPr sz="3300" b="1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4900" b="1"/>
                        <a:t>Referencial
(Contexto)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300" b="1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363">
                <a:tc>
                  <a:txBody>
                    <a:bodyPr/>
                    <a:lstStyle/>
                    <a:p>
                      <a:pPr defTabSz="914400"/>
                      <a:r>
                        <a:rPr sz="5100" b="1"/>
                        <a:t>Expresiva
(Emisor)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900" b="1"/>
                        <a:t>Poética
(Mensaje)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 b="1"/>
                        <a:t>Conativa
(Receptor)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363"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200" b="1"/>
                        <a:t>Fática
(Canal)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363"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400" b="1"/>
                        <a:t>Metalingüística
(Código) 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Rectángulo redondeado"/>
          <p:cNvSpPr/>
          <p:nvPr/>
        </p:nvSpPr>
        <p:spPr>
          <a:xfrm>
            <a:off x="9467079" y="10497170"/>
            <a:ext cx="5449842" cy="2148101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lumOff val="16847"/>
                  <a:alpha val="42000"/>
                </a:schemeClr>
              </a:gs>
              <a:gs pos="100000">
                <a:schemeClr val="accent1">
                  <a:lumOff val="-13575"/>
                  <a:alpha val="42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6" name="Rectángulo redondeado"/>
          <p:cNvSpPr/>
          <p:nvPr/>
        </p:nvSpPr>
        <p:spPr>
          <a:xfrm>
            <a:off x="9340079" y="3447818"/>
            <a:ext cx="5449842" cy="2148102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lumOff val="16847"/>
                  <a:alpha val="42000"/>
                </a:schemeClr>
              </a:gs>
              <a:gs pos="100000">
                <a:schemeClr val="accent1">
                  <a:lumOff val="-13575"/>
                  <a:alpha val="42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Rectángulo redondeado"/>
          <p:cNvSpPr/>
          <p:nvPr/>
        </p:nvSpPr>
        <p:spPr>
          <a:xfrm>
            <a:off x="9467079" y="8197807"/>
            <a:ext cx="5449842" cy="2148101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lumOff val="16847"/>
                  <a:alpha val="42000"/>
                </a:schemeClr>
              </a:gs>
              <a:gs pos="100000">
                <a:schemeClr val="accent1">
                  <a:lumOff val="-13575"/>
                  <a:alpha val="42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8" name="Rectángulo redondeado"/>
          <p:cNvSpPr/>
          <p:nvPr/>
        </p:nvSpPr>
        <p:spPr>
          <a:xfrm>
            <a:off x="3890238" y="5898444"/>
            <a:ext cx="5449842" cy="2148101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lumOff val="16847"/>
                  <a:alpha val="42000"/>
                </a:schemeClr>
              </a:gs>
              <a:gs pos="100000">
                <a:schemeClr val="accent1">
                  <a:lumOff val="-13575"/>
                  <a:alpha val="42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Rectángulo redondeado"/>
          <p:cNvSpPr/>
          <p:nvPr/>
        </p:nvSpPr>
        <p:spPr>
          <a:xfrm>
            <a:off x="9467079" y="5898444"/>
            <a:ext cx="5449842" cy="2148101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lumOff val="16847"/>
                  <a:alpha val="42000"/>
                </a:schemeClr>
              </a:gs>
              <a:gs pos="100000">
                <a:schemeClr val="accent1">
                  <a:lumOff val="-13575"/>
                  <a:alpha val="42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0" name="Rectángulo redondeado"/>
          <p:cNvSpPr/>
          <p:nvPr/>
        </p:nvSpPr>
        <p:spPr>
          <a:xfrm>
            <a:off x="15043920" y="5898444"/>
            <a:ext cx="5449842" cy="2148101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lumOff val="16847"/>
                  <a:alpha val="42000"/>
                </a:schemeClr>
              </a:gs>
              <a:gs pos="100000">
                <a:schemeClr val="accent1">
                  <a:lumOff val="-13575"/>
                  <a:alpha val="42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Flecha"/>
          <p:cNvSpPr/>
          <p:nvPr/>
        </p:nvSpPr>
        <p:spPr>
          <a:xfrm>
            <a:off x="8246495" y="6972494"/>
            <a:ext cx="2187169" cy="604835"/>
          </a:xfrm>
          <a:prstGeom prst="rightArrow">
            <a:avLst>
              <a:gd name="adj1" fmla="val 32000"/>
              <a:gd name="adj2" fmla="val 165651"/>
            </a:avLst>
          </a:prstGeom>
          <a:solidFill>
            <a:srgbClr val="ED220D">
              <a:alpha val="51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Flecha"/>
          <p:cNvSpPr/>
          <p:nvPr/>
        </p:nvSpPr>
        <p:spPr>
          <a:xfrm>
            <a:off x="13823336" y="6972494"/>
            <a:ext cx="2187168" cy="604835"/>
          </a:xfrm>
          <a:prstGeom prst="rightArrow">
            <a:avLst>
              <a:gd name="adj1" fmla="val 32000"/>
              <a:gd name="adj2" fmla="val 165651"/>
            </a:avLst>
          </a:prstGeom>
          <a:solidFill>
            <a:srgbClr val="ED220D">
              <a:alpha val="51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👍"/>
          <p:cNvSpPr txBox="1">
            <a:spLocks noGrp="1"/>
          </p:cNvSpPr>
          <p:nvPr>
            <p:ph type="body" sz="quarter" idx="1"/>
          </p:nvPr>
        </p:nvSpPr>
        <p:spPr>
          <a:xfrm>
            <a:off x="6642249" y="3317965"/>
            <a:ext cx="5549751" cy="4253242"/>
          </a:xfrm>
          <a:prstGeom prst="rect">
            <a:avLst/>
          </a:prstGeom>
        </p:spPr>
        <p:txBody>
          <a:bodyPr spcCol="277487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</a:lstStyle>
          <a:p>
            <a:r>
              <a:t>👍</a:t>
            </a:r>
          </a:p>
        </p:txBody>
      </p:sp>
      <p:sp>
        <p:nvSpPr>
          <p:cNvPr id="245" name="📵"/>
          <p:cNvSpPr txBox="1"/>
          <p:nvPr/>
        </p:nvSpPr>
        <p:spPr>
          <a:xfrm>
            <a:off x="13540212" y="3317965"/>
            <a:ext cx="5549751" cy="425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277487">
            <a:normAutofit/>
          </a:bodyPr>
          <a:lstStyle>
            <a:lvl1pPr>
              <a:lnSpc>
                <a:spcPct val="80000"/>
              </a:lnSpc>
              <a:defRPr sz="25000" b="1" spc="-250">
                <a:solidFill>
                  <a:srgbClr val="000000"/>
                </a:solidFill>
              </a:defRPr>
            </a:lvl1pPr>
          </a:lstStyle>
          <a:p>
            <a:r>
              <a:t>📵</a:t>
            </a:r>
          </a:p>
        </p:txBody>
      </p:sp>
      <p:sp>
        <p:nvSpPr>
          <p:cNvPr id="246" name="♻️"/>
          <p:cNvSpPr txBox="1"/>
          <p:nvPr/>
        </p:nvSpPr>
        <p:spPr>
          <a:xfrm>
            <a:off x="6642249" y="8376509"/>
            <a:ext cx="5549751" cy="425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277487">
            <a:normAutofit/>
          </a:bodyPr>
          <a:lstStyle>
            <a:lvl1pPr>
              <a:lnSpc>
                <a:spcPct val="80000"/>
              </a:lnSpc>
              <a:defRPr sz="25000" b="1" spc="-250">
                <a:solidFill>
                  <a:srgbClr val="000000"/>
                </a:solidFill>
              </a:defRPr>
            </a:lvl1pPr>
          </a:lstStyle>
          <a:p>
            <a:r>
              <a:t>♻️</a:t>
            </a:r>
          </a:p>
        </p:txBody>
      </p:sp>
      <p:sp>
        <p:nvSpPr>
          <p:cNvPr id="247" name="¿Comunicación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¿Comunicación?</a:t>
            </a:r>
          </a:p>
        </p:txBody>
      </p:sp>
      <p:sp>
        <p:nvSpPr>
          <p:cNvPr id="248" name="🆘"/>
          <p:cNvSpPr txBox="1"/>
          <p:nvPr/>
        </p:nvSpPr>
        <p:spPr>
          <a:xfrm>
            <a:off x="13540212" y="8376509"/>
            <a:ext cx="5549751" cy="425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277487">
            <a:normAutofit/>
          </a:bodyPr>
          <a:lstStyle>
            <a:lvl1pPr>
              <a:lnSpc>
                <a:spcPct val="80000"/>
              </a:lnSpc>
              <a:defRPr sz="25000" b="1" spc="-250">
                <a:solidFill>
                  <a:srgbClr val="000000"/>
                </a:solidFill>
              </a:defRPr>
            </a:lvl1pPr>
          </a:lstStyle>
          <a:p>
            <a:r>
              <a:t>🆘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51" name="Sistematicidad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>
            <a:lvl1pPr marL="800100" indent="-800100">
              <a:defRPr sz="6300" b="1"/>
            </a:lvl1pPr>
          </a:lstStyle>
          <a:p>
            <a:r>
              <a:t>Sistematicidad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54" name="Sistematicidad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Sistematicidad</a:t>
            </a:r>
          </a:p>
          <a:p>
            <a:pPr marL="800100" indent="-800100">
              <a:defRPr sz="6300"/>
            </a:pPr>
            <a:r>
              <a:rPr b="1"/>
              <a:t>Abstracción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¿Qué es la comunicació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¿Qué es la comunicación?</a:t>
            </a:r>
          </a:p>
        </p:txBody>
      </p:sp>
      <p:sp>
        <p:nvSpPr>
          <p:cNvPr id="161" name="Transmisión de un mensaje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t>Transmisión de un mensaje. </a:t>
            </a:r>
          </a:p>
          <a:p>
            <a:pPr marL="609600" indent="-609600">
              <a:defRPr sz="6300"/>
            </a:pPr>
            <a:r>
              <a:t>De un ser vivo a otro. </a:t>
            </a:r>
          </a:p>
          <a:p>
            <a:pPr marL="609600" indent="-609600">
              <a:defRPr sz="6300"/>
            </a:pPr>
            <a:r>
              <a:t>Usando un sistema común. </a:t>
            </a:r>
          </a:p>
          <a:p>
            <a:pPr marL="609600" indent="-609600">
              <a:defRPr sz="6300"/>
            </a:pPr>
            <a:r>
              <a:t>Para compartir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16678663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57" name="Sistematicidad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Sistematicidad</a:t>
            </a:r>
          </a:p>
          <a:p>
            <a:pPr marL="800100" indent="-800100">
              <a:defRPr sz="6300"/>
            </a:pPr>
            <a:r>
              <a:t>Abstracción </a:t>
            </a:r>
          </a:p>
          <a:p>
            <a:pPr marL="800100" indent="-800100">
              <a:defRPr sz="6300" b="1"/>
            </a:pPr>
            <a:r>
              <a:t>Creatividad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60" name="Sistematicidad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Sistematicidad</a:t>
            </a:r>
          </a:p>
          <a:p>
            <a:pPr marL="800100" indent="-800100">
              <a:defRPr sz="6300"/>
            </a:pPr>
            <a:r>
              <a:t>Abstracción </a:t>
            </a:r>
          </a:p>
          <a:p>
            <a:pPr marL="800100" indent="-800100">
              <a:defRPr sz="6300"/>
            </a:pPr>
            <a:r>
              <a:t>Creatividad</a:t>
            </a:r>
          </a:p>
          <a:p>
            <a:pPr marL="800100" indent="-800100">
              <a:defRPr sz="6300" b="1"/>
            </a:pPr>
            <a:r>
              <a:t>Desplazamiento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63" name="Sistematicidad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Sistematicidad</a:t>
            </a:r>
          </a:p>
          <a:p>
            <a:pPr marL="800100" indent="-800100">
              <a:defRPr sz="6300"/>
            </a:pPr>
            <a:r>
              <a:t>Abstracción </a:t>
            </a:r>
          </a:p>
          <a:p>
            <a:pPr marL="800100" indent="-800100">
              <a:defRPr sz="6300"/>
            </a:pPr>
            <a:r>
              <a:t>Creatividad</a:t>
            </a:r>
          </a:p>
          <a:p>
            <a:pPr marL="800100" indent="-800100">
              <a:defRPr sz="6300"/>
            </a:pPr>
            <a:r>
              <a:t>Desplazamiento</a:t>
            </a:r>
          </a:p>
          <a:p>
            <a:pPr marL="800100" indent="-800100">
              <a:defRPr sz="6300" b="1"/>
            </a:pPr>
            <a:r>
              <a:t>Prevaricación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66" name="Sistematicidad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Sistematicidad</a:t>
            </a:r>
          </a:p>
          <a:p>
            <a:pPr marL="800100" indent="-800100">
              <a:defRPr sz="6300"/>
            </a:pPr>
            <a:r>
              <a:t>Abstracción </a:t>
            </a:r>
          </a:p>
          <a:p>
            <a:pPr marL="800100" indent="-800100">
              <a:defRPr sz="6300"/>
            </a:pPr>
            <a:r>
              <a:t>Creatividad</a:t>
            </a:r>
          </a:p>
          <a:p>
            <a:pPr marL="800100" indent="-800100">
              <a:defRPr sz="6300"/>
            </a:pPr>
            <a:r>
              <a:t>Desplazamiento</a:t>
            </a:r>
          </a:p>
          <a:p>
            <a:pPr marL="800100" indent="-800100">
              <a:defRPr sz="6300"/>
            </a:pPr>
            <a:r>
              <a:t>Prevaricación</a:t>
            </a:r>
          </a:p>
          <a:p>
            <a:pPr marL="800100" indent="-800100">
              <a:defRPr sz="6300" b="1"/>
            </a:pPr>
            <a:r>
              <a:t>Contextualidad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69" name="Sistematicidad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776097" indent="-776097" defTabSz="2365188">
              <a:spcBef>
                <a:spcPts val="4300"/>
              </a:spcBef>
              <a:defRPr sz="6111"/>
            </a:pPr>
            <a:r>
              <a:t>Sistematicidad</a:t>
            </a:r>
          </a:p>
          <a:p>
            <a:pPr marL="776097" indent="-776097" defTabSz="2365188">
              <a:spcBef>
                <a:spcPts val="4300"/>
              </a:spcBef>
              <a:defRPr sz="6111"/>
            </a:pPr>
            <a:r>
              <a:t>Abstracción </a:t>
            </a:r>
          </a:p>
          <a:p>
            <a:pPr marL="776097" indent="-776097" defTabSz="2365188">
              <a:spcBef>
                <a:spcPts val="4300"/>
              </a:spcBef>
              <a:defRPr sz="6111"/>
            </a:pPr>
            <a:r>
              <a:t>Creatividad</a:t>
            </a:r>
          </a:p>
          <a:p>
            <a:pPr marL="776097" indent="-776097" defTabSz="2365188">
              <a:spcBef>
                <a:spcPts val="4300"/>
              </a:spcBef>
              <a:defRPr sz="6111"/>
            </a:pPr>
            <a:r>
              <a:t>Desplazamiento</a:t>
            </a:r>
          </a:p>
          <a:p>
            <a:pPr marL="776097" indent="-776097" defTabSz="2365188">
              <a:spcBef>
                <a:spcPts val="4300"/>
              </a:spcBef>
              <a:defRPr sz="6111"/>
            </a:pPr>
            <a:r>
              <a:t>Prevaricación</a:t>
            </a:r>
          </a:p>
          <a:p>
            <a:pPr marL="776097" indent="-776097" defTabSz="2365188">
              <a:spcBef>
                <a:spcPts val="4300"/>
              </a:spcBef>
              <a:defRPr sz="6111"/>
            </a:pPr>
            <a:r>
              <a:t>Contextualidad</a:t>
            </a:r>
          </a:p>
          <a:p>
            <a:pPr marL="776097" indent="-776097" defTabSz="2365188">
              <a:spcBef>
                <a:spcPts val="4300"/>
              </a:spcBef>
              <a:defRPr sz="6111" b="1"/>
            </a:pPr>
            <a:r>
              <a:t>Recursividad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ero también..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Pero también...</a:t>
            </a:r>
          </a:p>
        </p:txBody>
      </p:sp>
      <p:sp>
        <p:nvSpPr>
          <p:cNvPr id="272" name="Doble articulación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>
            <a:lvl1pPr marL="800100" indent="-800100">
              <a:defRPr sz="6300" b="1"/>
            </a:lvl1pPr>
          </a:lstStyle>
          <a:p>
            <a:r>
              <a:t>Doble articulación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ero también..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Pero también...</a:t>
            </a:r>
          </a:p>
        </p:txBody>
      </p:sp>
      <p:sp>
        <p:nvSpPr>
          <p:cNvPr id="275" name="Doble articulación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Doble articulación</a:t>
            </a:r>
          </a:p>
          <a:p>
            <a:pPr marL="800100" indent="-800100">
              <a:defRPr sz="6300" b="1"/>
            </a:pPr>
            <a:r>
              <a:t>Unidades discretas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lgunos conceptos básico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Algunos conceptos básicos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80" name="Signos lingüísticos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>
            <a:lvl1pPr marL="800100" indent="-800100">
              <a:defRPr sz="6300" b="1"/>
            </a:lvl1pPr>
          </a:lstStyle>
          <a:p>
            <a:r>
              <a:t>Signos lingüísticos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83" name="Signos lingüísticos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1716295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Signos lingüísticos</a:t>
            </a:r>
          </a:p>
          <a:p>
            <a:pPr marL="800100" indent="-800100">
              <a:defRPr sz="6300" b="1"/>
            </a:pPr>
            <a:r>
              <a:t>Significante vs. Significado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¿Qué es el lenguaj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¿Qué es el lenguaje?</a:t>
            </a:r>
          </a:p>
        </p:txBody>
      </p:sp>
      <p:sp>
        <p:nvSpPr>
          <p:cNvPr id="164" name="Manifestación específica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rPr lang="es-ES" dirty="0"/>
              <a:t>Idea abstracta.</a:t>
            </a:r>
          </a:p>
          <a:p>
            <a:pPr marL="609600" indent="-609600">
              <a:defRPr sz="6300"/>
            </a:pPr>
            <a:r>
              <a:rPr lang="es-ES" dirty="0"/>
              <a:t>Capacidad de comunicar.</a:t>
            </a:r>
            <a:endParaRPr dirty="0"/>
          </a:p>
          <a:p>
            <a:pPr marL="609600" indent="-609600">
              <a:defRPr sz="6300"/>
            </a:pPr>
            <a:r>
              <a:rPr dirty="0" err="1"/>
              <a:t>Vehículo</a:t>
            </a:r>
            <a:r>
              <a:rPr dirty="0"/>
              <a:t> </a:t>
            </a:r>
            <a:r>
              <a:rPr dirty="0" err="1"/>
              <a:t>empleado</a:t>
            </a:r>
            <a:r>
              <a:rPr dirty="0"/>
              <a:t> para la </a:t>
            </a:r>
            <a:r>
              <a:rPr dirty="0" err="1"/>
              <a:t>transmisión</a:t>
            </a:r>
            <a:r>
              <a:rPr dirty="0"/>
              <a:t> del </a:t>
            </a:r>
            <a:r>
              <a:rPr dirty="0" err="1"/>
              <a:t>mensaje</a:t>
            </a:r>
            <a:r>
              <a:rPr dirty="0"/>
              <a:t>.</a:t>
            </a:r>
          </a:p>
          <a:p>
            <a:pPr marL="609600" indent="-609600">
              <a:defRPr sz="6300"/>
            </a:pPr>
            <a:r>
              <a:rPr dirty="0"/>
              <a:t>Oral, </a:t>
            </a:r>
            <a:r>
              <a:rPr dirty="0" err="1"/>
              <a:t>escrito</a:t>
            </a:r>
            <a:r>
              <a:rPr dirty="0"/>
              <a:t> o </a:t>
            </a:r>
            <a:r>
              <a:rPr dirty="0" err="1"/>
              <a:t>paralingüístico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86" name="Signos lingüísticos…"/>
          <p:cNvSpPr txBox="1">
            <a:spLocks noGrp="1"/>
          </p:cNvSpPr>
          <p:nvPr>
            <p:ph type="body" sz="half" idx="1"/>
          </p:nvPr>
        </p:nvSpPr>
        <p:spPr>
          <a:xfrm>
            <a:off x="1206500" y="3121767"/>
            <a:ext cx="1098550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t>Signos lingüísticos</a:t>
            </a:r>
          </a:p>
          <a:p>
            <a:pPr marL="800100" indent="-800100">
              <a:defRPr sz="6300"/>
            </a:pPr>
            <a:r>
              <a:t>Significante vs. Significado</a:t>
            </a:r>
          </a:p>
          <a:p>
            <a:pPr marL="800100" indent="-800100">
              <a:defRPr sz="6300" b="1"/>
            </a:pPr>
            <a:r>
              <a:t>Arbitrariedad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El sistema lingüístico huma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 sistema lingüístico humano</a:t>
            </a:r>
          </a:p>
        </p:txBody>
      </p:sp>
      <p:sp>
        <p:nvSpPr>
          <p:cNvPr id="289" name="Signos lingüísticos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16174810" cy="9382749"/>
          </a:xfrm>
          <a:prstGeom prst="rect">
            <a:avLst/>
          </a:prstGeom>
        </p:spPr>
        <p:txBody>
          <a:bodyPr/>
          <a:lstStyle/>
          <a:p>
            <a:pPr marL="800100" indent="-800100">
              <a:defRPr sz="6300"/>
            </a:pPr>
            <a:r>
              <a:rPr dirty="0" err="1"/>
              <a:t>Signos</a:t>
            </a:r>
            <a:r>
              <a:rPr dirty="0"/>
              <a:t> </a:t>
            </a:r>
            <a:r>
              <a:rPr dirty="0" err="1"/>
              <a:t>lingüísticos</a:t>
            </a:r>
            <a:endParaRPr dirty="0"/>
          </a:p>
          <a:p>
            <a:pPr marL="800100" indent="-800100">
              <a:defRPr sz="6300"/>
            </a:pPr>
            <a:r>
              <a:rPr dirty="0" err="1"/>
              <a:t>Significante</a:t>
            </a:r>
            <a:r>
              <a:rPr dirty="0"/>
              <a:t> vs. </a:t>
            </a:r>
            <a:r>
              <a:rPr dirty="0" err="1"/>
              <a:t>Significado</a:t>
            </a:r>
            <a:endParaRPr dirty="0"/>
          </a:p>
          <a:p>
            <a:pPr marL="800100" indent="-800100">
              <a:defRPr sz="6300"/>
            </a:pPr>
            <a:r>
              <a:rPr dirty="0" err="1"/>
              <a:t>Arbitrariedad</a:t>
            </a:r>
            <a:endParaRPr dirty="0"/>
          </a:p>
          <a:p>
            <a:pPr marL="800100" indent="-800100">
              <a:defRPr sz="6300" b="1"/>
            </a:pPr>
            <a:r>
              <a:rPr dirty="0" err="1"/>
              <a:t>Universales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¿Qué es la lengu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¿Qué es la lengua?</a:t>
            </a:r>
          </a:p>
        </p:txBody>
      </p:sp>
      <p:sp>
        <p:nvSpPr>
          <p:cNvPr id="167" name="Conjunto de unidades lingüísticas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rPr dirty="0"/>
              <a:t>Conjunto de </a:t>
            </a:r>
            <a:r>
              <a:rPr dirty="0" err="1"/>
              <a:t>unidades</a:t>
            </a:r>
            <a:r>
              <a:rPr dirty="0"/>
              <a:t> </a:t>
            </a:r>
            <a:r>
              <a:rPr dirty="0" err="1"/>
              <a:t>lingüísticas</a:t>
            </a:r>
            <a:r>
              <a:rPr dirty="0"/>
              <a:t>.</a:t>
            </a:r>
          </a:p>
          <a:p>
            <a:pPr marL="609600" indent="-609600">
              <a:defRPr sz="6300"/>
            </a:pPr>
            <a:r>
              <a:rPr dirty="0"/>
              <a:t>Con </a:t>
            </a:r>
            <a:r>
              <a:rPr dirty="0" err="1"/>
              <a:t>reglas</a:t>
            </a:r>
            <a:r>
              <a:rPr dirty="0"/>
              <a:t> </a:t>
            </a:r>
            <a:r>
              <a:rPr dirty="0" err="1"/>
              <a:t>especificas</a:t>
            </a:r>
            <a:r>
              <a:rPr dirty="0"/>
              <a:t>.</a:t>
            </a:r>
          </a:p>
          <a:p>
            <a:pPr marL="609600" indent="-609600">
              <a:defRPr sz="6300"/>
            </a:pPr>
            <a:r>
              <a:rPr dirty="0" err="1"/>
              <a:t>Conforman</a:t>
            </a:r>
            <a:r>
              <a:rPr dirty="0"/>
              <a:t> la </a:t>
            </a:r>
            <a:r>
              <a:rPr dirty="0" err="1"/>
              <a:t>estructura</a:t>
            </a:r>
            <a:r>
              <a:rPr dirty="0"/>
              <a:t> de </a:t>
            </a:r>
            <a:r>
              <a:rPr dirty="0" err="1"/>
              <a:t>cualquier</a:t>
            </a:r>
            <a:r>
              <a:rPr dirty="0"/>
              <a:t> </a:t>
            </a:r>
            <a:r>
              <a:rPr dirty="0" err="1"/>
              <a:t>idioma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¿Qué es la lengu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es </a:t>
            </a:r>
            <a:r>
              <a:rPr lang="es-ES" dirty="0"/>
              <a:t>el habla</a:t>
            </a:r>
            <a:r>
              <a:rPr dirty="0"/>
              <a:t>?</a:t>
            </a:r>
          </a:p>
        </p:txBody>
      </p:sp>
      <p:sp>
        <p:nvSpPr>
          <p:cNvPr id="167" name="Conjunto de unidades lingüísticas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rPr lang="es-ES" dirty="0"/>
              <a:t>Realización física y concreta de una lengua. </a:t>
            </a:r>
          </a:p>
          <a:p>
            <a:pPr marL="609600" indent="-609600">
              <a:defRPr sz="6300"/>
            </a:pPr>
            <a:r>
              <a:rPr lang="es-ES" dirty="0"/>
              <a:t>Material que se lee y oye.</a:t>
            </a:r>
          </a:p>
          <a:p>
            <a:pPr marL="609600" indent="-609600">
              <a:defRPr sz="6300"/>
            </a:pPr>
            <a:r>
              <a:rPr lang="es-ES" dirty="0"/>
              <a:t>Uso real individual que cada persona hace de su lengua.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9799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os lingüistas estudian diferentes aspectos del lenguaj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Los lingüistas estudian diferentes aspectos del lenguaje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¿Qué es la lengu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La estructura de una lengua</a:t>
            </a:r>
            <a:endParaRPr dirty="0"/>
          </a:p>
        </p:txBody>
      </p:sp>
      <p:sp>
        <p:nvSpPr>
          <p:cNvPr id="167" name="Conjunto de unidades lingüísticas.…"/>
          <p:cNvSpPr txBox="1">
            <a:spLocks noGrp="1"/>
          </p:cNvSpPr>
          <p:nvPr>
            <p:ph type="body" idx="1"/>
          </p:nvPr>
        </p:nvSpPr>
        <p:spPr>
          <a:xfrm>
            <a:off x="1206500" y="3121767"/>
            <a:ext cx="21971000" cy="9382749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rPr lang="es-ES" dirty="0"/>
              <a:t>La estructura no son las reglas gramaticales. </a:t>
            </a:r>
          </a:p>
          <a:p>
            <a:pPr marL="609600" indent="-609600">
              <a:defRPr sz="6300"/>
            </a:pPr>
            <a:r>
              <a:rPr lang="es-ES" dirty="0"/>
              <a:t>Son los patrones o regularidades en el sistema. </a:t>
            </a:r>
          </a:p>
          <a:p>
            <a:pPr marL="609600" indent="-609600">
              <a:defRPr sz="6300"/>
            </a:pPr>
            <a:r>
              <a:rPr lang="es-ES" dirty="0"/>
              <a:t>La estructura de una lengua tiene que ver con diferentes aspectos, como…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2871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732</Words>
  <Application>Microsoft Macintosh PowerPoint</Application>
  <PresentationFormat>Personalizado</PresentationFormat>
  <Paragraphs>159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Arial</vt:lpstr>
      <vt:lpstr>Helvetica Neue</vt:lpstr>
      <vt:lpstr>Helvetica Neue Medium</vt:lpstr>
      <vt:lpstr>21_BasicWhite</vt:lpstr>
      <vt:lpstr>Comunicación animal y lenguaje humano</vt:lpstr>
      <vt:lpstr>Introducción</vt:lpstr>
      <vt:lpstr>Antes de leer (p. 4)</vt:lpstr>
      <vt:lpstr>¿Qué es la comunicación?</vt:lpstr>
      <vt:lpstr>¿Qué es el lenguaje?</vt:lpstr>
      <vt:lpstr>¿Qué es la lengua?</vt:lpstr>
      <vt:lpstr>¿Qué es el habla?</vt:lpstr>
      <vt:lpstr>Presentación de PowerPoint</vt:lpstr>
      <vt:lpstr>La estructura de una lengua</vt:lpstr>
      <vt:lpstr>Presentación de PowerPoint</vt:lpstr>
      <vt:lpstr>Los orígenes del  español</vt:lpstr>
      <vt:lpstr>La situación actual del español</vt:lpstr>
      <vt:lpstr>Presentación de PowerPoint</vt:lpstr>
      <vt:lpstr>Presentación de PowerPoint</vt:lpstr>
      <vt:lpstr>La comunicación animal</vt:lpstr>
      <vt:lpstr>El sistema</vt:lpstr>
      <vt:lpstr>Presentación de PowerPoint</vt:lpstr>
      <vt:lpstr>¿Comunicación?</vt:lpstr>
      <vt:lpstr>Presentación de PowerPoint</vt:lpstr>
      <vt:lpstr>¿Comunicación?</vt:lpstr>
      <vt:lpstr>Presentación de PowerPoint</vt:lpstr>
      <vt:lpstr>¿Comunicación?</vt:lpstr>
      <vt:lpstr>Presentación de PowerPoint</vt:lpstr>
      <vt:lpstr>¿Comunicación?</vt:lpstr>
      <vt:lpstr>Presentación de PowerPoint</vt:lpstr>
      <vt:lpstr>Presentación de PowerPoint</vt:lpstr>
      <vt:lpstr>Presentación de PowerPoint</vt:lpstr>
      <vt:lpstr>¿Comunicación?</vt:lpstr>
      <vt:lpstr>Presentación de PowerPoint</vt:lpstr>
      <vt:lpstr>Ejemplo:</vt:lpstr>
      <vt:lpstr>La comunicación humana</vt:lpstr>
      <vt:lpstr>Presentación de PowerPoint</vt:lpstr>
      <vt:lpstr>¿Comunicación?</vt:lpstr>
      <vt:lpstr>La comunicación humana</vt:lpstr>
      <vt:lpstr>Funciones del lenguaje</vt:lpstr>
      <vt:lpstr>Funciones del lenguaje</vt:lpstr>
      <vt:lpstr>¿Comunicación?</vt:lpstr>
      <vt:lpstr>El sistema lingüístico humano</vt:lpstr>
      <vt:lpstr>El sistema lingüístico humano</vt:lpstr>
      <vt:lpstr>El sistema lingüístico humano</vt:lpstr>
      <vt:lpstr>El sistema lingüístico humano</vt:lpstr>
      <vt:lpstr>El sistema lingüístico humano</vt:lpstr>
      <vt:lpstr>El sistema lingüístico humano</vt:lpstr>
      <vt:lpstr>El sistema lingüístico humano</vt:lpstr>
      <vt:lpstr>Pero también...</vt:lpstr>
      <vt:lpstr>Pero también...</vt:lpstr>
      <vt:lpstr>Presentación de PowerPoint</vt:lpstr>
      <vt:lpstr>El sistema lingüístico humano</vt:lpstr>
      <vt:lpstr>El sistema lingüístico humano</vt:lpstr>
      <vt:lpstr>El sistema lingüístico humano</vt:lpstr>
      <vt:lpstr>El sistema lingüístico humano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para Zoom</dc:title>
  <cp:lastModifiedBy>Arroniz Parra, Santiago</cp:lastModifiedBy>
  <cp:revision>11</cp:revision>
  <dcterms:modified xsi:type="dcterms:W3CDTF">2022-06-10T08:06:55Z</dcterms:modified>
</cp:coreProperties>
</file>