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3" name="2 Marcador de fecha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A90B674-CD07-402D-BEA3-26C8EC2562E8}" type="datetime1">
              <a:rPr lang="es-ES"/>
              <a:pPr lvl="0"/>
              <a:t>20/02/2016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91"/>
            <a:ext cx="5346697" cy="4010028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4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5651" y="5078413"/>
            <a:ext cx="6048371" cy="48117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4E021EC-CD0A-4A4A-B0D1-86A4F90566CF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1B617C-5E20-4B87-BC55-A716DDA2AD7C}" type="slidenum">
              <a:t>1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AD0F1-813D-40C3-9DB8-E1D217FB20CE}" type="slidenum">
              <a:t>10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17861E-DA0B-48F9-AA22-9171B5676258}" type="slidenum">
              <a:t>11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34FAE7-DD16-4097-BDB8-8A87FC95EE51}" type="slidenum">
              <a:t>12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A58AAC-9D7F-4CF6-8FBC-2224CBD7D66B}" type="slidenum">
              <a:t>13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5C2FBF-2239-421C-970A-32EDEDD7AC73}" type="slidenum">
              <a:t>14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25C6E0-9FB2-4BB1-B5F7-E391EC7F1526}" type="slidenum">
              <a:t>15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9C9160-7B6B-4906-A2C0-843026C56FE3}" type="slidenum">
              <a:t>16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C73FDD-0BEC-4AB1-8A3D-FCD7E9AB7C7D}" type="slidenum">
              <a:t>2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25E017-9EFB-4A9A-A462-3FAF317EFDA2}" type="slidenum">
              <a:t>3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F92237-8444-46CE-84F1-90FA3DA4DF32}" type="slidenum">
              <a:t>4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76A4BA-E8E8-4AFA-9F3D-FCBE02860151}" type="slidenum">
              <a:t>5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803AC1-A67B-4C06-9D28-C289779BCA5A}" type="slidenum">
              <a:t>6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8B3B0E-B502-4782-9BD5-8DF502BA4D40}" type="slidenum">
              <a:t>7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749690-B7FF-405B-AAE6-87A279607720}" type="slidenum">
              <a:t>8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 txBox="1"/>
          <p:nvPr/>
        </p:nvSpPr>
        <p:spPr>
          <a:xfrm>
            <a:off x="4281485" y="10155234"/>
            <a:ext cx="3276596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2C0A38-93BF-428D-8CED-223FFD6E57CA}" type="slidenum">
              <a:t>9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0" y="1604515"/>
            <a:ext cx="8229243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0" y="3682078"/>
            <a:ext cx="8229243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39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39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0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79629" y="1604964"/>
            <a:ext cx="4984751" cy="397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5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79629" y="1604964"/>
            <a:ext cx="4984751" cy="39766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15"/>
            <a:ext cx="8229243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6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604515"/>
            <a:ext cx="8229243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457200" y="1604515"/>
            <a:ext cx="8229243" cy="3977639"/>
          </a:xfrm>
        </p:spPr>
        <p:txBody>
          <a:bodyPr anchor="ctr"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8229243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39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0" y="273597"/>
            <a:ext cx="8229243" cy="5308201"/>
          </a:xfrm>
        </p:spPr>
        <p:txBody>
          <a:bodyPr anchor="ctr"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0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39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457200" y="1604515"/>
            <a:ext cx="8229243" cy="3977639"/>
          </a:xfrm>
        </p:spPr>
        <p:txBody>
          <a:bodyPr anchor="ctr"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39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39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0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39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0" y="3682078"/>
            <a:ext cx="8229243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0" y="1604515"/>
            <a:ext cx="8229243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0" y="3682078"/>
            <a:ext cx="8229243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39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39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0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79629" y="1604964"/>
            <a:ext cx="4984751" cy="397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5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79629" y="1604964"/>
            <a:ext cx="4984751" cy="39766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15"/>
            <a:ext cx="8229243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6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604515"/>
            <a:ext cx="8229243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8229243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39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0" y="273597"/>
            <a:ext cx="8229243" cy="5308201"/>
          </a:xfrm>
        </p:spPr>
        <p:txBody>
          <a:bodyPr anchor="ctr"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0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39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4015797" cy="39772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39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39" y="3682078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5157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0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39" y="1604515"/>
            <a:ext cx="4015797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0" y="3682078"/>
            <a:ext cx="8229243" cy="1896840"/>
          </a:xfrm>
        </p:spPr>
        <p:txBody>
          <a:bodyPr/>
          <a:lstStyle>
            <a:lvl1pPr>
              <a:defRPr lang="es-ES"/>
            </a:lvl1pPr>
          </a:lstStyle>
          <a:p>
            <a:pPr lvl="0"/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>
          <a:xfrm>
            <a:off x="7451729" y="333371"/>
            <a:ext cx="1250954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ceHolder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8229600" cy="11445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r>
              <a:rPr lang="en-US"/>
              <a:t>Click to edit the title text format</a:t>
            </a:r>
            <a:endParaRPr lang="es-ES"/>
          </a:p>
        </p:txBody>
      </p:sp>
      <p:sp>
        <p:nvSpPr>
          <p:cNvPr id="4" name="PlaceHolder 2"/>
          <p:cNvSpPr txBox="1">
            <a:spLocks noGrp="1"/>
          </p:cNvSpPr>
          <p:nvPr>
            <p:ph type="body" idx="1"/>
          </p:nvPr>
        </p:nvSpPr>
        <p:spPr>
          <a:xfrm>
            <a:off x="457200" y="1604964"/>
            <a:ext cx="8229600" cy="39766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0" cap="none" spc="0" baseline="0">
          <a:solidFill>
            <a:srgbClr val="1F497D"/>
          </a:solidFill>
          <a:uFillTx/>
          <a:latin typeface="Arial" pitchFamily="34"/>
        </a:defRPr>
      </a:lvl1pPr>
    </p:titleStyle>
    <p:bodyStyle>
      <a:lvl1pPr marL="342900" marR="0" lvl="0" indent="-34290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SzPct val="100000"/>
        <a:buChar char="•"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1pPr>
      <a:lvl2pPr marL="742950" marR="0" lvl="1" indent="-285750" algn="l" defTabSz="914400" rtl="0" fontAlgn="auto" hangingPunct="0">
        <a:lnSpc>
          <a:spcPct val="100000"/>
        </a:lnSpc>
        <a:spcBef>
          <a:spcPts val="700"/>
        </a:spcBef>
        <a:spcAft>
          <a:spcPts val="0"/>
        </a:spcAft>
        <a:buSzPct val="100000"/>
        <a:buChar char="–"/>
        <a:tabLst/>
        <a:defRPr lang="en-US" sz="28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2pPr>
      <a:lvl3pPr marL="1143000" marR="0" lvl="2" indent="-228600" algn="l" defTabSz="914400" rtl="0" fontAlgn="auto" hangingPunct="0">
        <a:lnSpc>
          <a:spcPct val="100000"/>
        </a:lnSpc>
        <a:spcBef>
          <a:spcPts val="600"/>
        </a:spcBef>
        <a:spcAft>
          <a:spcPts val="0"/>
        </a:spcAft>
        <a:buSzPct val="100000"/>
        <a:buChar char="•"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3pPr>
      <a:lvl4pPr marL="1600200" marR="0" lvl="3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–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4pPr>
      <a:lvl5pPr marL="2057400" marR="0" lvl="4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»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5pPr>
      <a:lvl6pPr marL="2514600" marR="0" lvl="5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»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6pPr>
      <a:lvl7pPr marL="2971800" marR="0" lvl="6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»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>
          <a:xfrm>
            <a:off x="7451729" y="333371"/>
            <a:ext cx="1250954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ceHolder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8229600" cy="11445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r>
              <a:rPr lang="en-US"/>
              <a:t>Click to edit the title text format</a:t>
            </a:r>
            <a:endParaRPr lang="es-ES"/>
          </a:p>
        </p:txBody>
      </p:sp>
      <p:sp>
        <p:nvSpPr>
          <p:cNvPr id="4" name="PlaceHolder 2"/>
          <p:cNvSpPr txBox="1">
            <a:spLocks noGrp="1"/>
          </p:cNvSpPr>
          <p:nvPr>
            <p:ph type="body" idx="1"/>
          </p:nvPr>
        </p:nvSpPr>
        <p:spPr>
          <a:xfrm>
            <a:off x="457200" y="1604964"/>
            <a:ext cx="8229600" cy="39766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0" cap="none" spc="0" baseline="0">
          <a:solidFill>
            <a:srgbClr val="1F497D"/>
          </a:solidFill>
          <a:uFillTx/>
          <a:latin typeface="Arial" pitchFamily="34"/>
        </a:defRPr>
      </a:lvl1pPr>
    </p:titleStyle>
    <p:bodyStyle>
      <a:lvl1pPr marL="342900" marR="0" lvl="0" indent="-34290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SzPct val="100000"/>
        <a:buChar char="•"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1pPr>
      <a:lvl2pPr marL="742950" marR="0" lvl="1" indent="-285750" algn="l" defTabSz="914400" rtl="0" fontAlgn="auto" hangingPunct="0">
        <a:lnSpc>
          <a:spcPct val="100000"/>
        </a:lnSpc>
        <a:spcBef>
          <a:spcPts val="700"/>
        </a:spcBef>
        <a:spcAft>
          <a:spcPts val="0"/>
        </a:spcAft>
        <a:buSzPct val="100000"/>
        <a:buChar char="–"/>
        <a:tabLst/>
        <a:defRPr lang="en-US" sz="28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2pPr>
      <a:lvl3pPr marL="1143000" marR="0" lvl="2" indent="-228600" algn="l" defTabSz="914400" rtl="0" fontAlgn="auto" hangingPunct="0">
        <a:lnSpc>
          <a:spcPct val="100000"/>
        </a:lnSpc>
        <a:spcBef>
          <a:spcPts val="600"/>
        </a:spcBef>
        <a:spcAft>
          <a:spcPts val="0"/>
        </a:spcAft>
        <a:buSzPct val="100000"/>
        <a:buChar char="•"/>
        <a:tabLst/>
        <a:defRPr lang="en-US" sz="24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3pPr>
      <a:lvl4pPr marL="1600200" marR="0" lvl="3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–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4pPr>
      <a:lvl5pPr marL="2057400" marR="0" lvl="4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»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5pPr>
      <a:lvl6pPr marL="2514600" marR="0" lvl="5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»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6pPr>
      <a:lvl7pPr marL="2971800" marR="0" lvl="6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SzPct val="100000"/>
        <a:buChar char="»"/>
        <a:tabLst/>
        <a:defRPr lang="en-US" sz="200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65161" y="2922586"/>
            <a:ext cx="7769227" cy="146685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de proyectos Open 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317622" y="4581528"/>
            <a:ext cx="6397627" cy="122078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Autor: Sergio Arroutbi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Tutor: Micael Gallego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35370" y="306388"/>
            <a:ext cx="1827208" cy="15351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04796" y="1844673"/>
            <a:ext cx="8423279" cy="10636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487E"/>
                </a:solidFill>
                <a:uFillTx/>
                <a:latin typeface="Calibri" pitchFamily="34"/>
                <a:ea typeface="DejaVu Sans"/>
                <a:cs typeface="DejaVu Sans"/>
              </a:rPr>
              <a:t>Curso de Experto en Arquitectura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487E"/>
                </a:solidFill>
                <a:uFillTx/>
                <a:latin typeface="Calibri" pitchFamily="34"/>
                <a:ea typeface="DejaVu Sans"/>
                <a:cs typeface="DejaVu Sans"/>
              </a:rPr>
              <a:t>y Desarrollo Software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675440" y="6308729"/>
            <a:ext cx="2046290" cy="36353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Febrero de 2016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549270" y="6356351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682783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Definición del modelo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81028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57200" y="1138235"/>
            <a:ext cx="7497759" cy="507841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Orientación a objetos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WMC1 / WMCv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DIT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CBO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Estructural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LOC / Clase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CC McCabe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DUP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5253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Formato de código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LOC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WIDTH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TAB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VAR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Definición del modelo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81028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57200" y="1138235"/>
            <a:ext cx="7497759" cy="507841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pic>
        <p:nvPicPr>
          <p:cNvPr id="6" name="123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9270" y="1708154"/>
            <a:ext cx="8126409" cy="4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Evaluación proyectos NoSQL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pic>
        <p:nvPicPr>
          <p:cNvPr id="5" name="127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5129" y="1189040"/>
            <a:ext cx="7405689" cy="502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Histórico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pic>
        <p:nvPicPr>
          <p:cNvPr id="5" name="131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9270" y="1189040"/>
            <a:ext cx="6854827" cy="493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Conclusiones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57200" y="1600200"/>
            <a:ext cx="8226427" cy="452278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Calidad del código fuente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De extrema importancia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Medible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Subjetiva, pero sigue ciertos parámetros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Modelos de calidad: categorizados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Open Source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Código expuesto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Modelos de calidad aprovechables (OpenBRR)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Herramientas extracción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Mejorables (sobre todo herramientas Open Source evaluadas)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6351"/>
            <a:ext cx="6276971" cy="3174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Trabajo Futuro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57200" y="1600200"/>
            <a:ext cx="8226427" cy="452278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7942"/>
            <a:ext cx="6276971" cy="3174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6" name="TextShape 5"/>
          <p:cNvSpPr txBox="1"/>
          <p:nvPr/>
        </p:nvSpPr>
        <p:spPr>
          <a:xfrm>
            <a:off x="274640" y="1973266"/>
            <a:ext cx="8137529" cy="42418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Modificación, extensión y mejora de herramientas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Extensión del modelo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Automatización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Bibliografía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57200" y="1600200"/>
            <a:ext cx="8226427" cy="452278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7942"/>
            <a:ext cx="6276971" cy="3174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6" name="TextShape 5"/>
          <p:cNvSpPr txBox="1"/>
          <p:nvPr/>
        </p:nvSpPr>
        <p:spPr>
          <a:xfrm>
            <a:off x="457200" y="1701798"/>
            <a:ext cx="8078788" cy="6032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Robert Cecil Martin. Clean Code: A Handbook of Agile Software Craftmanship. Prentice Hall, 2008.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7" name="TextShape 6"/>
          <p:cNvSpPr txBox="1"/>
          <p:nvPr/>
        </p:nvSpPr>
        <p:spPr>
          <a:xfrm>
            <a:off x="482602" y="2360615"/>
            <a:ext cx="8204197" cy="347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F.B. e. Abreu. The mood metrics set. ECOOP ’95 Workshop on Metrics, 1995.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8" name="TextShape 7"/>
          <p:cNvSpPr txBox="1"/>
          <p:nvPr/>
        </p:nvSpPr>
        <p:spPr>
          <a:xfrm>
            <a:off x="482602" y="2708279"/>
            <a:ext cx="7994654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Briand L. C. Basili, V. R. and W. L. Melo. A validation of object orient design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metrics as quality indicators. IEEE Transactions on Software Engineering, 21,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1996.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9" name="TextShape 8"/>
          <p:cNvSpPr txBox="1"/>
          <p:nvPr/>
        </p:nvSpPr>
        <p:spPr>
          <a:xfrm>
            <a:off x="482602" y="3565529"/>
            <a:ext cx="7564438" cy="347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W. Boehm. Improving software productivity. IEEE Computer, 1987.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10" name="TextShape 9"/>
          <p:cNvSpPr txBox="1"/>
          <p:nvPr/>
        </p:nvSpPr>
        <p:spPr>
          <a:xfrm>
            <a:off x="492120" y="3913183"/>
            <a:ext cx="8012109" cy="6016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Computer Science NC State University. An introduction to object-oriented metrics. Website, 2010.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11" name="TextShape 10"/>
          <p:cNvSpPr txBox="1"/>
          <p:nvPr/>
        </p:nvSpPr>
        <p:spPr>
          <a:xfrm>
            <a:off x="549270" y="4514850"/>
            <a:ext cx="7969252" cy="6032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Thomas McCabe. A complexity measure. IEEE Transactions on Software Engineering, 1976.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12" name="TextShape 11"/>
          <p:cNvSpPr txBox="1"/>
          <p:nvPr/>
        </p:nvSpPr>
        <p:spPr>
          <a:xfrm>
            <a:off x="549270" y="5140327"/>
            <a:ext cx="7950195" cy="34607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 IEEE. IEEE standard glossary of software engineering terminology. 2002.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Agenda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57200" y="1600200"/>
            <a:ext cx="8226427" cy="452278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Introducción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Descripción, objetivos y alcance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Desarrollo del proyecto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Metodología seguida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Tecnología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Métricas y definición del modelo de calidad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Evaluación del modelo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Conclusiones y trabajo futuro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Referencias bibliográficas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6351"/>
            <a:ext cx="6276971" cy="3174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Introducción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57200" y="1600200"/>
            <a:ext cx="8226427" cy="470693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Descripción: </a:t>
            </a:r>
            <a:r>
              <a:rPr lang="es-ES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Definición de un modelo de calidad para proyectos Open Source en base a métricas y  evaluación de diversos proyectos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Objetivos: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50854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- Revisión de conceptos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50854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- Estudio de modelos de calidad de software Open Source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50854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- Análisis de herramientas de extracción de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50854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- Definición/Evaluación de modelo de calidad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Alcance: </a:t>
            </a:r>
            <a:r>
              <a: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Proyectos, particulares y/o empresas del ámbito Open Source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Modelos de Calidad Open Source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67541" y="1484784"/>
            <a:ext cx="8226427" cy="452437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Modelos ligeros: Más deseables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</a:t>
            </a: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OpenBRR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: 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Métricas organizadas por categorías. Hoja de Cálculo. Sin referencias directas a la calidad del código fuente. En proceso de revisión.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</a:t>
            </a: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QSOS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: 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Método formal + herramientas + comunidad. Método iterativo. No tan ligero. Sin referencias directas a la calidad del código fuente.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Modelos pesados: Menos deseables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</a:t>
            </a: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QualOSS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: 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Pasos Iniciales + Modelo Básico de Calidad (GQM) + Consideraciones de la Comunidad. Descontinuado.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Modelos de Calidad Open Source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57200" y="1417640"/>
            <a:ext cx="8318497" cy="48894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OpenBRR: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Método ligero. Reaprovechable.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pic>
        <p:nvPicPr>
          <p:cNvPr id="6" name="96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2122486"/>
            <a:ext cx="9142408" cy="369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Métricas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09553" y="3440109"/>
            <a:ext cx="180978" cy="3460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304796" y="1165229"/>
            <a:ext cx="179386" cy="3460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908721"/>
            <a:ext cx="8201025" cy="45348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531815" marR="0" lvl="1" indent="-6345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OOD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Acoplamiento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Cohesión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Encapsulación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Herencia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Complejidad de clase (WMC)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Paquetes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Abstracción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00117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Estabilidad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44498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</a:t>
            </a: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Estructurales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Código duplicado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Código muerto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Parámetros por método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Complejidad Ciclomática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LOC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Herramientas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74640" y="1006470"/>
            <a:ext cx="8226427" cy="452278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cccc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Pros: Sin coste. Open source. Métricas Orientación a Objetos. Reportes Web.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Cons: Sin soporte.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cppdepend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Pros: Completa.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Cons: Coste elevado por licencia. Privativa.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Herramientas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9270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365129" y="1279529"/>
            <a:ext cx="8228008" cy="452437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pmd / cpd</a:t>
            </a:r>
            <a:endParaRPr lang="es-ES" sz="18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/>
                <a:cs typeface="DejaVu Sans"/>
              </a:rPr>
              <a:t>-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Pros: cpd: Detección de código duplicado.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Cons:Análisis sintáctico: sólo Java.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</a:t>
            </a: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cppcheck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Pros: uso Extendido.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Cons: Más orientada a análisis sintáctico.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vera++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Pros: Facilidad de uso. Extensibilidad.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0854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- Cons: Centrada en formato.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40"/>
            <a:ext cx="8226427" cy="11398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Definición del modelo 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553203" y="6356351"/>
            <a:ext cx="2130423" cy="3619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Arial" pitchFamily="34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81028" y="6357942"/>
            <a:ext cx="6276971" cy="31591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B8B8B"/>
                </a:solidFill>
                <a:uFillTx/>
                <a:latin typeface="Calibri" pitchFamily="34"/>
                <a:ea typeface="DejaVu Sans"/>
                <a:cs typeface="DejaVu Sans"/>
              </a:rPr>
              <a:t>Medición de calidad de código en proyectos Open Source en base a métricas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57200" y="1138235"/>
            <a:ext cx="7497759" cy="507841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/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l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l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    → Simple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Fácil implementación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Iterativo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Automatizable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DejaVu Sans"/>
                <a:cs typeface="DejaVu Sans"/>
              </a:rPr>
              <a:t>	→ Basado en Open Source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l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l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DejaVu Sans"/>
              <a:cs typeface="DejaVu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Presentación en pantalla (4:3)</PresentationFormat>
  <Paragraphs>150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patricia</dc:creator>
  <cp:lastModifiedBy>Usuario de Windows</cp:lastModifiedBy>
  <cp:revision>2</cp:revision>
  <dcterms:created xsi:type="dcterms:W3CDTF">2016-02-20T19:33:08Z</dcterms:created>
  <dcterms:modified xsi:type="dcterms:W3CDTF">2016-02-20T19:40:03Z</dcterms:modified>
</cp:coreProperties>
</file>