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6 Imagen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452360" y="332640"/>
            <a:ext cx="1252080" cy="1052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Click to edit the title text formatHaga clic para modificar el estilo de título del patrón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2/20/16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Título del Proyecto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294730D-87BC-4044-BAE9-B178720BFE12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6 Imagen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452360" y="332640"/>
            <a:ext cx="1252080" cy="105264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Click to edit the title text formatHaga clic para modificar el estilo de título del patrón</a:t>
            </a:r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Seventh Outline LevelHaga clic para modificar el estilo de texto del patrón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s-ES" sz="2800">
                <a:solidFill>
                  <a:srgbClr val="000000"/>
                </a:solidFill>
                <a:latin typeface="Calibri"/>
              </a:rPr>
              <a:t>Segundo nivel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s-ES" sz="2400">
                <a:solidFill>
                  <a:srgbClr val="000000"/>
                </a:solidFill>
                <a:latin typeface="Calibri"/>
              </a:rPr>
              <a:t>Tercer nivel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s-ES" sz="2000">
                <a:solidFill>
                  <a:srgbClr val="000000"/>
                </a:solidFill>
                <a:latin typeface="Calibri"/>
              </a:rPr>
              <a:t>Cuarto nivel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s-ES" sz="2000">
                <a:solidFill>
                  <a:srgbClr val="000000"/>
                </a:solidFill>
                <a:latin typeface="Calibri"/>
              </a:rPr>
              <a:t>Quinto nivel</a:t>
            </a:r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2/20/16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Título del Proyecto</a:t>
            </a:r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4A197C2-D6B1-4E99-8C64-13206FE034BA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6 Imagen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452360" y="332640"/>
            <a:ext cx="1252080" cy="1052640"/>
          </a:xfrm>
          <a:prstGeom prst="rect">
            <a:avLst/>
          </a:prstGeom>
          <a:ln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s-ES" sz="4000">
                <a:solidFill>
                  <a:srgbClr val="000000"/>
                </a:solidFill>
                <a:latin typeface="Calibri"/>
              </a:rPr>
              <a:t>Click to edit the title text formatHaga clic para modificar el estilo de título del patrón</a:t>
            </a:r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/>
          <a:p>
            <a:pPr>
              <a:buSzPct val="45000"/>
              <a:buFont typeface="StarSymbol"/>
              <a:buChar char=""/>
            </a:pPr>
            <a:r>
              <a:rPr lang="es-ES" sz="2000">
                <a:solidFill>
                  <a:srgbClr val="8b8b8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2000">
                <a:solidFill>
                  <a:srgbClr val="8b8b8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 sz="2000">
                <a:solidFill>
                  <a:srgbClr val="8b8b8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 sz="2000">
                <a:solidFill>
                  <a:srgbClr val="8b8b8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2000">
                <a:solidFill>
                  <a:srgbClr val="8b8b8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2000">
                <a:solidFill>
                  <a:srgbClr val="8b8b8b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s-ES" sz="2000">
                <a:solidFill>
                  <a:srgbClr val="8b8b8b"/>
                </a:solidFill>
                <a:latin typeface="Calibri"/>
              </a:rPr>
              <a:t>Seventh Outline LevelHaga clic para modificar el estilo de texto del patrón</a:t>
            </a:r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2/20/16</a:t>
            </a:r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Título del Proyecto</a:t>
            </a:r>
            <a:endParaRPr/>
          </a:p>
        </p:txBody>
      </p:sp>
      <p:sp>
        <p:nvSpPr>
          <p:cNvPr id="8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BCDD8E8-BB79-4695-A2D8-F7EFCF1D9B72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64560" y="292212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Medición de Calidad de Código de proyectos Open  Source en base a métricas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1317240" y="4581000"/>
            <a:ext cx="6400440" cy="122364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Autor: Sergio Arroutbi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Tutor: Micael Gallego</a:t>
            </a:r>
            <a:endParaRPr/>
          </a:p>
        </p:txBody>
      </p:sp>
      <p:pic>
        <p:nvPicPr>
          <p:cNvPr id="122" name="3 Imagen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36000" y="306360"/>
            <a:ext cx="1829160" cy="1537920"/>
          </a:xfrm>
          <a:prstGeom prst="rect">
            <a:avLst/>
          </a:prstGeom>
          <a:ln>
            <a:noFill/>
          </a:ln>
        </p:spPr>
      </p:pic>
      <p:sp>
        <p:nvSpPr>
          <p:cNvPr id="123" name="CustomShape 3"/>
          <p:cNvSpPr/>
          <p:nvPr/>
        </p:nvSpPr>
        <p:spPr>
          <a:xfrm>
            <a:off x="305280" y="1845000"/>
            <a:ext cx="8424720" cy="106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487e"/>
                </a:solidFill>
                <a:latin typeface="Calibri"/>
              </a:rPr>
              <a:t>Curso de Experto en Arquitectura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487e"/>
                </a:solidFill>
                <a:latin typeface="Calibri"/>
              </a:rPr>
              <a:t> </a:t>
            </a:r>
            <a:r>
              <a:rPr lang="en-US" sz="3200">
                <a:solidFill>
                  <a:srgbClr val="00487e"/>
                </a:solidFill>
                <a:latin typeface="Calibri"/>
              </a:rPr>
              <a:t>y Desarrollo Software</a:t>
            </a:r>
            <a:endParaRPr/>
          </a:p>
        </p:txBody>
      </p:sp>
      <p:sp>
        <p:nvSpPr>
          <p:cNvPr id="124" name="CustomShape 4"/>
          <p:cNvSpPr/>
          <p:nvPr/>
        </p:nvSpPr>
        <p:spPr>
          <a:xfrm>
            <a:off x="6675120" y="6309360"/>
            <a:ext cx="20494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Febrero de 2016</a:t>
            </a:r>
            <a:endParaRPr/>
          </a:p>
        </p:txBody>
      </p:sp>
      <p:sp>
        <p:nvSpPr>
          <p:cNvPr id="125" name="TextShape 5"/>
          <p:cNvSpPr txBox="1"/>
          <p:nvPr/>
        </p:nvSpPr>
        <p:spPr>
          <a:xfrm>
            <a:off x="548640" y="6356520"/>
            <a:ext cx="6279120" cy="318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Medición de calidad de código en proyectos Open Source en base a métricas</a:t>
            </a:r>
            <a:endParaRPr/>
          </a:p>
        </p:txBody>
      </p:sp>
      <p:sp>
        <p:nvSpPr>
          <p:cNvPr id="126" name="TextShape 6"/>
          <p:cNvSpPr txBox="1"/>
          <p:nvPr/>
        </p:nvSpPr>
        <p:spPr>
          <a:xfrm>
            <a:off x="682776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FD202F8-A62B-489A-B7D1-A9D6FEEAB381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2800">
                <a:solidFill>
                  <a:srgbClr val="000000"/>
                </a:solidFill>
                <a:latin typeface="Calibri"/>
              </a:rPr>
              <a:t>Evaluación proyectos NoSQL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71F7A90-BB75-4F3A-AF13-6F74DC4BD5AB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60" name="TextShape 3"/>
          <p:cNvSpPr txBox="1"/>
          <p:nvPr/>
        </p:nvSpPr>
        <p:spPr>
          <a:xfrm>
            <a:off x="548640" y="6357960"/>
            <a:ext cx="6279120" cy="318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Medición de calidad de código en proyectos Open Source en base a métricas</a:t>
            </a:r>
            <a:endParaRPr/>
          </a:p>
        </p:txBody>
      </p:sp>
      <p:pic>
        <p:nvPicPr>
          <p:cNvPr id="16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5760" y="1188720"/>
            <a:ext cx="6858000" cy="502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2800">
                <a:solidFill>
                  <a:srgbClr val="000000"/>
                </a:solidFill>
                <a:latin typeface="Calibri"/>
              </a:rPr>
              <a:t>Histórico</a:t>
            </a:r>
            <a:endParaRPr/>
          </a:p>
        </p:txBody>
      </p:sp>
      <p:sp>
        <p:nvSpPr>
          <p:cNvPr id="163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E88CBB8-7D33-469E-A98D-C6294990F680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64" name="TextShape 3"/>
          <p:cNvSpPr txBox="1"/>
          <p:nvPr/>
        </p:nvSpPr>
        <p:spPr>
          <a:xfrm>
            <a:off x="548640" y="6357960"/>
            <a:ext cx="6279120" cy="318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Medición de calidad de código en proyectos Open Source en base a métricas</a:t>
            </a:r>
            <a:endParaRPr/>
          </a:p>
        </p:txBody>
      </p:sp>
      <p:pic>
        <p:nvPicPr>
          <p:cNvPr id="16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8640" y="1188720"/>
            <a:ext cx="6858000" cy="493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Conclusiones y Trabajo Futuro</a:t>
            </a:r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6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9398F7D-85B0-4F79-BE8A-237621E3A464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69" name="TextShape 4"/>
          <p:cNvSpPr txBox="1"/>
          <p:nvPr/>
        </p:nvSpPr>
        <p:spPr>
          <a:xfrm>
            <a:off x="548640" y="6358320"/>
            <a:ext cx="6279120" cy="318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Medición de calidad de código en proyectos Open Source en base a métricas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Bibliografía</a:t>
            </a:r>
            <a:endParaRPr/>
          </a:p>
        </p:txBody>
      </p:sp>
      <p:sp>
        <p:nvSpPr>
          <p:cNvPr id="17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7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DF59528-F84E-4E28-A9F4-EDEE44D6608F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73" name="TextShape 4"/>
          <p:cNvSpPr txBox="1"/>
          <p:nvPr/>
        </p:nvSpPr>
        <p:spPr>
          <a:xfrm>
            <a:off x="548640" y="6358320"/>
            <a:ext cx="6279120" cy="318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Medición de calidad de código en proyectos Open Source en base a métricas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Agenda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Introducción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s-ES" sz="2800">
                <a:solidFill>
                  <a:srgbClr val="000000"/>
                </a:solidFill>
                <a:latin typeface="Calibri"/>
              </a:rPr>
              <a:t>Descripción, objetivos y alcance del proyecto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Desarrollo del proyecto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s-ES" sz="2800">
                <a:solidFill>
                  <a:srgbClr val="000000"/>
                </a:solidFill>
                <a:latin typeface="Calibri"/>
              </a:rPr>
              <a:t>Metodología seguida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s-ES" sz="2800">
                <a:solidFill>
                  <a:srgbClr val="000000"/>
                </a:solidFill>
                <a:latin typeface="Calibri"/>
              </a:rPr>
              <a:t>Tecnología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s-ES" sz="2800">
                <a:solidFill>
                  <a:srgbClr val="000000"/>
                </a:solidFill>
                <a:latin typeface="Calibri"/>
              </a:rPr>
              <a:t>Métricas y definición del modelo de calidad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s-ES" sz="2800">
                <a:solidFill>
                  <a:srgbClr val="000000"/>
                </a:solidFill>
                <a:latin typeface="Calibri"/>
              </a:rPr>
              <a:t>Evaluación del modelo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Conclusiones y trabajo futuro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Referencias bibliográficas</a:t>
            </a:r>
            <a:endParaRPr/>
          </a:p>
        </p:txBody>
      </p:sp>
      <p:sp>
        <p:nvSpPr>
          <p:cNvPr id="12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8E7BB4D-7589-407E-A1D7-9EC0C59ABA7A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30" name="TextShape 4"/>
          <p:cNvSpPr txBox="1"/>
          <p:nvPr/>
        </p:nvSpPr>
        <p:spPr>
          <a:xfrm>
            <a:off x="548640" y="6356880"/>
            <a:ext cx="6279120" cy="318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Medición de calidad de código en proyectos Open Source en base a métricas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Introducción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457200" y="1600200"/>
            <a:ext cx="8229240" cy="47091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Descripción: </a:t>
            </a:r>
            <a:r>
              <a:rPr lang="es-ES" sz="2200">
                <a:solidFill>
                  <a:srgbClr val="000000"/>
                </a:solidFill>
                <a:latin typeface="Calibri"/>
              </a:rPr>
              <a:t>Definición de un modelo de calidad para proyectos Open Source en base a métricas y  evaluación de diversos proyectos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Objetivos:</a:t>
            </a:r>
            <a:r>
              <a:rPr lang="es-ES" sz="2400">
                <a:solidFill>
                  <a:srgbClr val="000000"/>
                </a:solidFill>
                <a:latin typeface="Calibri"/>
              </a:rPr>
              <a:t>
</a:t>
            </a:r>
            <a:r>
              <a:rPr lang="es-ES" sz="2200">
                <a:solidFill>
                  <a:srgbClr val="000000"/>
                </a:solidFill>
                <a:latin typeface="Calibri"/>
              </a:rPr>
              <a:t>- Revisión de conceptos</a:t>
            </a:r>
            <a:r>
              <a:rPr lang="es-ES" sz="2200">
                <a:solidFill>
                  <a:srgbClr val="000000"/>
                </a:solidFill>
                <a:latin typeface="Calibri"/>
              </a:rPr>
              <a:t>
</a:t>
            </a:r>
            <a:r>
              <a:rPr lang="es-ES" sz="2200">
                <a:solidFill>
                  <a:srgbClr val="000000"/>
                </a:solidFill>
                <a:latin typeface="Calibri"/>
              </a:rPr>
              <a:t>- Estudio de modelos de calidad de software Open Source</a:t>
            </a:r>
            <a:r>
              <a:rPr lang="es-ES" sz="2200">
                <a:solidFill>
                  <a:srgbClr val="000000"/>
                </a:solidFill>
                <a:latin typeface="Calibri"/>
              </a:rPr>
              <a:t>
</a:t>
            </a:r>
            <a:r>
              <a:rPr lang="es-ES" sz="2200">
                <a:solidFill>
                  <a:srgbClr val="000000"/>
                </a:solidFill>
                <a:latin typeface="Calibri"/>
              </a:rPr>
              <a:t>- Análisis de herramientas de extracción de métricas</a:t>
            </a:r>
            <a:r>
              <a:rPr lang="es-ES" sz="2200">
                <a:solidFill>
                  <a:srgbClr val="000000"/>
                </a:solidFill>
                <a:latin typeface="Calibri"/>
              </a:rPr>
              <a:t>
</a:t>
            </a:r>
            <a:r>
              <a:rPr lang="es-ES" sz="2200">
                <a:solidFill>
                  <a:srgbClr val="000000"/>
                </a:solidFill>
                <a:latin typeface="Calibri"/>
              </a:rPr>
              <a:t>- Definición/Evaluación de modelo de calidad en base a métricas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Alcance: </a:t>
            </a:r>
            <a:r>
              <a:rPr lang="es-ES" sz="2400">
                <a:solidFill>
                  <a:srgbClr val="000000"/>
                </a:solidFill>
                <a:latin typeface="Calibri"/>
              </a:rPr>
              <a:t>Proyectos, particulares y/o empresas del ámbito Open Source</a:t>
            </a:r>
            <a:endParaRPr/>
          </a:p>
        </p:txBody>
      </p:sp>
      <p:sp>
        <p:nvSpPr>
          <p:cNvPr id="13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DBED280-45B3-4A11-AAB2-77B4B43E85F8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34" name="TextShape 4"/>
          <p:cNvSpPr txBox="1"/>
          <p:nvPr/>
        </p:nvSpPr>
        <p:spPr>
          <a:xfrm>
            <a:off x="548640" y="6357240"/>
            <a:ext cx="6279120" cy="318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Medición de calidad de código en proyectos Open Source en base a métricas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2800">
                <a:solidFill>
                  <a:srgbClr val="000000"/>
                </a:solidFill>
                <a:latin typeface="Calibri"/>
              </a:rPr>
              <a:t>Modelos de Calidad Open Source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457200" y="141804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s-ES" sz="3200">
                <a:latin typeface="Calibri"/>
              </a:rPr>
              <a:t>Modelos ligeros: Más deseables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2400" u="sng">
                <a:latin typeface="Calibri"/>
              </a:rPr>
              <a:t>OpenBRR</a:t>
            </a:r>
            <a:r>
              <a:rPr lang="es-ES" sz="2400">
                <a:latin typeface="Calibri"/>
              </a:rPr>
              <a:t>: </a:t>
            </a:r>
            <a:r>
              <a:rPr lang="es-ES" sz="2000">
                <a:latin typeface="Calibri"/>
              </a:rPr>
              <a:t>Métricas organizadas por categorías. Hoja de Cálculo. Sin referencias directas a la calidad del código fuente. En proceso de revisión.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2400" u="sng">
                <a:latin typeface="Calibri"/>
              </a:rPr>
              <a:t>QSOS</a:t>
            </a:r>
            <a:r>
              <a:rPr lang="es-ES" sz="2400">
                <a:latin typeface="Calibri"/>
              </a:rPr>
              <a:t>: </a:t>
            </a:r>
            <a:r>
              <a:rPr lang="es-ES" sz="2000">
                <a:latin typeface="Calibri"/>
              </a:rPr>
              <a:t>Método formal + herramientas + comunidad. Método iterativo. No tan ligero. Sin referencias directas a la calidad del código fuente.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s-ES" sz="3200">
                <a:latin typeface="Calibri"/>
              </a:rPr>
              <a:t>Modelos pesados: Menos deseables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2400" u="sng">
                <a:latin typeface="Calibri"/>
              </a:rPr>
              <a:t>QualOSS</a:t>
            </a:r>
            <a:r>
              <a:rPr lang="es-ES" sz="2400">
                <a:latin typeface="Calibri"/>
              </a:rPr>
              <a:t>: </a:t>
            </a:r>
            <a:r>
              <a:rPr lang="es-ES" sz="2000">
                <a:latin typeface="Calibri"/>
              </a:rPr>
              <a:t>Pasos Iniciales + Modelo Básico de Calidad (GQM) + Consideraciones de la Comunidad. Descontinuado.</a:t>
            </a:r>
            <a:r>
              <a:rPr lang="es-ES" sz="2400">
                <a:latin typeface="Calibri"/>
              </a:rPr>
              <a:t> 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  <p:sp>
        <p:nvSpPr>
          <p:cNvPr id="13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AA95137-619D-40AD-845E-E90020EA53D2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38" name="TextShape 4"/>
          <p:cNvSpPr txBox="1"/>
          <p:nvPr/>
        </p:nvSpPr>
        <p:spPr>
          <a:xfrm>
            <a:off x="548640" y="6357960"/>
            <a:ext cx="6279120" cy="318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Medición de calidad de código en proyectos Open Source en base a métricas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2800">
                <a:solidFill>
                  <a:srgbClr val="000000"/>
                </a:solidFill>
                <a:latin typeface="Calibri"/>
              </a:rPr>
              <a:t>Modelos de Calidad Open Source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457200" y="1418040"/>
            <a:ext cx="8321040" cy="48913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s-ES" sz="3200">
                <a:latin typeface="Calibri"/>
              </a:rPr>
              <a:t>OpenBRR: </a:t>
            </a:r>
            <a:r>
              <a:rPr lang="es-ES" sz="2400">
                <a:latin typeface="Calibri"/>
              </a:rPr>
              <a:t>Método ligero. Reaprovechable.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9863014-56A1-4DA6-B284-88EE6BA243A2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42" name="TextShape 4"/>
          <p:cNvSpPr txBox="1"/>
          <p:nvPr/>
        </p:nvSpPr>
        <p:spPr>
          <a:xfrm>
            <a:off x="548640" y="6357960"/>
            <a:ext cx="6279120" cy="318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Medición de calidad de código en proyectos Open Source en base a métricas</a:t>
            </a:r>
            <a:endParaRPr/>
          </a:p>
        </p:txBody>
      </p:sp>
      <p:pic>
        <p:nvPicPr>
          <p:cNvPr id="14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" y="2122560"/>
            <a:ext cx="9143640" cy="3693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2800">
                <a:solidFill>
                  <a:srgbClr val="000000"/>
                </a:solidFill>
                <a:latin typeface="Calibri"/>
              </a:rPr>
              <a:t>Métricas </a:t>
            </a:r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F8E73FC-4DD7-4888-8EA6-256C02DF42ED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46" name="TextShape 3"/>
          <p:cNvSpPr txBox="1"/>
          <p:nvPr/>
        </p:nvSpPr>
        <p:spPr>
          <a:xfrm>
            <a:off x="548640" y="6357960"/>
            <a:ext cx="6279120" cy="318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Medición de calidad de código en proyectos Open Source en base a métricas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2800">
                <a:solidFill>
                  <a:srgbClr val="000000"/>
                </a:solidFill>
                <a:latin typeface="Calibri"/>
              </a:rPr>
              <a:t>Herramientas 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BE5F807-B587-4244-A968-A1390966C8D0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49" name="TextShape 3"/>
          <p:cNvSpPr txBox="1"/>
          <p:nvPr/>
        </p:nvSpPr>
        <p:spPr>
          <a:xfrm>
            <a:off x="548640" y="6357960"/>
            <a:ext cx="6279120" cy="318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Medición de calidad de código en proyectos Open Source en base a métricas</a:t>
            </a:r>
            <a:endParaRPr/>
          </a:p>
        </p:txBody>
      </p:sp>
      <p:sp>
        <p:nvSpPr>
          <p:cNvPr id="150" name="TextShape 4"/>
          <p:cNvSpPr txBox="1"/>
          <p:nvPr/>
        </p:nvSpPr>
        <p:spPr>
          <a:xfrm>
            <a:off x="274680" y="100584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s-ES" sz="3200">
                <a:latin typeface="Calibri"/>
              </a:rPr>
              <a:t>cccc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2400">
                <a:latin typeface="Calibri"/>
              </a:rPr>
              <a:t>Pros: Sin coste. Open source. Métricas Orientación a Objetos. Reportes Web.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2400">
                <a:latin typeface="Calibri"/>
              </a:rPr>
              <a:t>Cons: Sin soporte.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s-ES" sz="3200">
                <a:latin typeface="Calibri"/>
              </a:rPr>
              <a:t>cppdepend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2400">
                <a:latin typeface="Calibri"/>
              </a:rPr>
              <a:t>Pros: Completa.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2400">
                <a:latin typeface="Calibri"/>
              </a:rPr>
              <a:t>Cons: Coste elevado por licencia. Privativa.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2800">
                <a:solidFill>
                  <a:srgbClr val="000000"/>
                </a:solidFill>
                <a:latin typeface="Calibri"/>
              </a:rPr>
              <a:t>Herramientas </a:t>
            </a:r>
            <a:endParaRPr/>
          </a:p>
        </p:txBody>
      </p:sp>
      <p:sp>
        <p:nvSpPr>
          <p:cNvPr id="152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60BD87E-D439-4DFF-8009-9B2ABBF0CCCC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53" name="TextShape 3"/>
          <p:cNvSpPr txBox="1"/>
          <p:nvPr/>
        </p:nvSpPr>
        <p:spPr>
          <a:xfrm>
            <a:off x="548640" y="6357960"/>
            <a:ext cx="6279120" cy="318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Medición de calidad de código en proyectos Open Source en base a métricas</a:t>
            </a:r>
            <a:endParaRPr/>
          </a:p>
        </p:txBody>
      </p:sp>
      <p:sp>
        <p:nvSpPr>
          <p:cNvPr id="154" name="TextShape 4"/>
          <p:cNvSpPr txBox="1"/>
          <p:nvPr/>
        </p:nvSpPr>
        <p:spPr>
          <a:xfrm>
            <a:off x="365760" y="128016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s-ES" sz="3200">
                <a:latin typeface="Calibri"/>
              </a:rPr>
              <a:t>pmd / cpd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2400">
                <a:latin typeface="Calibri"/>
              </a:rPr>
              <a:t>Pros: cpd: Detección de código duplicado.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2400">
                <a:latin typeface="Calibri"/>
              </a:rPr>
              <a:t>Cons:Análisis sintáctico: sólo Java.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s-ES" sz="3200">
                <a:latin typeface="Calibri"/>
              </a:rPr>
              <a:t>cppcheck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2400">
                <a:latin typeface="Calibri"/>
              </a:rPr>
              <a:t>Pros: uso Extendido.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2400">
                <a:latin typeface="Calibri"/>
              </a:rPr>
              <a:t>Cons: Más orientada a análisis sintáctico.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s-ES" sz="3200">
                <a:latin typeface="Calibri"/>
              </a:rPr>
              <a:t>vera++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2400">
                <a:latin typeface="Calibri"/>
              </a:rPr>
              <a:t>Pros: Facilidad de uso. Extensibilidad.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2400">
                <a:latin typeface="Calibri"/>
              </a:rPr>
              <a:t>Cons: Centrada en formato. Faltan métricas.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2800">
                <a:solidFill>
                  <a:srgbClr val="000000"/>
                </a:solidFill>
                <a:latin typeface="Calibri"/>
              </a:rPr>
              <a:t>Definición del modelo </a:t>
            </a:r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733F832-0CF2-4FC4-BDEA-39B1CB088E7C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57" name="TextShape 3"/>
          <p:cNvSpPr txBox="1"/>
          <p:nvPr/>
        </p:nvSpPr>
        <p:spPr>
          <a:xfrm>
            <a:off x="548640" y="6357960"/>
            <a:ext cx="6279120" cy="318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Medición de calidad de código en proyectos Open Source en base a métricas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