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6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452360" y="332640"/>
            <a:ext cx="1249920" cy="10504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6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452360" y="332640"/>
            <a:ext cx="1249920" cy="10504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64560" y="2922120"/>
            <a:ext cx="7769880" cy="146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Medición de Calidad de Código de proyectos Open  Source en base a métricas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1317240" y="4581000"/>
            <a:ext cx="6398280" cy="122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Autor: Sergio Arroutbi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Tutor: Micael Gallego</a:t>
            </a:r>
            <a:endParaRPr/>
          </a:p>
        </p:txBody>
      </p:sp>
      <p:pic>
        <p:nvPicPr>
          <p:cNvPr id="76" name="3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36000" y="306360"/>
            <a:ext cx="1827000" cy="1535760"/>
          </a:xfrm>
          <a:prstGeom prst="rect">
            <a:avLst/>
          </a:prstGeom>
          <a:ln>
            <a:noFill/>
          </a:ln>
        </p:spPr>
      </p:pic>
      <p:sp>
        <p:nvSpPr>
          <p:cNvPr id="77" name="CustomShape 3"/>
          <p:cNvSpPr/>
          <p:nvPr/>
        </p:nvSpPr>
        <p:spPr>
          <a:xfrm>
            <a:off x="305280" y="1845000"/>
            <a:ext cx="8422560" cy="106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487e"/>
                </a:solidFill>
                <a:latin typeface="Calibri"/>
              </a:rPr>
              <a:t>Curso de Experto en Arquitectura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487e"/>
                </a:solidFill>
                <a:latin typeface="Calibri"/>
              </a:rPr>
              <a:t> </a:t>
            </a:r>
            <a:r>
              <a:rPr lang="en-US" sz="3200">
                <a:solidFill>
                  <a:srgbClr val="00487e"/>
                </a:solidFill>
                <a:latin typeface="Calibri"/>
              </a:rPr>
              <a:t>y Desarrollo Software</a:t>
            </a:r>
            <a:endParaRPr/>
          </a:p>
        </p:txBody>
      </p:sp>
      <p:sp>
        <p:nvSpPr>
          <p:cNvPr id="78" name="CustomShape 4"/>
          <p:cNvSpPr/>
          <p:nvPr/>
        </p:nvSpPr>
        <p:spPr>
          <a:xfrm>
            <a:off x="6675120" y="6309360"/>
            <a:ext cx="2047320" cy="362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Febrero de 2016</a:t>
            </a:r>
            <a:endParaRPr/>
          </a:p>
        </p:txBody>
      </p:sp>
      <p:sp>
        <p:nvSpPr>
          <p:cNvPr id="79" name="CustomShape 5"/>
          <p:cNvSpPr/>
          <p:nvPr/>
        </p:nvSpPr>
        <p:spPr>
          <a:xfrm>
            <a:off x="548640" y="6356520"/>
            <a:ext cx="6276960" cy="3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Medición de calidad de código en proyectos Open Source en base a métricas</a:t>
            </a:r>
            <a:endParaRPr/>
          </a:p>
        </p:txBody>
      </p:sp>
      <p:sp>
        <p:nvSpPr>
          <p:cNvPr id="80" name="CustomShape 6"/>
          <p:cNvSpPr/>
          <p:nvPr/>
        </p:nvSpPr>
        <p:spPr>
          <a:xfrm>
            <a:off x="6827760" y="6356520"/>
            <a:ext cx="2131200" cy="3625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Definición del modelo 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CustomShape 3"/>
          <p:cNvSpPr/>
          <p:nvPr/>
        </p:nvSpPr>
        <p:spPr>
          <a:xfrm>
            <a:off x="580320" y="6357960"/>
            <a:ext cx="6276960" cy="3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Medición de calidad de código en proyectos Open Source en base a métricas</a:t>
            </a:r>
            <a:endParaRPr/>
          </a:p>
        </p:txBody>
      </p:sp>
      <p:sp>
        <p:nvSpPr>
          <p:cNvPr id="119" name="CustomShape 4"/>
          <p:cNvSpPr/>
          <p:nvPr/>
        </p:nvSpPr>
        <p:spPr>
          <a:xfrm>
            <a:off x="457560" y="1137960"/>
            <a:ext cx="7497000" cy="507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Calibri"/>
              </a:rPr>
              <a:t>Orientación a objetos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Calibri"/>
              </a:rPr>
              <a:t>WMC1 / WMCv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Calibri"/>
              </a:rPr>
              <a:t>DIT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Calibri"/>
              </a:rPr>
              <a:t>CBO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Calibri"/>
              </a:rPr>
              <a:t>Estructural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Calibri"/>
              </a:rPr>
              <a:t>LOC / Clase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Calibri"/>
              </a:rPr>
              <a:t>CC McCabe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Calibri"/>
              </a:rPr>
              <a:t>DUP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Calibri"/>
              </a:rPr>
              <a:t>Formato de código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Calibri"/>
              </a:rPr>
              <a:t>LOC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Calibri"/>
              </a:rPr>
              <a:t>WIDTH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Calibri"/>
              </a:rPr>
              <a:t>TAB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Calibri"/>
              </a:rPr>
              <a:t>VAR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Definición del modelo 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CustomShape 3"/>
          <p:cNvSpPr/>
          <p:nvPr/>
        </p:nvSpPr>
        <p:spPr>
          <a:xfrm>
            <a:off x="580320" y="6357960"/>
            <a:ext cx="6276960" cy="3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Medición de calidad de código en proyectos Open Source en base a métricas</a:t>
            </a:r>
            <a:endParaRPr/>
          </a:p>
        </p:txBody>
      </p:sp>
      <p:sp>
        <p:nvSpPr>
          <p:cNvPr id="123" name="CustomShape 4"/>
          <p:cNvSpPr/>
          <p:nvPr/>
        </p:nvSpPr>
        <p:spPr>
          <a:xfrm>
            <a:off x="457560" y="1137960"/>
            <a:ext cx="7497000" cy="5079240"/>
          </a:xfrm>
          <a:prstGeom prst="rect">
            <a:avLst/>
          </a:prstGeom>
          <a:noFill/>
          <a:ln>
            <a:noFill/>
          </a:ln>
        </p:spPr>
      </p:sp>
      <p:pic>
        <p:nvPicPr>
          <p:cNvPr id="12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1708920"/>
            <a:ext cx="8127720" cy="441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Evaluación proyectos NoSQL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CustomShape 3"/>
          <p:cNvSpPr/>
          <p:nvPr/>
        </p:nvSpPr>
        <p:spPr>
          <a:xfrm>
            <a:off x="548640" y="6357960"/>
            <a:ext cx="6276960" cy="3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Medición de calidad de código en proyectos Open Source en base a métricas</a:t>
            </a:r>
            <a:endParaRPr/>
          </a:p>
        </p:txBody>
      </p:sp>
      <p:pic>
        <p:nvPicPr>
          <p:cNvPr id="12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1188720"/>
            <a:ext cx="7404840" cy="502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Histórico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CustomShape 3"/>
          <p:cNvSpPr/>
          <p:nvPr/>
        </p:nvSpPr>
        <p:spPr>
          <a:xfrm>
            <a:off x="548640" y="6357960"/>
            <a:ext cx="6276960" cy="3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Medición de calidad de código en proyectos Open Source en base a métricas</a:t>
            </a:r>
            <a:endParaRPr/>
          </a:p>
        </p:txBody>
      </p:sp>
      <p:pic>
        <p:nvPicPr>
          <p:cNvPr id="13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1188720"/>
            <a:ext cx="6855840" cy="493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Conclusiones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Calidad del código fuente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De extrema importancia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Medible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Subjetiva, pero sigue ciertos parámetros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Modelos de calidad: categorizados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Open Source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Código expuesto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Modelos de calidad aprovechables (OpenBRR)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Herramientas extracción métricas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Mejorables (sobre todo herramientas Open Source evaluadas)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CustomShape 4"/>
          <p:cNvSpPr/>
          <p:nvPr/>
        </p:nvSpPr>
        <p:spPr>
          <a:xfrm>
            <a:off x="548640" y="6356880"/>
            <a:ext cx="6276960" cy="3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Medición de calidad de código en proyectos Open Source en base a métricas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Trabajo Futuro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CustomShape 3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CustomShape 4"/>
          <p:cNvSpPr/>
          <p:nvPr/>
        </p:nvSpPr>
        <p:spPr>
          <a:xfrm>
            <a:off x="548640" y="6358320"/>
            <a:ext cx="6276960" cy="3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Medición de calidad de código en proyectos Open Source en base a métricas</a:t>
            </a:r>
            <a:endParaRPr/>
          </a:p>
        </p:txBody>
      </p:sp>
      <p:sp>
        <p:nvSpPr>
          <p:cNvPr id="141" name="TextShape 5"/>
          <p:cNvSpPr txBox="1"/>
          <p:nvPr/>
        </p:nvSpPr>
        <p:spPr>
          <a:xfrm>
            <a:off x="274320" y="1973880"/>
            <a:ext cx="8138160" cy="42408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000">
                <a:latin typeface="Calibri"/>
              </a:rPr>
              <a:t>	</a:t>
            </a:r>
            <a:r>
              <a:rPr lang="en-US" sz="4000">
                <a:latin typeface="Calibri"/>
              </a:rPr>
              <a:t>→ </a:t>
            </a:r>
            <a:r>
              <a:rPr lang="en-US" sz="4000">
                <a:latin typeface="Calibri"/>
              </a:rPr>
              <a:t>Modificación, extensión y mejora de herramientas</a:t>
            </a:r>
            <a:r>
              <a:rPr lang="en-US" sz="4000"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r>
              <a:rPr lang="en-US" sz="4000">
                <a:latin typeface="Calibri"/>
              </a:rPr>
              <a:t>	</a:t>
            </a:r>
            <a:r>
              <a:rPr lang="en-US" sz="4000">
                <a:latin typeface="Calibri"/>
              </a:rPr>
              <a:t>→ </a:t>
            </a:r>
            <a:r>
              <a:rPr lang="en-US" sz="4000">
                <a:latin typeface="Calibri"/>
              </a:rPr>
              <a:t>Extensión del modelo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4000">
                <a:latin typeface="Calibri"/>
              </a:rPr>
              <a:t>	</a:t>
            </a:r>
            <a:r>
              <a:rPr lang="en-US" sz="4000">
                <a:latin typeface="Calibri"/>
              </a:rPr>
              <a:t>→ </a:t>
            </a:r>
            <a:r>
              <a:rPr lang="en-US" sz="4000">
                <a:latin typeface="Calibri"/>
              </a:rPr>
              <a:t>Automatización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Bibliografía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CustomShape 3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CustomShape 4"/>
          <p:cNvSpPr/>
          <p:nvPr/>
        </p:nvSpPr>
        <p:spPr>
          <a:xfrm>
            <a:off x="548640" y="6358320"/>
            <a:ext cx="6276960" cy="3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Medición de calidad de código en proyectos Open Source en base a métricas</a:t>
            </a:r>
            <a:endParaRPr/>
          </a:p>
        </p:txBody>
      </p:sp>
      <p:sp>
        <p:nvSpPr>
          <p:cNvPr id="146" name="TextShape 5"/>
          <p:cNvSpPr txBox="1"/>
          <p:nvPr/>
        </p:nvSpPr>
        <p:spPr>
          <a:xfrm>
            <a:off x="457200" y="1702440"/>
            <a:ext cx="8078040" cy="6026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- Robert Cecil Martin. Clean Code: A Handbook of Agile Software Craftmanship. Prentice Hall, 2008.</a:t>
            </a:r>
            <a:endParaRPr/>
          </a:p>
        </p:txBody>
      </p:sp>
      <p:sp>
        <p:nvSpPr>
          <p:cNvPr id="147" name="TextShape 6"/>
          <p:cNvSpPr txBox="1"/>
          <p:nvPr/>
        </p:nvSpPr>
        <p:spPr>
          <a:xfrm>
            <a:off x="483120" y="2360880"/>
            <a:ext cx="8203680" cy="3466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- F.B. e. Abreu. The mood metrics set. ECOOP ’95 Workshop on Metrics, 1995.</a:t>
            </a:r>
            <a:endParaRPr/>
          </a:p>
        </p:txBody>
      </p:sp>
      <p:sp>
        <p:nvSpPr>
          <p:cNvPr id="148" name="TextShape 7"/>
          <p:cNvSpPr txBox="1"/>
          <p:nvPr/>
        </p:nvSpPr>
        <p:spPr>
          <a:xfrm>
            <a:off x="483120" y="2707560"/>
            <a:ext cx="7994160" cy="8586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- Briand L. C. Basili, V. R. and W. L. Melo. A validation of object orient design</a:t>
            </a:r>
            <a:endParaRPr/>
          </a:p>
          <a:p>
            <a:r>
              <a:rPr lang="en-US">
                <a:latin typeface="Arial"/>
              </a:rPr>
              <a:t>metrics as quality indicators. IEEE Transactions on Software Engineering, 21,</a:t>
            </a:r>
            <a:endParaRPr/>
          </a:p>
          <a:p>
            <a:r>
              <a:rPr lang="en-US">
                <a:latin typeface="Arial"/>
              </a:rPr>
              <a:t>1996.</a:t>
            </a:r>
            <a:endParaRPr/>
          </a:p>
        </p:txBody>
      </p:sp>
      <p:sp>
        <p:nvSpPr>
          <p:cNvPr id="149" name="TextShape 8"/>
          <p:cNvSpPr txBox="1"/>
          <p:nvPr/>
        </p:nvSpPr>
        <p:spPr>
          <a:xfrm>
            <a:off x="483120" y="3566160"/>
            <a:ext cx="7563600" cy="3466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- B. W. Boehm. Improving software productivity. IEEE Computer, 1987.</a:t>
            </a:r>
            <a:endParaRPr/>
          </a:p>
        </p:txBody>
      </p:sp>
      <p:sp>
        <p:nvSpPr>
          <p:cNvPr id="150" name="TextShape 9"/>
          <p:cNvSpPr txBox="1"/>
          <p:nvPr/>
        </p:nvSpPr>
        <p:spPr>
          <a:xfrm>
            <a:off x="491400" y="3912840"/>
            <a:ext cx="8012520" cy="6026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- Computer Science NC State University. An introduction to object-oriented metrics. Website, 2010.</a:t>
            </a:r>
            <a:endParaRPr/>
          </a:p>
        </p:txBody>
      </p:sp>
      <p:sp>
        <p:nvSpPr>
          <p:cNvPr id="151" name="TextShape 10"/>
          <p:cNvSpPr txBox="1"/>
          <p:nvPr/>
        </p:nvSpPr>
        <p:spPr>
          <a:xfrm>
            <a:off x="548640" y="4515480"/>
            <a:ext cx="7970040" cy="6026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- Thomas McCabe. A complexity measure. IEEE Transactions on Software Engineering, 1976.</a:t>
            </a:r>
            <a:endParaRPr/>
          </a:p>
        </p:txBody>
      </p:sp>
      <p:sp>
        <p:nvSpPr>
          <p:cNvPr id="152" name="TextShape 11"/>
          <p:cNvSpPr txBox="1"/>
          <p:nvPr/>
        </p:nvSpPr>
        <p:spPr>
          <a:xfrm>
            <a:off x="548640" y="5139720"/>
            <a:ext cx="7950240" cy="3466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-  IEEE. IEEE standard glossary of software engineering terminology. 2002.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Agenda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Introducción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Descripción, objetivos y alcance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Desarrollo del proyecto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Metodología seguida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Tecnología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Métricas y definición del modelo de calidad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Evaluación del modelo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Conclusiones y trabajo futuro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Referencias bibliográficas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CustomShape 4"/>
          <p:cNvSpPr/>
          <p:nvPr/>
        </p:nvSpPr>
        <p:spPr>
          <a:xfrm>
            <a:off x="548640" y="6356880"/>
            <a:ext cx="6276960" cy="3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Medición de calidad de código en proyectos Open Source en base a métricas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Introducción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7080" cy="470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Descripción: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Definición de un modelo de calidad para proyectos Open Source en base a métricas y  evaluación de diversos proyectos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Objetivos: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- Revisión de conceptos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- Estudio de modelos de calidad de software Open Source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- Análisis de herramientas de extracción de métricas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- Definición/Evaluación de modelo de calidad en base a métricas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Alcance: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Proyectos, particulares y/o empresas del ámbito Open Source</a:t>
            </a:r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CustomShape 4"/>
          <p:cNvSpPr/>
          <p:nvPr/>
        </p:nvSpPr>
        <p:spPr>
          <a:xfrm>
            <a:off x="548640" y="6357240"/>
            <a:ext cx="6276960" cy="3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Medición de calidad de código en proyectos Open Source en base a métricas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Modelos de Calidad Open Source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418040"/>
            <a:ext cx="8227080" cy="452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Calibri"/>
              </a:rPr>
              <a:t>Modelos ligeros: Más deseables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u="sng">
                <a:latin typeface="Calibri"/>
              </a:rPr>
              <a:t>OpenBRR</a:t>
            </a:r>
            <a:r>
              <a:rPr lang="en-US" sz="2400">
                <a:latin typeface="Calibri"/>
              </a:rPr>
              <a:t>: </a:t>
            </a:r>
            <a:r>
              <a:rPr lang="en-US" sz="2000">
                <a:latin typeface="Calibri"/>
              </a:rPr>
              <a:t>Métricas organizadas por categorías. Hoja de Cálculo. Sin referencias directas a la calidad del código fuente. En proceso de revisión.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u="sng">
                <a:latin typeface="Calibri"/>
              </a:rPr>
              <a:t>QSOS</a:t>
            </a:r>
            <a:r>
              <a:rPr lang="en-US" sz="2400">
                <a:latin typeface="Calibri"/>
              </a:rPr>
              <a:t>: </a:t>
            </a:r>
            <a:r>
              <a:rPr lang="en-US" sz="2000">
                <a:latin typeface="Calibri"/>
              </a:rPr>
              <a:t>Método formal + herramientas + comunidad. Método iterativo. No tan ligero. Sin referencias directas a la calidad del código fuente.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Calibri"/>
              </a:rPr>
              <a:t>Modelos pesados: Menos deseables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u="sng">
                <a:latin typeface="Calibri"/>
              </a:rPr>
              <a:t>QualOSS</a:t>
            </a:r>
            <a:r>
              <a:rPr lang="en-US" sz="2400">
                <a:latin typeface="Calibri"/>
              </a:rPr>
              <a:t>: </a:t>
            </a:r>
            <a:r>
              <a:rPr lang="en-US" sz="2000">
                <a:latin typeface="Calibri"/>
              </a:rPr>
              <a:t>Pasos Iniciales + Modelo Básico de Calidad (GQM) + Consideraciones de la Comunidad. Descontinuado.</a:t>
            </a:r>
            <a:r>
              <a:rPr lang="en-US" sz="2400"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CustomShape 4"/>
          <p:cNvSpPr/>
          <p:nvPr/>
        </p:nvSpPr>
        <p:spPr>
          <a:xfrm>
            <a:off x="548640" y="6357960"/>
            <a:ext cx="6276960" cy="3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Medición de calidad de código en proyectos Open Source en base a métricas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Modelos de Calidad Open Source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457200" y="1418040"/>
            <a:ext cx="8318880" cy="488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Calibri"/>
              </a:rPr>
              <a:t>OpenBRR: </a:t>
            </a:r>
            <a:r>
              <a:rPr lang="en-US" sz="2400">
                <a:latin typeface="Calibri"/>
              </a:rPr>
              <a:t>Método ligero. Reaprovechable.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CustomShape 4"/>
          <p:cNvSpPr/>
          <p:nvPr/>
        </p:nvSpPr>
        <p:spPr>
          <a:xfrm>
            <a:off x="548640" y="6357960"/>
            <a:ext cx="6276960" cy="3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Medición de calidad de código en proyectos Open Source en base a métricas</a:t>
            </a:r>
            <a:endParaRPr/>
          </a:p>
        </p:txBody>
      </p:sp>
      <p:pic>
        <p:nvPicPr>
          <p:cNvPr id="9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2122560"/>
            <a:ext cx="9141480" cy="369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Métricas 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CustomShape 3"/>
          <p:cNvSpPr/>
          <p:nvPr/>
        </p:nvSpPr>
        <p:spPr>
          <a:xfrm>
            <a:off x="548640" y="6357960"/>
            <a:ext cx="6276960" cy="3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Medición de calidad de código en proyectos Open Source en base a métricas</a:t>
            </a:r>
            <a:endParaRPr/>
          </a:p>
        </p:txBody>
      </p:sp>
      <p:sp>
        <p:nvSpPr>
          <p:cNvPr id="101" name="CustomShape 4"/>
          <p:cNvSpPr/>
          <p:nvPr/>
        </p:nvSpPr>
        <p:spPr>
          <a:xfrm>
            <a:off x="209880" y="3439440"/>
            <a:ext cx="180000" cy="34596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CustomShape 5"/>
          <p:cNvSpPr/>
          <p:nvPr/>
        </p:nvSpPr>
        <p:spPr>
          <a:xfrm>
            <a:off x="304200" y="1165680"/>
            <a:ext cx="180000" cy="34596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CustomShape 6"/>
          <p:cNvSpPr/>
          <p:nvPr/>
        </p:nvSpPr>
        <p:spPr>
          <a:xfrm>
            <a:off x="-25560" y="919800"/>
            <a:ext cx="8227080" cy="452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Calibri"/>
              </a:rPr>
              <a:t>OOD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Calibri"/>
              </a:rPr>
              <a:t>Acoplamiento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Calibri"/>
              </a:rPr>
              <a:t>Cohesión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Calibri"/>
              </a:rPr>
              <a:t>Encapsulación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Calibri"/>
              </a:rPr>
              <a:t>Herencia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Calibri"/>
              </a:rPr>
              <a:t>Complejidad de clase (WMC)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Calibri"/>
              </a:rPr>
              <a:t>Paquetes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Calibri"/>
              </a:rPr>
              <a:t>Abstracción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Calibri"/>
              </a:rPr>
              <a:t>Estabilidad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Calibri"/>
              </a:rPr>
              <a:t>Estructurales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Calibri"/>
              </a:rPr>
              <a:t>Código duplicado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Calibri"/>
              </a:rPr>
              <a:t>Código muerto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Calibri"/>
              </a:rPr>
              <a:t>Parámetros por método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Calibri"/>
              </a:rPr>
              <a:t>Complejidad Ciclomática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Calibri"/>
              </a:rPr>
              <a:t>LOC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Herramientas 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CustomShape 3"/>
          <p:cNvSpPr/>
          <p:nvPr/>
        </p:nvSpPr>
        <p:spPr>
          <a:xfrm>
            <a:off x="548640" y="6357960"/>
            <a:ext cx="6276960" cy="3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Medición de calidad de código en proyectos Open Source en base a métricas</a:t>
            </a:r>
            <a:endParaRPr/>
          </a:p>
        </p:txBody>
      </p:sp>
      <p:sp>
        <p:nvSpPr>
          <p:cNvPr id="107" name="CustomShape 4"/>
          <p:cNvSpPr/>
          <p:nvPr/>
        </p:nvSpPr>
        <p:spPr>
          <a:xfrm>
            <a:off x="274680" y="1005840"/>
            <a:ext cx="8227080" cy="452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Calibri"/>
              </a:rPr>
              <a:t>cccc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Calibri"/>
              </a:rPr>
              <a:t>Pros: Sin coste. Open source. Métricas Orientación a Objetos. Reportes Web.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Calibri"/>
              </a:rPr>
              <a:t>Cons: Sin soporte.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Calibri"/>
              </a:rPr>
              <a:t>cppdepend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Calibri"/>
              </a:rPr>
              <a:t>Pros: Completa. 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Calibri"/>
              </a:rPr>
              <a:t>Cons: Coste elevado por licencia. Privativa.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Herramientas 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CustomShape 3"/>
          <p:cNvSpPr/>
          <p:nvPr/>
        </p:nvSpPr>
        <p:spPr>
          <a:xfrm>
            <a:off x="548640" y="6357960"/>
            <a:ext cx="6276960" cy="3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Medición de calidad de código en proyectos Open Source en base a métricas</a:t>
            </a:r>
            <a:endParaRPr/>
          </a:p>
        </p:txBody>
      </p:sp>
      <p:sp>
        <p:nvSpPr>
          <p:cNvPr id="111" name="CustomShape 4"/>
          <p:cNvSpPr/>
          <p:nvPr/>
        </p:nvSpPr>
        <p:spPr>
          <a:xfrm>
            <a:off x="365760" y="1280160"/>
            <a:ext cx="8227080" cy="452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Calibri"/>
              </a:rPr>
              <a:t>pmd / cpd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Calibri"/>
              </a:rPr>
              <a:t>Pros: cpd: Detección de código duplicado.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Calibri"/>
              </a:rPr>
              <a:t>Cons:Análisis sintáctico: sólo Java.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Calibri"/>
              </a:rPr>
              <a:t>cppcheck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Calibri"/>
              </a:rPr>
              <a:t>Pros: uso Extendido.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Calibri"/>
              </a:rPr>
              <a:t>Cons: Más orientada a análisis sintáctico.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Calibri"/>
              </a:rPr>
              <a:t>vera++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Calibri"/>
              </a:rPr>
              <a:t>Pros: Facilidad de uso. Extensibilidad.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Calibri"/>
              </a:rPr>
              <a:t>Cons: Centrada en formato.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Definición del modelo 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CustomShape 3"/>
          <p:cNvSpPr/>
          <p:nvPr/>
        </p:nvSpPr>
        <p:spPr>
          <a:xfrm>
            <a:off x="580320" y="6357960"/>
            <a:ext cx="6276960" cy="3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Medición de calidad de código en proyectos Open Source en base a métricas</a:t>
            </a:r>
            <a:endParaRPr/>
          </a:p>
        </p:txBody>
      </p:sp>
      <p:sp>
        <p:nvSpPr>
          <p:cNvPr id="115" name="CustomShape 4"/>
          <p:cNvSpPr/>
          <p:nvPr/>
        </p:nvSpPr>
        <p:spPr>
          <a:xfrm>
            <a:off x="457560" y="1137960"/>
            <a:ext cx="7497000" cy="507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000">
                <a:latin typeface="Calibri"/>
              </a:rPr>
              <a:t>→ </a:t>
            </a:r>
            <a:r>
              <a:rPr lang="en-US" sz="4000">
                <a:latin typeface="Calibri"/>
              </a:rPr>
              <a:t>Simple</a:t>
            </a:r>
            <a:endParaRPr/>
          </a:p>
          <a:p>
            <a:pPr>
              <a:lnSpc>
                <a:spcPct val="100000"/>
              </a:lnSpc>
            </a:pPr>
            <a:r>
              <a:rPr lang="en-US" sz="4000">
                <a:latin typeface="Calibri"/>
              </a:rPr>
              <a:t>	</a:t>
            </a:r>
            <a:r>
              <a:rPr lang="en-US" sz="4000">
                <a:latin typeface="Calibri"/>
              </a:rPr>
              <a:t>→ </a:t>
            </a:r>
            <a:r>
              <a:rPr lang="en-US" sz="4000">
                <a:latin typeface="Calibri"/>
              </a:rPr>
              <a:t>Fácil implementación</a:t>
            </a:r>
            <a:endParaRPr/>
          </a:p>
          <a:p>
            <a:pPr>
              <a:lnSpc>
                <a:spcPct val="100000"/>
              </a:lnSpc>
            </a:pPr>
            <a:r>
              <a:rPr lang="en-US" sz="4000">
                <a:latin typeface="Calibri"/>
              </a:rPr>
              <a:t>	</a:t>
            </a:r>
            <a:r>
              <a:rPr lang="en-US" sz="4000">
                <a:latin typeface="Calibri"/>
              </a:rPr>
              <a:t>→ </a:t>
            </a:r>
            <a:r>
              <a:rPr lang="en-US" sz="4000">
                <a:latin typeface="Calibri"/>
              </a:rPr>
              <a:t>Iterativo</a:t>
            </a:r>
            <a:endParaRPr/>
          </a:p>
          <a:p>
            <a:pPr>
              <a:lnSpc>
                <a:spcPct val="100000"/>
              </a:lnSpc>
            </a:pPr>
            <a:r>
              <a:rPr lang="en-US" sz="4000">
                <a:latin typeface="Calibri"/>
              </a:rPr>
              <a:t>	</a:t>
            </a:r>
            <a:r>
              <a:rPr lang="en-US" sz="4000">
                <a:latin typeface="Calibri"/>
              </a:rPr>
              <a:t>→ </a:t>
            </a:r>
            <a:r>
              <a:rPr lang="en-US" sz="4000">
                <a:latin typeface="Calibri"/>
              </a:rPr>
              <a:t>Automatizable</a:t>
            </a:r>
            <a:endParaRPr/>
          </a:p>
          <a:p>
            <a:pPr>
              <a:lnSpc>
                <a:spcPct val="100000"/>
              </a:lnSpc>
            </a:pPr>
            <a:r>
              <a:rPr lang="en-US" sz="4000">
                <a:latin typeface="Calibri"/>
              </a:rPr>
              <a:t>	</a:t>
            </a:r>
            <a:r>
              <a:rPr lang="en-US" sz="4000">
                <a:latin typeface="Calibri"/>
              </a:rPr>
              <a:t>→ </a:t>
            </a:r>
            <a:r>
              <a:rPr lang="en-US" sz="4000">
                <a:latin typeface="Calibri"/>
              </a:rPr>
              <a:t>Basado en Open Source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