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858" r:id="rId5"/>
  </p:sldMasterIdLst>
  <p:notesMasterIdLst>
    <p:notesMasterId r:id="rId35"/>
  </p:notesMasterIdLst>
  <p:handoutMasterIdLst>
    <p:handoutMasterId r:id="rId36"/>
  </p:handoutMasterIdLst>
  <p:sldIdLst>
    <p:sldId id="275" r:id="rId6"/>
    <p:sldId id="479" r:id="rId7"/>
    <p:sldId id="481" r:id="rId8"/>
    <p:sldId id="495" r:id="rId9"/>
    <p:sldId id="496" r:id="rId10"/>
    <p:sldId id="510" r:id="rId11"/>
    <p:sldId id="485" r:id="rId12"/>
    <p:sldId id="508" r:id="rId13"/>
    <p:sldId id="511" r:id="rId14"/>
    <p:sldId id="509" r:id="rId15"/>
    <p:sldId id="512" r:id="rId16"/>
    <p:sldId id="500" r:id="rId17"/>
    <p:sldId id="506" r:id="rId18"/>
    <p:sldId id="498" r:id="rId19"/>
    <p:sldId id="499" r:id="rId20"/>
    <p:sldId id="501" r:id="rId21"/>
    <p:sldId id="502" r:id="rId22"/>
    <p:sldId id="503" r:id="rId23"/>
    <p:sldId id="504" r:id="rId24"/>
    <p:sldId id="505" r:id="rId25"/>
    <p:sldId id="492" r:id="rId26"/>
    <p:sldId id="490" r:id="rId27"/>
    <p:sldId id="489" r:id="rId28"/>
    <p:sldId id="493" r:id="rId29"/>
    <p:sldId id="497" r:id="rId30"/>
    <p:sldId id="491" r:id="rId31"/>
    <p:sldId id="513" r:id="rId32"/>
    <p:sldId id="514" r:id="rId33"/>
    <p:sldId id="515" r:id="rId34"/>
  </p:sldIdLst>
  <p:sldSz cx="9144000" cy="6858000" type="screen4x3"/>
  <p:notesSz cx="6640513" cy="9904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23AE02"/>
    <a:srgbClr val="0000FF"/>
    <a:srgbClr val="0099FF"/>
    <a:srgbClr val="0FC6F1"/>
    <a:srgbClr val="FFCC66"/>
    <a:srgbClr val="FF9933"/>
    <a:srgbClr val="32F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5383F-523B-95F0-87FE-DEA6FCC24D7B}" v="1315" dt="2024-04-22T03:46:47.482"/>
    <p1510:client id="{0787F32A-A73B-1CE5-C87E-35EDC3A45802}" v="1" vWet="2" dt="2024-04-21T18:33:45.760"/>
    <p1510:client id="{3DC1752F-AE7A-4BE9-A91B-A0C0F7DF2035}" v="1582" dt="2024-04-22T03:57:00.598"/>
    <p1510:client id="{565FF056-A560-4968-A3D0-3AB7B423B913}" v="2034" dt="2024-04-22T03:45:06.839"/>
    <p1510:client id="{66D80F77-0FD6-FF4F-82D8-9B3646232621}" v="151" dt="2024-04-22T02:47:14.593"/>
    <p1510:client id="{8B4F8DF1-3B31-413F-A21A-05BEE585D03F}" v="316" dt="2024-04-21T22:17:52.464"/>
    <p1510:client id="{FBDE2807-3954-F696-FBDA-4D3C23F50130}" v="46" dt="2024-04-22T03:20:03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8D128F-F94D-4AE2-AF9B-1277C51EE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1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1413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5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2342-4861-4834-885C-F28BCFB51D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BE3A2-7E4E-405E-86C3-8264C379C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>
                <a:latin typeface="Franklin Gothic Heavy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87503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dirty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A2000-4E5B-44AB-8DE6-E1B13F7E6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Heavy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2" y="6248400"/>
            <a:ext cx="647944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78228" y="6248400"/>
            <a:ext cx="508571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CB2A-9C12-4B26-B401-948A31F9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5613" y="6248400"/>
            <a:ext cx="64486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dirty="0" smtClean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054" y="6248400"/>
            <a:ext cx="11147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50F584E-A773-4FEC-8992-5605B47A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4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4205" y="796774"/>
            <a:ext cx="9144000" cy="8459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b="1"/>
              <a:t>Split Sensor Communications Network to Monitor Microclimates</a:t>
            </a:r>
          </a:p>
          <a:p>
            <a:pPr>
              <a:spcBef>
                <a:spcPts val="0"/>
              </a:spcBef>
            </a:pPr>
            <a:endParaRPr lang="en-US" sz="2000" b="1"/>
          </a:p>
          <a:p>
            <a:pPr>
              <a:spcBef>
                <a:spcPts val="0"/>
              </a:spcBef>
            </a:pPr>
            <a:r>
              <a:rPr lang="en-US" sz="2800" b="1"/>
              <a:t>The Solution to Understanding and Mitigating Climate Change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04205" y="3397278"/>
            <a:ext cx="9144000" cy="8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sz="2800" kern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C5DC4AE-40A8-4489-4D1C-A2A2AC129E2D}"/>
              </a:ext>
            </a:extLst>
          </p:cNvPr>
          <p:cNvSpPr txBox="1">
            <a:spLocks/>
          </p:cNvSpPr>
          <p:nvPr/>
        </p:nvSpPr>
        <p:spPr bwMode="auto">
          <a:xfrm>
            <a:off x="0" y="3195147"/>
            <a:ext cx="9144000" cy="8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="1" kern="0"/>
              <a:t>New York Department of Environmental Conservation</a:t>
            </a:r>
          </a:p>
          <a:p>
            <a:pPr>
              <a:spcBef>
                <a:spcPts val="0"/>
              </a:spcBef>
            </a:pPr>
            <a:endParaRPr lang="en-US" sz="2800" b="1" kern="0"/>
          </a:p>
          <a:p>
            <a:pPr>
              <a:spcBef>
                <a:spcPts val="0"/>
              </a:spcBef>
            </a:pPr>
            <a:r>
              <a:rPr lang="en-US" sz="2800" b="1" kern="0"/>
              <a:t>Sarah Scheps, Irving </a:t>
            </a:r>
            <a:r>
              <a:rPr lang="en-US" sz="2800" b="1" kern="0" err="1"/>
              <a:t>Becerril</a:t>
            </a:r>
            <a:r>
              <a:rPr lang="en-US" sz="2800" b="1" kern="0"/>
              <a:t>, </a:t>
            </a:r>
            <a:r>
              <a:rPr lang="en-US" sz="2800" b="1" kern="0" err="1"/>
              <a:t>Quotayba</a:t>
            </a:r>
            <a:r>
              <a:rPr lang="en-US" sz="2800" b="1" kern="0"/>
              <a:t> Yousif, Katy Cable, and Ahmed Fadlalla</a:t>
            </a:r>
            <a:br>
              <a:rPr lang="en-US" sz="2800" b="1" kern="0"/>
            </a:br>
            <a:endParaRPr lang="en-US" sz="2800" b="1" kern="0"/>
          </a:p>
          <a:p>
            <a:pPr>
              <a:spcBef>
                <a:spcPts val="0"/>
              </a:spcBef>
            </a:pPr>
            <a:r>
              <a:rPr lang="en-US" sz="2000" b="1" kern="0"/>
              <a:t>Date: 04/24/2024</a:t>
            </a:r>
            <a:endParaRPr lang="en-US" sz="2800" b="1"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D5827-B212-0739-0616-8C74D451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5" y="5329115"/>
            <a:ext cx="91440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E2B3-EFB0-9F15-40BB-16E14CD2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96EF2-5954-7D0D-0015-C1589A471A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/>
          <a:stretch/>
        </p:blipFill>
        <p:spPr bwMode="auto">
          <a:xfrm>
            <a:off x="686613" y="1965659"/>
            <a:ext cx="4079240" cy="3169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968702-BB3C-594D-1546-C618EF03F79A}"/>
              </a:ext>
            </a:extLst>
          </p:cNvPr>
          <p:cNvSpPr>
            <a:spLocks noGrp="1"/>
          </p:cNvSpPr>
          <p:nvPr/>
        </p:nvSpPr>
        <p:spPr bwMode="auto">
          <a:xfrm>
            <a:off x="4771077" y="2536582"/>
            <a:ext cx="407924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u="sng"/>
              <a:t>User Interface:</a:t>
            </a:r>
          </a:p>
          <a:p>
            <a:r>
              <a:rPr lang="en-US" sz="2000"/>
              <a:t>Raspbian Linux (OS)</a:t>
            </a:r>
          </a:p>
          <a:p>
            <a:r>
              <a:rPr lang="en-US" sz="2000"/>
              <a:t>Python (Portability)</a:t>
            </a:r>
          </a:p>
          <a:p>
            <a:r>
              <a:rPr lang="en-US" sz="2000"/>
              <a:t>PyQt6 (GUI) </a:t>
            </a:r>
          </a:p>
        </p:txBody>
      </p:sp>
    </p:spTree>
    <p:extLst>
      <p:ext uri="{BB962C8B-B14F-4D97-AF65-F5344CB8AC3E}">
        <p14:creationId xmlns:p14="http://schemas.microsoft.com/office/powerpoint/2010/main" val="307036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6E7C-A43E-9B04-C205-6A06E53C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Design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0D071A-173B-D0DA-1AA6-D7726B75F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2543"/>
            <a:ext cx="8229600" cy="44260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E9679-C6CE-D3FF-829B-65D6B04B9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Verdana"/>
                <a:ea typeface="Verdana"/>
              </a:rPr>
              <a:t>                              PyQt6 Designer</a:t>
            </a:r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8113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F293-582B-2F6A-F73D-3DE7C546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Physical Design</a:t>
            </a:r>
          </a:p>
        </p:txBody>
      </p:sp>
      <p:pic>
        <p:nvPicPr>
          <p:cNvPr id="6" name="Picture 5" descr="A diagram of a field unit&#10;&#10;Description automatically generated">
            <a:extLst>
              <a:ext uri="{FF2B5EF4-FFF2-40B4-BE49-F238E27FC236}">
                <a16:creationId xmlns:a16="http://schemas.microsoft.com/office/drawing/2014/main" id="{454425AB-2129-3C88-9D42-CC1BAC9BE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6" y="2159952"/>
            <a:ext cx="4219575" cy="25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08D646-1F50-6B96-A90B-D19207DABDAA}"/>
              </a:ext>
            </a:extLst>
          </p:cNvPr>
          <p:cNvSpPr txBox="1">
            <a:spLocks/>
          </p:cNvSpPr>
          <p:nvPr/>
        </p:nvSpPr>
        <p:spPr bwMode="auto">
          <a:xfrm>
            <a:off x="983943" y="4802187"/>
            <a:ext cx="407924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u="sng" kern="0"/>
              <a:t>Field Unit:</a:t>
            </a:r>
          </a:p>
          <a:p>
            <a:r>
              <a:rPr lang="en-US" sz="2000" kern="0"/>
              <a:t>Obtains data using SHT-30 sensor</a:t>
            </a:r>
          </a:p>
          <a:p>
            <a:r>
              <a:rPr lang="en-US" sz="2000" kern="0"/>
              <a:t>Transmit data using RF transceiver</a:t>
            </a:r>
          </a:p>
        </p:txBody>
      </p:sp>
      <p:pic>
        <p:nvPicPr>
          <p:cNvPr id="15" name="Picture 14" descr="A close-up of a cable&#10;&#10;Description automatically generated">
            <a:extLst>
              <a:ext uri="{FF2B5EF4-FFF2-40B4-BE49-F238E27FC236}">
                <a16:creationId xmlns:a16="http://schemas.microsoft.com/office/drawing/2014/main" id="{16A07635-1F8C-9C38-750E-43236F1D2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8" y="2159952"/>
            <a:ext cx="2302680" cy="1728197"/>
          </a:xfrm>
          <a:prstGeom prst="rect">
            <a:avLst/>
          </a:prstGeom>
        </p:spPr>
      </p:pic>
      <p:pic>
        <p:nvPicPr>
          <p:cNvPr id="17" name="Picture 1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0090B127-D312-D43C-EE0A-D18CF57A0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68" y="4096505"/>
            <a:ext cx="1263192" cy="23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6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D21F-AC53-B8C0-6D19-01277E7B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90D4-2187-BE07-B18C-7EC818AB96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BDAEF2-A9D7-C690-10A1-D4CBFBB66FE0}"/>
              </a:ext>
            </a:extLst>
          </p:cNvPr>
          <p:cNvGrpSpPr/>
          <p:nvPr/>
        </p:nvGrpSpPr>
        <p:grpSpPr>
          <a:xfrm>
            <a:off x="680293" y="2072254"/>
            <a:ext cx="4796680" cy="3037073"/>
            <a:chOff x="1251077" y="2268610"/>
            <a:chExt cx="6292980" cy="3193904"/>
          </a:xfrm>
        </p:grpSpPr>
        <p:pic>
          <p:nvPicPr>
            <p:cNvPr id="6" name="Content Placeholder 5" descr="A circuit board with wires&#10;&#10;Description automatically generated">
              <a:extLst>
                <a:ext uri="{FF2B5EF4-FFF2-40B4-BE49-F238E27FC236}">
                  <a16:creationId xmlns:a16="http://schemas.microsoft.com/office/drawing/2014/main" id="{AF40B7D0-EBF3-B4CA-B045-B3ECD719CFE9}"/>
                </a:ext>
              </a:extLst>
            </p:cNvPr>
            <p:cNvPicPr>
              <a:picLocks noGrp="1" noChangeAspect="1"/>
            </p:cNvPicPr>
            <p:nvPr>
              <p:ph idx="1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42" y="2268610"/>
              <a:ext cx="5944115" cy="3193904"/>
            </a:xfrm>
          </p:spPr>
        </p:pic>
        <p:pic>
          <p:nvPicPr>
            <p:cNvPr id="8" name="Picture 7" descr="A circuit board with red lines&#10;&#10;Description automatically generated with medium confidence">
              <a:extLst>
                <a:ext uri="{FF2B5EF4-FFF2-40B4-BE49-F238E27FC236}">
                  <a16:creationId xmlns:a16="http://schemas.microsoft.com/office/drawing/2014/main" id="{D7D5E1DC-40A1-02EB-A9A0-F236AB09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077" y="3055496"/>
              <a:ext cx="2814564" cy="229635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DDAD7B-236D-295A-D6CB-60CF5F4B5F77}"/>
              </a:ext>
            </a:extLst>
          </p:cNvPr>
          <p:cNvSpPr txBox="1"/>
          <p:nvPr/>
        </p:nvSpPr>
        <p:spPr>
          <a:xfrm>
            <a:off x="1225484" y="5326144"/>
            <a:ext cx="552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Circuit Design and Programming Logic for Sensor Transmission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9C52F-3A84-F79F-B37E-C232B161DC8E}"/>
              </a:ext>
            </a:extLst>
          </p:cNvPr>
          <p:cNvSpPr txBox="1"/>
          <p:nvPr/>
        </p:nvSpPr>
        <p:spPr>
          <a:xfrm>
            <a:off x="5637230" y="2817356"/>
            <a:ext cx="3167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/>
              <a:t>Read temperature and humidity sensors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/>
              <a:t>Store values in data array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/>
              <a:t>Send data package to receiver using device IP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/>
              <a:t>Turn heater on when not transmitting data</a:t>
            </a:r>
          </a:p>
        </p:txBody>
      </p:sp>
    </p:spTree>
    <p:extLst>
      <p:ext uri="{BB962C8B-B14F-4D97-AF65-F5344CB8AC3E}">
        <p14:creationId xmlns:p14="http://schemas.microsoft.com/office/powerpoint/2010/main" val="87552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4374-7131-694D-62E7-32185AC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Logical Design: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701A3-AD8B-1583-64E2-8F31513CC4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6788"/>
            <a:ext cx="5373438" cy="5053399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BCD312-279C-76F7-66F7-6C77FDB7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638" y="1600200"/>
            <a:ext cx="2856162" cy="4979987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/>
              <a:t>Components:</a:t>
            </a:r>
          </a:p>
          <a:p>
            <a:r>
              <a:rPr lang="en-US" sz="2000"/>
              <a:t>Main Module</a:t>
            </a:r>
          </a:p>
          <a:p>
            <a:r>
              <a:rPr lang="en-US" sz="2000"/>
              <a:t>Sensors</a:t>
            </a:r>
          </a:p>
          <a:p>
            <a:r>
              <a:rPr lang="en-US" sz="2000"/>
              <a:t>User Interface</a:t>
            </a:r>
          </a:p>
          <a:p>
            <a:r>
              <a:rPr lang="en-US" sz="2000"/>
              <a:t>NYDEC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404888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2024-221A-A396-97F7-B4AA1355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Wireframe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C38B9-24AC-12FB-9B0D-909D5EB1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1567443"/>
            <a:ext cx="8405882" cy="46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7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2024-221A-A396-97F7-B4AA1355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Wireframe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6FE88-400B-411B-2435-B2D7D287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6" y="1504256"/>
            <a:ext cx="8735668" cy="48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3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2024-221A-A396-97F7-B4AA1355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Wireframe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02170-5C37-8723-CD63-084FDC24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8" y="1578865"/>
            <a:ext cx="8665263" cy="48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7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2024-221A-A396-97F7-B4AA1355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Wireframe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9C75D-887E-63CC-1C84-D96D3AA6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5" y="1542337"/>
            <a:ext cx="8521069" cy="48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2024-221A-A396-97F7-B4AA1355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Wireframe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50CA6-47FD-5071-0DF7-D29B4EA0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8" y="1567125"/>
            <a:ext cx="8596604" cy="47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3A10-02D5-EBE7-43C6-372F7EE3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BF35-41D1-5110-146C-DC15D6AB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2400"/>
              <a:t>Problem Statement</a:t>
            </a:r>
          </a:p>
          <a:p>
            <a:pPr>
              <a:spcBef>
                <a:spcPts val="800"/>
              </a:spcBef>
            </a:pPr>
            <a:r>
              <a:rPr lang="en-US" sz="2400"/>
              <a:t>System Requirements</a:t>
            </a:r>
          </a:p>
          <a:p>
            <a:pPr>
              <a:spcBef>
                <a:spcPts val="800"/>
              </a:spcBef>
            </a:pPr>
            <a:r>
              <a:rPr lang="en-US" sz="2400"/>
              <a:t>Physical Diagrams</a:t>
            </a:r>
          </a:p>
          <a:p>
            <a:pPr>
              <a:spcBef>
                <a:spcPts val="800"/>
              </a:spcBef>
            </a:pPr>
            <a:r>
              <a:rPr lang="en-US" sz="2400"/>
              <a:t>Logical Diagrams</a:t>
            </a:r>
          </a:p>
          <a:p>
            <a:pPr>
              <a:spcBef>
                <a:spcPts val="800"/>
              </a:spcBef>
            </a:pPr>
            <a:r>
              <a:rPr lang="en-US" sz="2400"/>
              <a:t>Wireframe Model</a:t>
            </a:r>
          </a:p>
          <a:p>
            <a:pPr>
              <a:spcBef>
                <a:spcPts val="800"/>
              </a:spcBef>
            </a:pPr>
            <a:r>
              <a:rPr lang="en-US" sz="2400"/>
              <a:t>Live Demonstration</a:t>
            </a:r>
          </a:p>
          <a:p>
            <a:pPr>
              <a:spcBef>
                <a:spcPts val="800"/>
              </a:spcBef>
            </a:pPr>
            <a:r>
              <a:rPr lang="en-US" sz="2400"/>
              <a:t>Discussion</a:t>
            </a:r>
          </a:p>
          <a:p>
            <a:pPr>
              <a:spcBef>
                <a:spcPts val="800"/>
              </a:spcBef>
            </a:pPr>
            <a:r>
              <a:rPr lang="en-US" sz="2400"/>
              <a:t>Conclusion</a:t>
            </a:r>
          </a:p>
          <a:p>
            <a:pPr>
              <a:spcBef>
                <a:spcPts val="800"/>
              </a:spcBef>
            </a:pPr>
            <a:r>
              <a:rPr lang="en-US" sz="2400"/>
              <a:t>Credits</a:t>
            </a:r>
          </a:p>
          <a:p>
            <a:pPr>
              <a:spcBef>
                <a:spcPts val="800"/>
              </a:spcBef>
            </a:pPr>
            <a:r>
              <a:rPr lang="en-US" sz="2400"/>
              <a:t>Questions</a:t>
            </a:r>
          </a:p>
          <a:p>
            <a:pPr>
              <a:spcBef>
                <a:spcPts val="800"/>
              </a:spcBef>
            </a:pPr>
            <a:r>
              <a:rPr lang="en-US" sz="240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180868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2024-221A-A396-97F7-B4AA1355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Wireframe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9DFDB-1E81-CF5F-7497-262276B6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6" y="1636974"/>
            <a:ext cx="8551228" cy="48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7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3B90-0343-D5AF-E28F-67C5648F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System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7D3C-C7A0-41B5-359A-AD9496A7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now show you a live demo</a:t>
            </a:r>
          </a:p>
        </p:txBody>
      </p:sp>
    </p:spTree>
    <p:extLst>
      <p:ext uri="{BB962C8B-B14F-4D97-AF65-F5344CB8AC3E}">
        <p14:creationId xmlns:p14="http://schemas.microsoft.com/office/powerpoint/2010/main" val="306273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80E2-134D-AE04-9DDC-59D1D28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8A60-3AEF-E8AA-1275-A6027624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85300"/>
          </a:xfrm>
        </p:spPr>
        <p:txBody>
          <a:bodyPr/>
          <a:lstStyle/>
          <a:p>
            <a:r>
              <a:rPr lang="en-US"/>
              <a:t>Why we matter?</a:t>
            </a:r>
          </a:p>
          <a:p>
            <a:r>
              <a:rPr lang="en-US" sz="2000"/>
              <a:t>Using RF technology combined with an inexpensive processing unit to deliver your weather data to your home or business.</a:t>
            </a:r>
          </a:p>
          <a:p>
            <a:r>
              <a:rPr lang="en-US" sz="2000"/>
              <a:t>Remotely accessible to DEC researchers and anyone with an internet connection from a mobile device or computer.</a:t>
            </a:r>
          </a:p>
          <a:p>
            <a:r>
              <a:rPr lang="en-US" sz="2000"/>
              <a:t>Collecting weather data based on locations that DEC researchers need to mitigate the impact of climate change.</a:t>
            </a:r>
          </a:p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AF6D10-A495-C2BB-6473-1D52DA90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86443"/>
              </p:ext>
            </p:extLst>
          </p:nvPr>
        </p:nvGraphicFramePr>
        <p:xfrm>
          <a:off x="631595" y="4368064"/>
          <a:ext cx="8229600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2394962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4430357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8009745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541717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2675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System Specs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8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7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SHT-30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2.5ms 12.5ms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$24.95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5C 60C 20-80RH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-40C 125C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76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NRF24L01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250kbps 2Mbps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50FT 200FT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5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Raspberry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$58.99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64-bit quad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5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Touch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1024x600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2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57A1-9BF0-47E0-EC6C-6E1E5A0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Recommendations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3F95-43FF-089F-0554-AB6A5A52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Broader Communication System</a:t>
            </a:r>
          </a:p>
          <a:p>
            <a:r>
              <a:rPr lang="en-US"/>
              <a:t>Expansive Sensors Network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1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37F-9788-DD9B-1D63-2D1B8170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709B-A297-2A7C-6582-B24AD62D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Sarah </a:t>
            </a:r>
            <a:r>
              <a:rPr lang="en-US" sz="2400" b="1" err="1"/>
              <a:t>Scheps</a:t>
            </a:r>
            <a:endParaRPr lang="en-US" sz="2400" b="1"/>
          </a:p>
          <a:p>
            <a:pPr lvl="1"/>
            <a:r>
              <a:rPr lang="en-US" sz="2000"/>
              <a:t>Support Roles: UI</a:t>
            </a:r>
          </a:p>
          <a:p>
            <a:pPr lvl="1"/>
            <a:r>
              <a:rPr lang="en-US" sz="2000"/>
              <a:t>Most Significant Contributions: Documentation and UI Conceptualization</a:t>
            </a:r>
          </a:p>
          <a:p>
            <a:pPr marL="457200" lvl="1" indent="0">
              <a:buNone/>
            </a:pPr>
            <a:r>
              <a:rPr lang="en-US" sz="2000"/>
              <a:t> </a:t>
            </a:r>
          </a:p>
          <a:p>
            <a:r>
              <a:rPr lang="en-US" sz="2400" b="1"/>
              <a:t>Ahmed Fadlalla</a:t>
            </a:r>
          </a:p>
          <a:p>
            <a:pPr lvl="1"/>
            <a:r>
              <a:rPr lang="en-US" sz="2000"/>
              <a:t>Support Roles: Sensors, Communications</a:t>
            </a:r>
          </a:p>
          <a:p>
            <a:pPr lvl="1"/>
            <a:r>
              <a:rPr lang="en-US" sz="2000"/>
              <a:t>Most Significant Contributions: Device Communication</a:t>
            </a:r>
          </a:p>
          <a:p>
            <a:endParaRPr lang="en-US" sz="2400"/>
          </a:p>
          <a:p>
            <a:r>
              <a:rPr lang="en-US" sz="2400" b="1"/>
              <a:t>Katy Cable</a:t>
            </a:r>
          </a:p>
          <a:p>
            <a:pPr lvl="1"/>
            <a:r>
              <a:rPr lang="en-US" sz="2000"/>
              <a:t>Support Roles: Sensors</a:t>
            </a:r>
          </a:p>
          <a:p>
            <a:pPr lvl="1"/>
            <a:r>
              <a:rPr lang="en-US" sz="2000"/>
              <a:t>Most Significant Contributions: Sensor Implementation</a:t>
            </a:r>
          </a:p>
          <a:p>
            <a:pPr marL="0" indent="0">
              <a:buNone/>
            </a:pP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98868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37F-9788-DD9B-1D63-2D1B8170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709B-A297-2A7C-6582-B24AD62D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Irving Becerril</a:t>
            </a:r>
          </a:p>
          <a:p>
            <a:pPr lvl="1"/>
            <a:r>
              <a:rPr lang="en-US" sz="2000"/>
              <a:t>Support Roles: UI</a:t>
            </a:r>
          </a:p>
          <a:p>
            <a:pPr lvl="1"/>
            <a:r>
              <a:rPr lang="en-US" sz="2000"/>
              <a:t>Most Significant Contributions: UI Implementation and Navigation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400" b="1" err="1"/>
              <a:t>Quotayba</a:t>
            </a:r>
            <a:r>
              <a:rPr lang="en-US" sz="2400" b="1"/>
              <a:t> Yousif </a:t>
            </a:r>
          </a:p>
          <a:p>
            <a:pPr lvl="1"/>
            <a:r>
              <a:rPr lang="en-US" sz="2000"/>
              <a:t>Support Roles: UI, Communcation, </a:t>
            </a:r>
          </a:p>
          <a:p>
            <a:pPr lvl="1"/>
            <a:r>
              <a:rPr lang="en-US" sz="2000"/>
              <a:t>Most Significant Contributions: UI, Communication, System Design and Implementation.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7054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1302-E852-D293-84F8-268977BF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875814" cy="727075"/>
          </a:xfrm>
        </p:spPr>
        <p:txBody>
          <a:bodyPr/>
          <a:lstStyle/>
          <a:p>
            <a:r>
              <a:rPr lang="en-US">
                <a:latin typeface="Franklin Gothic Heavy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A281-4770-AD17-3C4B-5BD8BF83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It’s considered good practice to put your best visualization(s) as your final slide. This way you have an excellent visual(s) up on the screen during the Q&amp;A portion.</a:t>
            </a:r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8B0C0F-D036-D85F-6759-3200FECA6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4" y="1744345"/>
            <a:ext cx="8137072" cy="38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88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22BF-4305-6D1A-C3D6-C4BDDC65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Franklin Gothic Heavy"/>
              </a:rPr>
              <a:t>Extra Slides</a:t>
            </a:r>
            <a:endParaRPr lang="en-US" sz="2400"/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9590FB21-CFD7-0F5D-FD99-857FCC693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04" y="1816882"/>
            <a:ext cx="6242918" cy="4530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6E6DF-E51A-72ED-2625-DA97A291C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314" y="6345907"/>
            <a:ext cx="6479444" cy="457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Verdana"/>
                <a:ea typeface="Verdana"/>
              </a:rPr>
              <a:t>             Hub (Main Module) Communication protocol FSM           </a:t>
            </a:r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5857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E7CB-E7FE-EF85-8764-5D5A828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Extra Slides</a:t>
            </a:r>
            <a:endParaRPr lang="en-US"/>
          </a:p>
        </p:txBody>
      </p:sp>
      <p:pic>
        <p:nvPicPr>
          <p:cNvPr id="5" name="Content Placeholder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BE71A310-1AB7-181E-7521-CAAB00867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4583"/>
            <a:ext cx="8229600" cy="32619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0A7A3-3F17-80E8-1ED3-6393E3185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95688" y="5273329"/>
            <a:ext cx="6479444" cy="457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Verdana"/>
                <a:ea typeface="Verdana"/>
              </a:rPr>
              <a:t>                     Sensors FSM</a:t>
            </a:r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01761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6190-6C87-2DEF-9E9F-095B3CFD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Extra Slides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68713-38C0-FC81-724E-EC81A9633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84854" y="4536608"/>
            <a:ext cx="6479444" cy="457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Verdana"/>
                <a:ea typeface="Verdana"/>
              </a:rPr>
              <a:t>        Structure to define the Sensors and the Transmation package.</a:t>
            </a:r>
            <a:endParaRPr lang="en-US">
              <a:ea typeface="Verdana"/>
            </a:endParaRPr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84B67F-F0FE-10A9-DCE2-601AEF32E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1797848"/>
            <a:ext cx="7839075" cy="2466975"/>
          </a:xfrm>
        </p:spPr>
      </p:pic>
    </p:spTree>
    <p:extLst>
      <p:ext uri="{BB962C8B-B14F-4D97-AF65-F5344CB8AC3E}">
        <p14:creationId xmlns:p14="http://schemas.microsoft.com/office/powerpoint/2010/main" val="30339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4366-97B4-F254-F9FC-B9B420F9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0CFD-05FB-F03D-728A-CAAEEFFC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NYDEC needs to be able to monitor climate change in microclimates to take preventative measures to avoid adverse effects.</a:t>
            </a:r>
          </a:p>
        </p:txBody>
      </p:sp>
    </p:spTree>
    <p:extLst>
      <p:ext uri="{BB962C8B-B14F-4D97-AF65-F5344CB8AC3E}">
        <p14:creationId xmlns:p14="http://schemas.microsoft.com/office/powerpoint/2010/main" val="44758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6A98-E7A8-409E-3B80-DBC44753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Key System Requirements</a:t>
            </a:r>
          </a:p>
        </p:txBody>
      </p:sp>
      <p:pic>
        <p:nvPicPr>
          <p:cNvPr id="7" name="Picture 6" descr="A diagram of a sensor communication network&#10;&#10;Description automatically generated">
            <a:extLst>
              <a:ext uri="{FF2B5EF4-FFF2-40B4-BE49-F238E27FC236}">
                <a16:creationId xmlns:a16="http://schemas.microsoft.com/office/drawing/2014/main" id="{2BDB63BD-1D15-2908-63D6-D2867295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0" y="2169510"/>
            <a:ext cx="8643317" cy="4311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3C36A-A4D9-4121-AC55-D60960E0A037}"/>
              </a:ext>
            </a:extLst>
          </p:cNvPr>
          <p:cNvSpPr txBox="1"/>
          <p:nvPr/>
        </p:nvSpPr>
        <p:spPr>
          <a:xfrm>
            <a:off x="457638" y="157655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u="sng">
                <a:latin typeface="Arial Narrow"/>
                <a:cs typeface="Arial"/>
              </a:rPr>
              <a:t>Use Case Diagram: </a:t>
            </a:r>
            <a:endParaRPr lang="en-US" sz="2200" b="1" u="sng"/>
          </a:p>
        </p:txBody>
      </p:sp>
    </p:spTree>
    <p:extLst>
      <p:ext uri="{BB962C8B-B14F-4D97-AF65-F5344CB8AC3E}">
        <p14:creationId xmlns:p14="http://schemas.microsoft.com/office/powerpoint/2010/main" val="5006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23EF-3434-5226-8D4A-FAC4322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Key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9F6E-1609-9A5E-F3F1-9388F40C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663108" cy="4530725"/>
          </a:xfrm>
        </p:spPr>
        <p:txBody>
          <a:bodyPr/>
          <a:lstStyle/>
          <a:p>
            <a:pPr marL="0" indent="0">
              <a:buNone/>
            </a:pPr>
            <a:r>
              <a:rPr lang="en-US" b="1" u="sng"/>
              <a:t>Functional:</a:t>
            </a:r>
          </a:p>
          <a:p>
            <a:r>
              <a:rPr lang="en-US"/>
              <a:t>Data Acquisition</a:t>
            </a:r>
          </a:p>
          <a:p>
            <a:r>
              <a:rPr lang="en-US"/>
              <a:t>Accuracy</a:t>
            </a:r>
          </a:p>
          <a:p>
            <a:r>
              <a:rPr lang="en-US"/>
              <a:t>Communication</a:t>
            </a:r>
          </a:p>
          <a:p>
            <a:r>
              <a:rPr lang="en-US"/>
              <a:t>User Interactive Monitor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30F4D7-E088-9F1A-9141-62E2D579C7E7}"/>
              </a:ext>
            </a:extLst>
          </p:cNvPr>
          <p:cNvSpPr txBox="1">
            <a:spLocks/>
          </p:cNvSpPr>
          <p:nvPr/>
        </p:nvSpPr>
        <p:spPr bwMode="auto">
          <a:xfrm>
            <a:off x="4572000" y="1658937"/>
            <a:ext cx="3663108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u="sng" kern="0"/>
              <a:t>Non-Functional:</a:t>
            </a:r>
          </a:p>
          <a:p>
            <a:r>
              <a:rPr lang="en-US" kern="0"/>
              <a:t>Cost Efficiency</a:t>
            </a:r>
          </a:p>
          <a:p>
            <a:r>
              <a:rPr lang="en-US" kern="0"/>
              <a:t>Usability</a:t>
            </a:r>
          </a:p>
          <a:p>
            <a:r>
              <a:rPr lang="en-US" kern="0"/>
              <a:t>Upgradability</a:t>
            </a:r>
          </a:p>
          <a:p>
            <a:r>
              <a:rPr lang="en-US" kern="0"/>
              <a:t>Reliability</a:t>
            </a:r>
          </a:p>
          <a:p>
            <a:r>
              <a:rPr lang="en-US" kern="0"/>
              <a:t>Maintainability</a:t>
            </a:r>
          </a:p>
          <a:p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6368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5D71-1E3A-17DA-BE97-0B09A332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Key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DA66-9BE7-B997-E646-356BE86C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8441"/>
            <a:ext cx="4110859" cy="4530725"/>
          </a:xfrm>
        </p:spPr>
        <p:txBody>
          <a:bodyPr/>
          <a:lstStyle/>
          <a:p>
            <a:pPr marL="0" indent="0">
              <a:buNone/>
            </a:pPr>
            <a:r>
              <a:rPr lang="en-US" b="1" u="sng"/>
              <a:t>Design Constraints</a:t>
            </a:r>
          </a:p>
          <a:p>
            <a:r>
              <a:rPr lang="en-US"/>
              <a:t>Budget: $150</a:t>
            </a:r>
          </a:p>
          <a:p>
            <a:r>
              <a:rPr lang="en-US"/>
              <a:t>Time: 9 weeks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4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6D-7726-247C-B361-D57563A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Physical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926D-5DB3-6A80-76C0-C7E097D7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System Components: </a:t>
            </a:r>
            <a:r>
              <a:rPr lang="en-US" sz="2000"/>
              <a:t> 7 Inch IPS LCD Touch Screen, </a:t>
            </a:r>
            <a:r>
              <a:rPr lang="en-US" sz="2000" err="1"/>
              <a:t>RasPi</a:t>
            </a:r>
            <a:r>
              <a:rPr lang="en-US" sz="2000"/>
              <a:t> 4B, nRF24L01, Raspbian OS, Python, Qt.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914400" lvl="2" indent="0">
              <a:buNone/>
            </a:pPr>
            <a:r>
              <a:rPr lang="en-US" sz="1200"/>
              <a:t>     LCD </a:t>
            </a:r>
          </a:p>
          <a:p>
            <a:pPr lvl="2">
              <a:buFont typeface="Wingdings" pitchFamily="2" charset="2"/>
              <a:buChar char="§"/>
            </a:pPr>
            <a:endParaRPr lang="en-US" sz="1200"/>
          </a:p>
          <a:p>
            <a:pPr marL="914400" lvl="2" indent="0">
              <a:buNone/>
            </a:pPr>
            <a:r>
              <a:rPr lang="en-US" sz="1200"/>
              <a:t>                                                                           Ras Pi 4B</a:t>
            </a:r>
          </a:p>
          <a:p>
            <a:pPr marL="914400" lvl="2" indent="0">
              <a:buNone/>
            </a:pPr>
            <a:r>
              <a:rPr lang="en-US" sz="1200"/>
              <a:t>                                                                                                                                                                          nRF24L01</a:t>
            </a:r>
          </a:p>
        </p:txBody>
      </p:sp>
      <p:pic>
        <p:nvPicPr>
          <p:cNvPr id="4" name="Picture 3" descr="A black screen with a yellow and orange design&#10;&#10;Description automatically generated">
            <a:extLst>
              <a:ext uri="{FF2B5EF4-FFF2-40B4-BE49-F238E27FC236}">
                <a16:creationId xmlns:a16="http://schemas.microsoft.com/office/drawing/2014/main" id="{6B3B90B8-8E04-D5D1-7D5A-2247D74F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7" y="2833574"/>
            <a:ext cx="1613381" cy="1602547"/>
          </a:xfrm>
          <a:prstGeom prst="rect">
            <a:avLst/>
          </a:prstGeom>
        </p:spPr>
      </p:pic>
      <p:pic>
        <p:nvPicPr>
          <p:cNvPr id="6" name="Picture 5" descr="A green circuit board with many different ports&#10;&#10;Description automatically generated">
            <a:extLst>
              <a:ext uri="{FF2B5EF4-FFF2-40B4-BE49-F238E27FC236}">
                <a16:creationId xmlns:a16="http://schemas.microsoft.com/office/drawing/2014/main" id="{D49A5522-1AFE-5F62-A278-91795254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76" y="2829172"/>
            <a:ext cx="3391081" cy="2001379"/>
          </a:xfrm>
          <a:prstGeom prst="rect">
            <a:avLst/>
          </a:prstGeom>
        </p:spPr>
      </p:pic>
      <p:pic>
        <p:nvPicPr>
          <p:cNvPr id="7" name="Picture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9F2940D1-CF29-1B53-03D6-A7EC61B85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462" y="2291507"/>
            <a:ext cx="2055008" cy="28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71DB-74B4-0BDC-F989-7E6ACAE3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Physical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A4F1-226A-85A1-7720-034E59CF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Alternatives:</a:t>
            </a:r>
            <a:r>
              <a:rPr lang="en-US" sz="2000"/>
              <a:t>  First question before the physical design alternative ...</a:t>
            </a:r>
            <a:endParaRPr lang="en-US" err="1"/>
          </a:p>
          <a:p>
            <a:pPr marL="0" indent="0">
              <a:buNone/>
            </a:pPr>
            <a:r>
              <a:rPr lang="en-US" sz="2000"/>
              <a:t>    </a:t>
            </a:r>
            <a:r>
              <a:rPr lang="en-US" sz="2000" i="1"/>
              <a:t>Distributed by DEC</a:t>
            </a:r>
            <a:r>
              <a:rPr lang="en-US" sz="2000"/>
              <a:t> </a:t>
            </a:r>
            <a:r>
              <a:rPr lang="en-US" sz="2000" b="1"/>
              <a:t>vs</a:t>
            </a:r>
            <a:r>
              <a:rPr lang="en-US" sz="2000"/>
              <a:t> </a:t>
            </a:r>
            <a:r>
              <a:rPr lang="en-US" sz="2000" i="1"/>
              <a:t>Purchased by business/homeowners</a:t>
            </a:r>
            <a:r>
              <a:rPr lang="en-US" sz="2000"/>
              <a:t>.</a:t>
            </a:r>
            <a:endParaRPr lang="en-US"/>
          </a:p>
          <a:p>
            <a:endParaRPr lang="en-US" sz="2000">
              <a:solidFill>
                <a:srgbClr val="000000"/>
              </a:solidFill>
              <a:latin typeface="Arial Narrow"/>
              <a:cs typeface="Arial"/>
            </a:endParaRPr>
          </a:p>
          <a:p>
            <a:endParaRPr lang="en-US" sz="2000">
              <a:solidFill>
                <a:srgbClr val="374151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59F11-0718-AB2A-62BD-62C7DC69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70" y="2402910"/>
            <a:ext cx="6099612" cy="4088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5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8B6BCF0-727B-C76D-CC5D-EC3D98960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676" y="183179"/>
            <a:ext cx="7753350" cy="3486150"/>
          </a:xfrm>
        </p:spPr>
      </p:pic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E3F9350-FB91-D618-3155-65CD11D52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" b="11728"/>
          <a:stretch/>
        </p:blipFill>
        <p:spPr>
          <a:xfrm>
            <a:off x="2457444" y="3586094"/>
            <a:ext cx="4434982" cy="308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76712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Leve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9b214a-a021-4bb5-b28f-7f1d7f4248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29E96343F24847A6A5B3289E280AD0" ma:contentTypeVersion="15" ma:contentTypeDescription="Create a new document." ma:contentTypeScope="" ma:versionID="c0296c206b00ab7c68dc4b584ea4bcfb">
  <xsd:schema xmlns:xsd="http://www.w3.org/2001/XMLSchema" xmlns:xs="http://www.w3.org/2001/XMLSchema" xmlns:p="http://schemas.microsoft.com/office/2006/metadata/properties" xmlns:ns3="b9076d2a-ef5d-495c-9483-1ff498d7a62c" xmlns:ns4="6d9b214a-a021-4bb5-b28f-7f1d7f4248cc" targetNamespace="http://schemas.microsoft.com/office/2006/metadata/properties" ma:root="true" ma:fieldsID="7dd28ba16a23d80331d7fe8745bd6e99" ns3:_="" ns4:_="">
    <xsd:import namespace="b9076d2a-ef5d-495c-9483-1ff498d7a62c"/>
    <xsd:import namespace="6d9b214a-a021-4bb5-b28f-7f1d7f4248c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76d2a-ef5d-495c-9483-1ff498d7a6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b214a-a021-4bb5-b28f-7f1d7f4248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A332DD-8350-4C0B-9BFC-461F09B793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BA7F0F-88FF-42E8-B997-CEEDF88746D6}">
  <ds:schemaRefs>
    <ds:schemaRef ds:uri="6d9b214a-a021-4bb5-b28f-7f1d7f4248cc"/>
    <ds:schemaRef ds:uri="b9076d2a-ef5d-495c-9483-1ff498d7a6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56E63A-8EFC-40FD-887A-83A7DFDBB8A0}">
  <ds:schemaRefs>
    <ds:schemaRef ds:uri="6d9b214a-a021-4bb5-b28f-7f1d7f4248cc"/>
    <ds:schemaRef ds:uri="b9076d2a-ef5d-495c-9483-1ff498d7a6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Application>Microsoft Office PowerPoint</Application>
  <PresentationFormat>On-screen Show (4:3)</PresentationFormat>
  <Slides>29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Level</vt:lpstr>
      <vt:lpstr>Custom Design</vt:lpstr>
      <vt:lpstr>PowerPoint Presentation</vt:lpstr>
      <vt:lpstr>Agenda</vt:lpstr>
      <vt:lpstr>Problem Statement</vt:lpstr>
      <vt:lpstr>Key System Requirements</vt:lpstr>
      <vt:lpstr>Key System Requirements</vt:lpstr>
      <vt:lpstr>Key System Requirements</vt:lpstr>
      <vt:lpstr>Physical Design</vt:lpstr>
      <vt:lpstr>Physical Design</vt:lpstr>
      <vt:lpstr>PowerPoint Presentation</vt:lpstr>
      <vt:lpstr>Physical Design</vt:lpstr>
      <vt:lpstr>Physical Design</vt:lpstr>
      <vt:lpstr>Physical Design</vt:lpstr>
      <vt:lpstr>Physical Design</vt:lpstr>
      <vt:lpstr>Logical Design:</vt:lpstr>
      <vt:lpstr>Wireframe Model</vt:lpstr>
      <vt:lpstr>Wireframe Model</vt:lpstr>
      <vt:lpstr>Wireframe Model</vt:lpstr>
      <vt:lpstr>Wireframe Model</vt:lpstr>
      <vt:lpstr>Wireframe Model</vt:lpstr>
      <vt:lpstr>Wireframe Model</vt:lpstr>
      <vt:lpstr>System Demonstration</vt:lpstr>
      <vt:lpstr>Conclusions</vt:lpstr>
      <vt:lpstr>Recommendations for Future Work</vt:lpstr>
      <vt:lpstr>Individual Contributions</vt:lpstr>
      <vt:lpstr>Individual Contributions</vt:lpstr>
      <vt:lpstr>Questions</vt:lpstr>
      <vt:lpstr>Extra Slides</vt:lpstr>
      <vt:lpstr>Extra Slides</vt:lpstr>
      <vt:lpstr>Extra Slides</vt:lpstr>
    </vt:vector>
  </TitlesOfParts>
  <Company>McMaster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Representation and Destination Choice</dc:title>
  <dc:subject>2008 IVT Presentation</dc:subject>
  <dc:creator>Darren M. Scott</dc:creator>
  <cp:revision>2</cp:revision>
  <dcterms:created xsi:type="dcterms:W3CDTF">2005-05-06T17:15:42Z</dcterms:created>
  <dcterms:modified xsi:type="dcterms:W3CDTF">2024-04-26T15:22:19Z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0x010100AC29E96343F24847A6A5B3289E280AD0</vt:lpwstr>
  </property>
</Properties>
</file>