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43891200" cy="32918400"/>
  <p:notesSz cx="7010400" cy="9296400"/>
  <p:defaultTextStyle>
    <a:defPPr>
      <a:defRPr lang="en-US"/>
    </a:defPPr>
    <a:lvl1pPr marL="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446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391673-3A77-4B2D-AF75-0C81803E03DD}" v="310" dt="2024-04-14T23:34:43.291"/>
    <p1510:client id="{3251A6A4-EC1E-6D4B-CA40-ADCDBA620EDE}" v="785" dt="2024-04-14T18:58:14.226"/>
    <p1510:client id="{7493AAA7-4009-41F7-A7B1-BE66E4A8F0E2}" v="1397" dt="2024-04-15T15:44:55.859"/>
    <p1510:client id="{8E0A187E-B126-4B67-B2E7-7B04F410E1CC}" v="17" dt="2024-04-14T19:40:15.842"/>
    <p1510:client id="{DE9BD87E-C759-49DE-A81B-291D3D7DE5F5}" v="369" dt="2024-04-15T14:15:44.250"/>
    <p1510:client id="{EE61D5B9-0BDC-1719-EEF2-7182EE21A8CD}" v="32" dt="2024-04-14T18:50:18.1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5DCE3-AC11-42FE-9BF9-27A9ABDF5F20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C9EF5-FD88-4859-9AD7-2B1B56210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932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5DCE3-AC11-42FE-9BF9-27A9ABDF5F20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C9EF5-FD88-4859-9AD7-2B1B56210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316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5DCE3-AC11-42FE-9BF9-27A9ABDF5F20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C9EF5-FD88-4859-9AD7-2B1B56210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299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5DCE3-AC11-42FE-9BF9-27A9ABDF5F20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C9EF5-FD88-4859-9AD7-2B1B56210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675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5DCE3-AC11-42FE-9BF9-27A9ABDF5F20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C9EF5-FD88-4859-9AD7-2B1B56210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020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5DCE3-AC11-42FE-9BF9-27A9ABDF5F20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C9EF5-FD88-4859-9AD7-2B1B56210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783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5DCE3-AC11-42FE-9BF9-27A9ABDF5F20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C9EF5-FD88-4859-9AD7-2B1B56210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234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5DCE3-AC11-42FE-9BF9-27A9ABDF5F20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C9EF5-FD88-4859-9AD7-2B1B56210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840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5DCE3-AC11-42FE-9BF9-27A9ABDF5F20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C9EF5-FD88-4859-9AD7-2B1B56210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785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5DCE3-AC11-42FE-9BF9-27A9ABDF5F20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C9EF5-FD88-4859-9AD7-2B1B56210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663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5DCE3-AC11-42FE-9BF9-27A9ABDF5F20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C9EF5-FD88-4859-9AD7-2B1B56210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47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5DCE3-AC11-42FE-9BF9-27A9ABDF5F20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C9EF5-FD88-4859-9AD7-2B1B56210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363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D207911B-C813-1D85-EC0A-E5BA12B479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40217" y="12954017"/>
            <a:ext cx="11393553" cy="7516884"/>
          </a:xfrm>
          <a:prstGeom prst="rect">
            <a:avLst/>
          </a:prstGeom>
          <a:ln w="127000">
            <a:solidFill>
              <a:schemeClr val="tx1"/>
            </a:solidFill>
          </a:ln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1E3ABCF-B282-89C8-E576-B0988708D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9435" y="17420619"/>
            <a:ext cx="11605862" cy="9121687"/>
          </a:xfrm>
          <a:prstGeom prst="rect">
            <a:avLst/>
          </a:prstGeom>
          <a:ln w="127000">
            <a:solidFill>
              <a:schemeClr val="tx1"/>
            </a:solidFill>
          </a:ln>
        </p:spPr>
      </p:pic>
      <p:sp>
        <p:nvSpPr>
          <p:cNvPr id="5" name="Frame 4"/>
          <p:cNvSpPr/>
          <p:nvPr/>
        </p:nvSpPr>
        <p:spPr>
          <a:xfrm>
            <a:off x="522372" y="4991100"/>
            <a:ext cx="14154150" cy="27446037"/>
          </a:xfrm>
          <a:prstGeom prst="frame">
            <a:avLst>
              <a:gd name="adj1" fmla="val 1561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80981" y="1188717"/>
            <a:ext cx="24969550" cy="292362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 defTabSz="513248"/>
            <a:r>
              <a:rPr lang="en-US" sz="7200" b="1">
                <a:ea typeface="+mn-lt"/>
                <a:cs typeface="+mn-lt"/>
              </a:rPr>
              <a:t>Split Sensor Communications Network to Monitor Microclimates</a:t>
            </a:r>
            <a:endParaRPr lang="en-US"/>
          </a:p>
          <a:p>
            <a:pPr algn="ctr" defTabSz="513248"/>
            <a:r>
              <a:rPr lang="en-US" sz="5400">
                <a:latin typeface="Calibri"/>
                <a:ea typeface="Calibri"/>
                <a:cs typeface="Calibri"/>
              </a:rPr>
              <a:t>Quotayba Yousif, Irving </a:t>
            </a:r>
            <a:r>
              <a:rPr lang="en-US" sz="5400" err="1">
                <a:latin typeface="Calibri"/>
                <a:ea typeface="Calibri"/>
                <a:cs typeface="Calibri"/>
              </a:rPr>
              <a:t>Bercerril</a:t>
            </a:r>
            <a:r>
              <a:rPr lang="en-US" sz="5400">
                <a:latin typeface="Calibri"/>
                <a:ea typeface="Calibri"/>
                <a:cs typeface="Calibri"/>
              </a:rPr>
              <a:t>, Sarah Scheps, Katy Cable, Ahmed Fadlalla </a:t>
            </a:r>
            <a:br>
              <a:rPr lang="en-US" sz="540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5400">
                <a:latin typeface="Calibri"/>
                <a:ea typeface="Calibri"/>
                <a:cs typeface="Calibri"/>
              </a:rPr>
              <a:t>Department of Electrical &amp; Computer Engineering, University at Albany</a:t>
            </a:r>
            <a:endParaRPr lang="en-US" sz="5400" i="1">
              <a:latin typeface="Calibri"/>
              <a:ea typeface="Calibri"/>
              <a:cs typeface="Calibri"/>
            </a:endParaRPr>
          </a:p>
        </p:txBody>
      </p:sp>
      <p:sp>
        <p:nvSpPr>
          <p:cNvPr id="7" name="Frame 6"/>
          <p:cNvSpPr/>
          <p:nvPr/>
        </p:nvSpPr>
        <p:spPr>
          <a:xfrm>
            <a:off x="503322" y="609600"/>
            <a:ext cx="42862500" cy="4191000"/>
          </a:xfrm>
          <a:prstGeom prst="frame">
            <a:avLst>
              <a:gd name="adj1" fmla="val 5457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ame 15"/>
          <p:cNvSpPr/>
          <p:nvPr/>
        </p:nvSpPr>
        <p:spPr>
          <a:xfrm>
            <a:off x="14876547" y="4991099"/>
            <a:ext cx="14154150" cy="27446038"/>
          </a:xfrm>
          <a:prstGeom prst="frame">
            <a:avLst>
              <a:gd name="adj1" fmla="val 1561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Frame 16"/>
          <p:cNvSpPr/>
          <p:nvPr/>
        </p:nvSpPr>
        <p:spPr>
          <a:xfrm>
            <a:off x="29230722" y="4991099"/>
            <a:ext cx="14154150" cy="27446038"/>
          </a:xfrm>
          <a:prstGeom prst="frame">
            <a:avLst>
              <a:gd name="adj1" fmla="val 1561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175395" y="5634355"/>
            <a:ext cx="12856115" cy="76644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677152" y="5538103"/>
            <a:ext cx="78445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>
                <a:solidFill>
                  <a:srgbClr val="F8F8F8"/>
                </a:solidFill>
              </a:rPr>
              <a:t>Problem Statement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100261" y="6488875"/>
            <a:ext cx="12861380" cy="36826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71450" algn="l"/>
              </a:tabLst>
            </a:pPr>
            <a:r>
              <a:rPr lang="en-US" sz="4400" kern="100">
                <a:effectLst/>
                <a:latin typeface="Calibri"/>
                <a:ea typeface="Calibri"/>
                <a:cs typeface="Arial"/>
              </a:rPr>
              <a:t>The New York State Department of Environmental Conservation needs a better understanding of the impact of climate change on microclimates within New York State so that they can mitigate adverse effects and take appropriate preventative measures.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CB0C291-4663-4EAE-862B-42B1DB04D56B}"/>
              </a:ext>
            </a:extLst>
          </p:cNvPr>
          <p:cNvGrpSpPr/>
          <p:nvPr/>
        </p:nvGrpSpPr>
        <p:grpSpPr>
          <a:xfrm>
            <a:off x="1113606" y="10133530"/>
            <a:ext cx="12856115" cy="923330"/>
            <a:chOff x="1178027" y="18323132"/>
            <a:chExt cx="12856115" cy="923330"/>
          </a:xfrm>
        </p:grpSpPr>
        <p:sp>
          <p:nvSpPr>
            <p:cNvPr id="33" name="Rectangle 32"/>
            <p:cNvSpPr/>
            <p:nvPr/>
          </p:nvSpPr>
          <p:spPr>
            <a:xfrm>
              <a:off x="1178027" y="18453463"/>
              <a:ext cx="12856115" cy="766443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677152" y="18323132"/>
              <a:ext cx="784458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b="1">
                  <a:solidFill>
                    <a:srgbClr val="F8F8F8"/>
                  </a:solidFill>
                </a:rPr>
                <a:t>System Requirements</a:t>
              </a:r>
            </a:p>
          </p:txBody>
        </p:sp>
      </p:grpSp>
      <p:sp>
        <p:nvSpPr>
          <p:cNvPr id="35" name="Rectangle 34"/>
          <p:cNvSpPr/>
          <p:nvPr/>
        </p:nvSpPr>
        <p:spPr>
          <a:xfrm>
            <a:off x="15473923" y="5694990"/>
            <a:ext cx="12856115" cy="76644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17975680" y="5598738"/>
            <a:ext cx="78445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>
                <a:solidFill>
                  <a:srgbClr val="F8F8F8"/>
                </a:solidFill>
              </a:rPr>
              <a:t>System Design</a:t>
            </a:r>
          </a:p>
        </p:txBody>
      </p:sp>
      <p:sp>
        <p:nvSpPr>
          <p:cNvPr id="43" name="Rectangle 42"/>
          <p:cNvSpPr/>
          <p:nvPr/>
        </p:nvSpPr>
        <p:spPr>
          <a:xfrm>
            <a:off x="29778587" y="5722432"/>
            <a:ext cx="12856115" cy="76644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32280344" y="5626180"/>
            <a:ext cx="78445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>
                <a:solidFill>
                  <a:srgbClr val="F8F8F8"/>
                </a:solidFill>
              </a:rPr>
              <a:t>System Design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016" y="1217618"/>
            <a:ext cx="3877868" cy="2871176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B9398024-EA94-491A-A23F-50F4CAD946E7}"/>
              </a:ext>
            </a:extLst>
          </p:cNvPr>
          <p:cNvSpPr txBox="1"/>
          <p:nvPr/>
        </p:nvSpPr>
        <p:spPr>
          <a:xfrm>
            <a:off x="1170130" y="11247360"/>
            <a:ext cx="12861380" cy="2108269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4400" b="1">
                <a:latin typeface="Calibri"/>
                <a:ea typeface="Calibri"/>
                <a:cs typeface="Times New Roman"/>
              </a:rPr>
              <a:t>Data Acquisition: </a:t>
            </a:r>
            <a:r>
              <a:rPr lang="en-US" sz="440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The system must be capable of collecting and processing climate conditions through sensors, enabling users to view and download the data in CSV format.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400">
              <a:solidFill>
                <a:srgbClr val="000000"/>
              </a:solidFill>
              <a:latin typeface="Calibri"/>
              <a:ea typeface="Calibri"/>
              <a:cs typeface="Times New Roman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4400" b="1">
                <a:effectLst/>
                <a:latin typeface="Calibri"/>
                <a:ea typeface="Calibri"/>
                <a:cs typeface="Arial"/>
              </a:rPr>
              <a:t>Accuracy: </a:t>
            </a:r>
            <a:r>
              <a:rPr lang="en-US" sz="4400">
                <a:effectLst/>
                <a:latin typeface="Calibri"/>
                <a:ea typeface="Calibri"/>
                <a:cs typeface="Arial"/>
              </a:rPr>
              <a:t>Testing sensor must adhere to a well-defined and acceptable maximum value of uncertainty (</a:t>
            </a:r>
            <a:r>
              <a:rPr lang="en-US" sz="4400">
                <a:effectLst/>
                <a:latin typeface="Calibri"/>
                <a:ea typeface="Calibri"/>
                <a:cs typeface="Calibri"/>
              </a:rPr>
              <a:t>±</a:t>
            </a:r>
            <a:r>
              <a:rPr lang="en-US" sz="4400">
                <a:effectLst/>
                <a:latin typeface="Calibri"/>
                <a:ea typeface="Calibri"/>
                <a:cs typeface="Arial"/>
              </a:rPr>
              <a:t>5%) when compared to other weather data.</a:t>
            </a:r>
            <a:endParaRPr lang="en-US" sz="4400">
              <a:latin typeface="Calibri"/>
              <a:ea typeface="Calibri"/>
              <a:cs typeface="Arial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400" b="1">
              <a:latin typeface="Calibri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4400" b="1">
                <a:latin typeface="Calibri"/>
                <a:ea typeface="Calibri"/>
                <a:cs typeface="Times New Roman"/>
              </a:rPr>
              <a:t>Communication: </a:t>
            </a:r>
            <a:r>
              <a:rPr lang="en-US" sz="4400">
                <a:solidFill>
                  <a:srgbClr val="000000"/>
                </a:solidFill>
                <a:latin typeface="Calibri (Body)"/>
                <a:ea typeface="Calibri"/>
                <a:cs typeface="Times New Roman"/>
              </a:rPr>
              <a:t>The data acquired must be transmitted to a central unit and to a display via wireless transmission in the form of a comma-separated  values file. Transmissions should occur approximately every 10 minutes.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400">
              <a:solidFill>
                <a:srgbClr val="000000"/>
              </a:solidFill>
              <a:latin typeface="Calibri (Body)"/>
              <a:ea typeface="Calibri"/>
              <a:cs typeface="Times New Roman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b="1">
                <a:solidFill>
                  <a:srgbClr val="000000"/>
                </a:solidFill>
                <a:latin typeface="Calibri (Body)"/>
                <a:ea typeface="Calibri"/>
                <a:cs typeface="Times New Roman"/>
              </a:rPr>
              <a:t>Storage:</a:t>
            </a:r>
            <a:r>
              <a:rPr lang="en-US" sz="4400">
                <a:solidFill>
                  <a:srgbClr val="000000"/>
                </a:solidFill>
                <a:latin typeface="Calibri (Body)"/>
                <a:ea typeface="Calibri"/>
                <a:cs typeface="Times New Roman"/>
              </a:rPr>
              <a:t> The system should be able to store and processes data in between transmissions.</a:t>
            </a:r>
            <a:endParaRPr lang="en-US" sz="4400" b="1">
              <a:solidFill>
                <a:srgbClr val="000000"/>
              </a:solidFill>
              <a:latin typeface="Calibri (Body)"/>
              <a:ea typeface="Calibri"/>
              <a:cs typeface="Times New Roman"/>
            </a:endParaRPr>
          </a:p>
          <a:p>
            <a:endParaRPr lang="en-US" sz="4400" b="1">
              <a:latin typeface="Calibri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b="1">
                <a:latin typeface="Calibri"/>
                <a:ea typeface="Calibri"/>
                <a:cs typeface="Times New Roman"/>
              </a:rPr>
              <a:t>Usability: </a:t>
            </a:r>
            <a:r>
              <a:rPr lang="en-US" sz="440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The product should be able to be used by regular consumers without technological experience.</a:t>
            </a:r>
            <a:endParaRPr lang="en-US" sz="4400" b="0" i="0">
              <a:solidFill>
                <a:srgbClr val="000000"/>
              </a:solidFill>
              <a:effectLst/>
              <a:latin typeface="Calibri"/>
              <a:ea typeface="Calibri"/>
              <a:cs typeface="Times New Roman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400">
              <a:latin typeface="Calibri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4400" b="1">
                <a:latin typeface="Calibri"/>
                <a:ea typeface="Calibri"/>
                <a:cs typeface="Times New Roman"/>
              </a:rPr>
              <a:t>Maintainability:</a:t>
            </a:r>
            <a:r>
              <a:rPr lang="en-US" sz="4400" b="0" i="0">
                <a:solidFill>
                  <a:srgbClr val="000000"/>
                </a:solidFill>
                <a:effectLst/>
                <a:latin typeface="Calibri"/>
                <a:ea typeface="Calibri"/>
                <a:cs typeface="Times New Roman"/>
              </a:rPr>
              <a:t> Product should give clear trouble shooting messages and effectively indicate which part of the system is affected. </a:t>
            </a:r>
            <a:r>
              <a:rPr lang="en-US" sz="440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Damaged parts must be easily replaced without the need to replace the whole device.</a:t>
            </a:r>
          </a:p>
          <a:p>
            <a:endParaRPr lang="en-US" sz="4400">
              <a:solidFill>
                <a:srgbClr val="000000"/>
              </a:solidFill>
              <a:latin typeface="Calibri"/>
              <a:ea typeface="Calibri"/>
              <a:cs typeface="Times New Roman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b="1" i="0">
                <a:solidFill>
                  <a:srgbClr val="000000"/>
                </a:solidFill>
                <a:effectLst/>
                <a:latin typeface="Calibri"/>
                <a:ea typeface="Calibri"/>
                <a:cs typeface="Times New Roman"/>
              </a:rPr>
              <a:t>Reliability:</a:t>
            </a:r>
            <a:r>
              <a:rPr lang="en-US" sz="4400" i="0">
                <a:solidFill>
                  <a:srgbClr val="000000"/>
                </a:solidFill>
                <a:effectLst/>
                <a:latin typeface="Calibri"/>
                <a:ea typeface="Calibri"/>
                <a:cs typeface="Times New Roman"/>
              </a:rPr>
              <a:t> Product must be able to function </a:t>
            </a:r>
            <a:r>
              <a:rPr lang="en-US" sz="440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reliably in various weather conditions and temperatures for long periods of time. </a:t>
            </a:r>
            <a:endParaRPr lang="en-US" sz="4400">
              <a:solidFill>
                <a:srgbClr val="C00000"/>
              </a:solidFill>
              <a:effectLst/>
              <a:latin typeface="Calibri"/>
              <a:ea typeface="Calibri"/>
              <a:cs typeface="Times New Roman" panose="02020603050405020304" pitchFamily="18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D2002BA-C0EE-4032-BCDD-8F6E1630D612}"/>
              </a:ext>
            </a:extLst>
          </p:cNvPr>
          <p:cNvSpPr txBox="1"/>
          <p:nvPr/>
        </p:nvSpPr>
        <p:spPr>
          <a:xfrm>
            <a:off x="30112468" y="6701061"/>
            <a:ext cx="1325335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1">
                <a:solidFill>
                  <a:srgbClr val="7030A0"/>
                </a:solidFill>
              </a:rPr>
              <a:t>Key System Features</a:t>
            </a:r>
            <a:endParaRPr lang="en-US" sz="480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0A3CE29-D98A-41C6-BC5D-0C7D239BF60F}"/>
              </a:ext>
            </a:extLst>
          </p:cNvPr>
          <p:cNvSpPr txBox="1"/>
          <p:nvPr/>
        </p:nvSpPr>
        <p:spPr>
          <a:xfrm>
            <a:off x="30112468" y="7570926"/>
            <a:ext cx="1286138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>
                <a:ea typeface="Calibri" panose="020F0502020204030204" pitchFamily="34" charset="0"/>
                <a:cs typeface="Times New Roman" panose="02020603050405020304" pitchFamily="18" charset="0"/>
              </a:rPr>
              <a:t>To satisfy system requirements, we incorporated the following design specifications:</a:t>
            </a:r>
            <a:endParaRPr lang="en-US" sz="42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200" b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Item #1</a:t>
            </a:r>
            <a:r>
              <a:rPr lang="en-US" sz="42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4200">
                <a:ea typeface="Calibri" panose="020F0502020204030204" pitchFamily="34" charset="0"/>
                <a:cs typeface="Times New Roman" panose="02020603050405020304" pitchFamily="18" charset="0"/>
              </a:rPr>
              <a:t>Wireless Communication</a:t>
            </a:r>
            <a:endParaRPr lang="en-US" sz="42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200" b="1">
                <a:ea typeface="Calibri" panose="020F0502020204030204" pitchFamily="34" charset="0"/>
                <a:cs typeface="Times New Roman" panose="02020603050405020304" pitchFamily="18" charset="0"/>
              </a:rPr>
              <a:t>Item #2</a:t>
            </a:r>
            <a:r>
              <a:rPr lang="en-US" sz="42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Remote Data Access</a:t>
            </a:r>
            <a:endParaRPr lang="en-US" sz="420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200" b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Item #3</a:t>
            </a:r>
            <a:r>
              <a:rPr lang="en-US" sz="42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Modular Sensors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200" b="1">
                <a:ea typeface="Calibri" panose="020F0502020204030204" pitchFamily="34" charset="0"/>
                <a:cs typeface="Times New Roman" panose="02020603050405020304" pitchFamily="18" charset="0"/>
              </a:rPr>
              <a:t>Item #4</a:t>
            </a:r>
            <a:r>
              <a:rPr lang="en-US" sz="42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Cloud Storage</a:t>
            </a:r>
            <a:endParaRPr lang="en-US" sz="420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200" b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Item #</a:t>
            </a:r>
            <a:r>
              <a:rPr lang="en-US" sz="4200" b="1"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lang="en-US" sz="42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Graphical User Interface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DD7D5A2-2F3F-4D20-9622-F3E61531AF67}"/>
              </a:ext>
            </a:extLst>
          </p:cNvPr>
          <p:cNvSpPr txBox="1"/>
          <p:nvPr/>
        </p:nvSpPr>
        <p:spPr>
          <a:xfrm>
            <a:off x="15826220" y="14975067"/>
            <a:ext cx="1268356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>
                <a:cs typeface="Times New Roman" panose="02020603050405020304" pitchFamily="18" charset="0"/>
              </a:rPr>
              <a:t>Use Case Diagram: Showing the interaction between the user and the system,  in addition to the background actions. </a:t>
            </a:r>
            <a:endParaRPr lang="en-US" sz="3600" b="1"/>
          </a:p>
        </p:txBody>
      </p:sp>
      <p:pic>
        <p:nvPicPr>
          <p:cNvPr id="10" name="Picture 9" descr="A purple sign with white text&#10;&#10;Description automatically generated">
            <a:extLst>
              <a:ext uri="{FF2B5EF4-FFF2-40B4-BE49-F238E27FC236}">
                <a16:creationId xmlns:a16="http://schemas.microsoft.com/office/drawing/2014/main" id="{B856C4FB-2BA7-5574-B05C-ADCC9B63741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86" t="-201" r="30886"/>
          <a:stretch/>
        </p:blipFill>
        <p:spPr>
          <a:xfrm>
            <a:off x="32478070" y="1174387"/>
            <a:ext cx="10156632" cy="291440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F306ECD-ED66-4C90-A1DE-AE32E1AF460C}"/>
              </a:ext>
            </a:extLst>
          </p:cNvPr>
          <p:cNvSpPr/>
          <p:nvPr/>
        </p:nvSpPr>
        <p:spPr>
          <a:xfrm>
            <a:off x="29774580" y="23529078"/>
            <a:ext cx="12856115" cy="76644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2F7391-2765-4D0D-908B-2270852441E7}"/>
              </a:ext>
            </a:extLst>
          </p:cNvPr>
          <p:cNvSpPr txBox="1"/>
          <p:nvPr/>
        </p:nvSpPr>
        <p:spPr>
          <a:xfrm>
            <a:off x="31432712" y="23475914"/>
            <a:ext cx="94127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>
                <a:solidFill>
                  <a:srgbClr val="F8F8F8"/>
                </a:solidFill>
              </a:rPr>
              <a:t>Bill of Materials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3AFB6EE7-A4CA-4D25-975D-D3BD5877DF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936295"/>
              </p:ext>
            </p:extLst>
          </p:nvPr>
        </p:nvGraphicFramePr>
        <p:xfrm>
          <a:off x="29778587" y="24295521"/>
          <a:ext cx="12856116" cy="7482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33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518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08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3584">
                <a:tc>
                  <a:txBody>
                    <a:bodyPr/>
                    <a:lstStyle/>
                    <a:p>
                      <a:pPr algn="ctr"/>
                      <a:r>
                        <a:rPr lang="en-US" sz="3600"/>
                        <a:t>Part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/>
                        <a:t>Purpose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aseline="0"/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7678">
                <a:tc>
                  <a:txBody>
                    <a:bodyPr/>
                    <a:lstStyle/>
                    <a:p>
                      <a:pPr algn="ctr"/>
                      <a:r>
                        <a:rPr lang="en-US" sz="3600" b="1"/>
                        <a:t>Raspberry 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/>
                        <a:t>Microprocessor </a:t>
                      </a:r>
                      <a:endParaRPr lang="en-US" sz="3600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/>
                        <a:t>$58.99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7678">
                <a:tc>
                  <a:txBody>
                    <a:bodyPr/>
                    <a:lstStyle/>
                    <a:p>
                      <a:pPr algn="ctr"/>
                      <a:r>
                        <a:rPr lang="en-US" sz="3600" b="1"/>
                        <a:t>7'' Touch Screen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/>
                        <a:t>Display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/>
                        <a:t>$56.99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1150004"/>
                  </a:ext>
                </a:extLst>
              </a:tr>
              <a:tr h="887678">
                <a:tc>
                  <a:txBody>
                    <a:bodyPr/>
                    <a:lstStyle/>
                    <a:p>
                      <a:pPr algn="ctr"/>
                      <a:r>
                        <a:rPr lang="en-US" sz="3600" b="1"/>
                        <a:t>NRF24L01+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/>
                        <a:t>Communication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/>
                        <a:t>$12.29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689984"/>
                  </a:ext>
                </a:extLst>
              </a:tr>
              <a:tr h="887678">
                <a:tc>
                  <a:txBody>
                    <a:bodyPr/>
                    <a:lstStyle/>
                    <a:p>
                      <a:pPr algn="ctr"/>
                      <a:r>
                        <a:rPr lang="en-US" sz="3600" b="1"/>
                        <a:t>Arduino Nano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/>
                        <a:t>Microcontroller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/>
                        <a:t>$24.90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0968492"/>
                  </a:ext>
                </a:extLst>
              </a:tr>
              <a:tr h="533584">
                <a:tc>
                  <a:txBody>
                    <a:bodyPr/>
                    <a:lstStyle/>
                    <a:p>
                      <a:pPr algn="ctr"/>
                      <a:r>
                        <a:rPr lang="en-US" sz="3600" b="1"/>
                        <a:t>Temperature + Humidity Sensor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/>
                        <a:t>Data Acquisition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/>
                        <a:t>$24.95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3600" b="1"/>
                        <a:t>Breadboard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/>
                        <a:t>Prototyping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/>
                        <a:t>$3.50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3600" b="1"/>
                        <a:t>Assorted Wires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/>
                        <a:t>Prototyping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/>
                        <a:t>$12.25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8573427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r"/>
                      <a:r>
                        <a:rPr lang="en-US" sz="4800" b="1"/>
                        <a:t>TOTAL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3600" b="1"/>
                        <a:t>TOTAL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/>
                        <a:t>$193.87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9590252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438A9809-7F02-49ED-1888-70FBCE17F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7911" y="7838137"/>
            <a:ext cx="11700186" cy="6975731"/>
          </a:xfrm>
          <a:prstGeom prst="rect">
            <a:avLst/>
          </a:prstGeom>
          <a:ln w="127000">
            <a:solidFill>
              <a:schemeClr val="tx1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C78DAF2-4B5F-78FA-48AB-0C1E6473F5D3}"/>
              </a:ext>
            </a:extLst>
          </p:cNvPr>
          <p:cNvSpPr txBox="1"/>
          <p:nvPr/>
        </p:nvSpPr>
        <p:spPr>
          <a:xfrm>
            <a:off x="15842382" y="26703505"/>
            <a:ext cx="1268356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>
                <a:cs typeface="Times New Roman" panose="02020603050405020304" pitchFamily="18" charset="0"/>
              </a:rPr>
              <a:t>Network Data flow Diagram: Showing an example on how the sensors and the devices will be distributed </a:t>
            </a:r>
            <a:endParaRPr lang="en-US" sz="3600" b="1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3C38798-0490-200E-44BB-FD32CD0FADAB}"/>
              </a:ext>
            </a:extLst>
          </p:cNvPr>
          <p:cNvSpPr txBox="1"/>
          <p:nvPr/>
        </p:nvSpPr>
        <p:spPr>
          <a:xfrm>
            <a:off x="29860853" y="20760290"/>
            <a:ext cx="1268356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>
                <a:cs typeface="Times New Roman" panose="02020603050405020304" pitchFamily="18" charset="0"/>
              </a:rPr>
              <a:t>System Design: Showing different module of the system, and the data flow inside and between the different modules.</a:t>
            </a:r>
            <a:endParaRPr lang="en-US" sz="3600" b="1"/>
          </a:p>
        </p:txBody>
      </p:sp>
      <p:pic>
        <p:nvPicPr>
          <p:cNvPr id="2" name="Picture 1" descr="A diagram of a cloud server&#10;&#10;Description automatically generated">
            <a:extLst>
              <a:ext uri="{FF2B5EF4-FFF2-40B4-BE49-F238E27FC236}">
                <a16:creationId xmlns:a16="http://schemas.microsoft.com/office/drawing/2014/main" id="{256BDE3D-E261-1083-E82C-84CD2967981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36" t="285" r="5509" b="8014"/>
          <a:stretch/>
        </p:blipFill>
        <p:spPr>
          <a:xfrm>
            <a:off x="31171695" y="13091992"/>
            <a:ext cx="10661054" cy="723244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4" name="Picture 23" descr="A diagram of a cloud computing system&#10;&#10;Description automatically generated">
            <a:extLst>
              <a:ext uri="{FF2B5EF4-FFF2-40B4-BE49-F238E27FC236}">
                <a16:creationId xmlns:a16="http://schemas.microsoft.com/office/drawing/2014/main" id="{D9F3B85F-1224-EA49-92AE-A00A26DB67B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297" t="7805" r="10427" b="11364"/>
          <a:stretch/>
        </p:blipFill>
        <p:spPr>
          <a:xfrm>
            <a:off x="16767158" y="17749334"/>
            <a:ext cx="10261632" cy="8704841"/>
          </a:xfrm>
          <a:prstGeom prst="rect">
            <a:avLst/>
          </a:prstGeom>
        </p:spPr>
      </p:pic>
      <p:pic>
        <p:nvPicPr>
          <p:cNvPr id="26" name="Picture 25" descr="A diagram of a sensor communication network&#10;&#10;Description automatically generated">
            <a:extLst>
              <a:ext uri="{FF2B5EF4-FFF2-40B4-BE49-F238E27FC236}">
                <a16:creationId xmlns:a16="http://schemas.microsoft.com/office/drawing/2014/main" id="{BA30B02E-785B-D6E7-5F7C-7D007D93800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9435" y="8299047"/>
            <a:ext cx="11654823" cy="581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377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030A0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Custom</PresentationFormat>
  <Slides>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at Albany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Vitrano, Deana M</dc:creator>
  <cp:revision>2</cp:revision>
  <cp:lastPrinted>2019-11-19T17:54:50Z</cp:lastPrinted>
  <dcterms:created xsi:type="dcterms:W3CDTF">2019-11-12T16:19:56Z</dcterms:created>
  <dcterms:modified xsi:type="dcterms:W3CDTF">2024-04-26T15:19:05Z</dcterms:modified>
</cp:coreProperties>
</file>