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8eba137_0_0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8eba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ebbd5418_0_0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ebbd5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ebbd5418_0_18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ebbd54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2178d264_0_5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2178d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4a9a65e6_0_18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4a9a65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4a9a65e6_0_91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4a9a65e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4a9a65e6_0_125:notes"/>
          <p:cNvSpPr/>
          <p:nvPr>
            <p:ph idx="2" type="sldImg"/>
          </p:nvPr>
        </p:nvSpPr>
        <p:spPr>
          <a:xfrm>
            <a:off x="221703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4a9a65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1200" y="205900"/>
            <a:ext cx="7176900" cy="411900"/>
          </a:xfrm>
          <a:prstGeom prst="roundRect">
            <a:avLst>
              <a:gd fmla="val 24994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Lean Inception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91550" y="1083550"/>
            <a:ext cx="7176900" cy="1831200"/>
          </a:xfrm>
          <a:prstGeom prst="roundRect">
            <a:avLst>
              <a:gd fmla="val 2749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1200" y="3079175"/>
            <a:ext cx="7176600" cy="2181600"/>
          </a:xfrm>
          <a:prstGeom prst="roundRect">
            <a:avLst>
              <a:gd fmla="val 2765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84775" y="1179225"/>
            <a:ext cx="6995100" cy="303600"/>
          </a:xfrm>
          <a:prstGeom prst="roundRect">
            <a:avLst>
              <a:gd fmla="val 24994" name="adj"/>
            </a:avLst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Participantes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04825" y="3174925"/>
            <a:ext cx="6970500" cy="303600"/>
          </a:xfrm>
          <a:prstGeom prst="roundRect">
            <a:avLst>
              <a:gd fmla="val 24994" name="adj"/>
            </a:avLst>
          </a:prstGeom>
          <a:solidFill>
            <a:srgbClr val="674EA7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Glossário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1200" y="676525"/>
            <a:ext cx="7176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Modelo baseado Lean Inception Remota (https://www.caroli.org/lean-inception-remota)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284775" y="1578975"/>
            <a:ext cx="3495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Renan Sá - Desenvolvedor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Pedro Trevisan - Stakeholder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Welliton Santos - Stakeholder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304825" y="3574675"/>
            <a:ext cx="2234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Stakeholder</a:t>
            </a:r>
            <a:r>
              <a:rPr lang="pt-BR" sz="1200"/>
              <a:t>: Parte interessada e que apoia nas definições do projeto.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Dashboard</a:t>
            </a:r>
            <a:r>
              <a:rPr lang="pt-BR" sz="1200">
                <a:solidFill>
                  <a:schemeClr val="dk1"/>
                </a:solidFill>
              </a:rPr>
              <a:t>: Um painel com gráficos e totais para uma análise rápida dos dados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2662300" y="3574675"/>
            <a:ext cx="2234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Visão</a:t>
            </a:r>
            <a:r>
              <a:rPr lang="pt-BR" sz="1200"/>
              <a:t>: Um conjunto de dados predefinidos que durante a análise representa a informação a partir de um ponto de vista específico</a:t>
            </a:r>
            <a:endParaRPr sz="120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94025" y="5425175"/>
            <a:ext cx="7176600" cy="5105400"/>
            <a:chOff x="194025" y="5425175"/>
            <a:chExt cx="7176600" cy="5105400"/>
          </a:xfrm>
        </p:grpSpPr>
        <p:sp>
          <p:nvSpPr>
            <p:cNvPr id="64" name="Google Shape;64;p13"/>
            <p:cNvSpPr/>
            <p:nvPr/>
          </p:nvSpPr>
          <p:spPr>
            <a:xfrm>
              <a:off x="194025" y="5425175"/>
              <a:ext cx="7176600" cy="5105400"/>
            </a:xfrm>
            <a:prstGeom prst="roundRect">
              <a:avLst>
                <a:gd fmla="val 1447" name="adj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87100" y="5527150"/>
              <a:ext cx="6995100" cy="303600"/>
            </a:xfrm>
            <a:prstGeom prst="roundRect">
              <a:avLst>
                <a:gd fmla="val 24994" name="adj"/>
              </a:avLst>
            </a:prstGeom>
            <a:solidFill>
              <a:srgbClr val="B45F06"/>
            </a:solidFill>
            <a:ln cap="flat" cmpd="sng" w="9525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Personas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84775" y="5918900"/>
              <a:ext cx="3401700" cy="2160000"/>
            </a:xfrm>
            <a:prstGeom prst="roundRect">
              <a:avLst>
                <a:gd fmla="val 1447" name="adj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873600" y="5918900"/>
              <a:ext cx="3401700" cy="2160000"/>
            </a:xfrm>
            <a:prstGeom prst="roundRect">
              <a:avLst>
                <a:gd fmla="val 1447" name="adj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84775" y="8216250"/>
              <a:ext cx="3401700" cy="2160000"/>
            </a:xfrm>
            <a:prstGeom prst="roundRect">
              <a:avLst>
                <a:gd fmla="val 1447" name="adj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287100" y="6099950"/>
              <a:ext cx="30843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Nome</a:t>
              </a:r>
              <a:r>
                <a:rPr lang="pt-BR" sz="1200"/>
                <a:t>: Carlos Junior</a:t>
              </a:r>
              <a:br>
                <a:rPr lang="pt-BR" sz="1200"/>
              </a:br>
              <a:r>
                <a:rPr b="1" lang="pt-BR" sz="1200"/>
                <a:t>Idade</a:t>
              </a:r>
              <a:r>
                <a:rPr lang="pt-BR" sz="1200"/>
                <a:t>: 21</a:t>
              </a:r>
              <a:br>
                <a:rPr lang="pt-BR" sz="1200"/>
              </a:br>
              <a:r>
                <a:rPr b="1" lang="pt-BR" sz="1200"/>
                <a:t>Ocupação</a:t>
              </a:r>
              <a:r>
                <a:rPr lang="pt-BR" sz="1200"/>
                <a:t>: Desenvolvedor</a:t>
              </a:r>
              <a:br>
                <a:rPr lang="pt-BR" sz="1200"/>
              </a:br>
              <a:r>
                <a:rPr b="1" lang="pt-BR" sz="1200"/>
                <a:t>Personalidade</a:t>
              </a:r>
              <a:r>
                <a:rPr lang="pt-BR" sz="1200"/>
                <a:t>: Sério, reservado,</a:t>
              </a:r>
              <a:br>
                <a:rPr lang="pt-BR" sz="1200"/>
              </a:br>
              <a:r>
                <a:rPr lang="pt-BR" sz="1200"/>
                <a:t>com boa comunicação e distraído</a:t>
              </a:r>
              <a:br>
                <a:rPr lang="pt-BR" sz="1200"/>
              </a:br>
              <a:r>
                <a:rPr b="1" lang="pt-BR" sz="1200"/>
                <a:t>Necessidades</a:t>
              </a:r>
              <a:r>
                <a:rPr lang="pt-BR" sz="1200"/>
                <a:t>: Deseja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realizar seus apontamentos a cada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atividade para não ter que ficar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muito tempo fazendo isso após acomular</a:t>
              </a:r>
              <a:endParaRPr sz="1200"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3873600" y="6007550"/>
              <a:ext cx="30843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Nome</a:t>
              </a:r>
              <a:r>
                <a:rPr lang="pt-BR" sz="1200"/>
                <a:t>: Juliana Santos</a:t>
              </a:r>
              <a:br>
                <a:rPr lang="pt-BR" sz="1200"/>
              </a:br>
              <a:r>
                <a:rPr b="1" lang="pt-BR" sz="1200"/>
                <a:t>Idade</a:t>
              </a:r>
              <a:r>
                <a:rPr lang="pt-BR" sz="1200"/>
                <a:t>: 38</a:t>
              </a:r>
              <a:br>
                <a:rPr lang="pt-BR" sz="1200"/>
              </a:br>
              <a:r>
                <a:rPr b="1" lang="pt-BR" sz="1200"/>
                <a:t>Ocupação</a:t>
              </a:r>
              <a:r>
                <a:rPr lang="pt-BR" sz="1200"/>
                <a:t>: Desenvolvedora</a:t>
              </a:r>
              <a:br>
                <a:rPr lang="pt-BR" sz="1200"/>
              </a:br>
              <a:r>
                <a:rPr b="1" lang="pt-BR" sz="1200"/>
                <a:t>Personalidade</a:t>
              </a:r>
              <a:r>
                <a:rPr lang="pt-BR" sz="1200"/>
                <a:t>: Carismática,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Gosta de festas e é focada</a:t>
              </a:r>
              <a:br>
                <a:rPr lang="pt-BR" sz="1200"/>
              </a:br>
              <a:r>
                <a:rPr b="1" lang="pt-BR" sz="1200"/>
                <a:t>Necessidades</a:t>
              </a:r>
              <a:r>
                <a:rPr lang="pt-BR" sz="1200"/>
                <a:t>: Deseja uma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aplicação que apoie nos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apontamentos e acompanhar suas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múltiplas demandas por ser especialista da sua equipe</a:t>
              </a:r>
              <a:endParaRPr sz="1200"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287100" y="8372700"/>
              <a:ext cx="30843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Nome</a:t>
              </a:r>
              <a:r>
                <a:rPr lang="pt-BR" sz="1200"/>
                <a:t>: Raquel Fonseca</a:t>
              </a:r>
              <a:br>
                <a:rPr lang="pt-BR" sz="1200"/>
              </a:br>
              <a:r>
                <a:rPr b="1" lang="pt-BR" sz="1200"/>
                <a:t>Idade</a:t>
              </a:r>
              <a:r>
                <a:rPr lang="pt-BR" sz="1200"/>
                <a:t>: 27</a:t>
              </a:r>
              <a:br>
                <a:rPr lang="pt-BR" sz="1200"/>
              </a:br>
              <a:r>
                <a:rPr b="1" lang="pt-BR" sz="1200"/>
                <a:t>Ocupação</a:t>
              </a:r>
              <a:r>
                <a:rPr lang="pt-BR" sz="1200"/>
                <a:t>: Analista de Negócio</a:t>
              </a:r>
              <a:br>
                <a:rPr lang="pt-BR" sz="1200"/>
              </a:br>
              <a:r>
                <a:rPr b="1" lang="pt-BR" sz="1200"/>
                <a:t>Personalidade</a:t>
              </a:r>
              <a:r>
                <a:rPr lang="pt-BR" sz="1200"/>
                <a:t>: Organizada,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adora séries e ouvir música</a:t>
              </a:r>
              <a:br>
                <a:rPr lang="pt-BR" sz="1200"/>
              </a:br>
              <a:r>
                <a:rPr b="1" lang="pt-BR" sz="1200"/>
                <a:t>Necessidades</a:t>
              </a:r>
              <a:r>
                <a:rPr lang="pt-BR" sz="1200"/>
                <a:t>: Deseja um app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que permita entender o andamento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dos projetos que ela tem, pois são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muitos para acompanhamento pontual</a:t>
              </a:r>
              <a:endParaRPr sz="12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873600" y="8216250"/>
              <a:ext cx="3401700" cy="2160000"/>
            </a:xfrm>
            <a:prstGeom prst="roundRect">
              <a:avLst>
                <a:gd fmla="val 1447" name="adj"/>
              </a:avLst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873600" y="8280300"/>
              <a:ext cx="30843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Nome</a:t>
              </a:r>
              <a:r>
                <a:rPr lang="pt-BR" sz="1200"/>
                <a:t>: Pedro Castro</a:t>
              </a:r>
              <a:br>
                <a:rPr lang="pt-BR" sz="1200"/>
              </a:br>
              <a:r>
                <a:rPr b="1" lang="pt-BR" sz="1200"/>
                <a:t>Idade</a:t>
              </a:r>
              <a:r>
                <a:rPr lang="pt-BR" sz="1200"/>
                <a:t>: 42</a:t>
              </a:r>
              <a:br>
                <a:rPr lang="pt-BR" sz="1200"/>
              </a:br>
              <a:r>
                <a:rPr b="1" lang="pt-BR" sz="1200"/>
                <a:t>Ocupação</a:t>
              </a:r>
              <a:r>
                <a:rPr lang="pt-BR" sz="1200"/>
                <a:t>: Coordenador</a:t>
              </a:r>
              <a:br>
                <a:rPr lang="pt-BR" sz="1200"/>
              </a:br>
              <a:r>
                <a:rPr b="1" lang="pt-BR" sz="1200"/>
                <a:t>Personalidade</a:t>
              </a:r>
              <a:r>
                <a:rPr lang="pt-BR" sz="1200"/>
                <a:t>: Reservado,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tranquilo e é um investidor</a:t>
              </a:r>
              <a:br>
                <a:rPr lang="pt-BR" sz="1200"/>
              </a:br>
              <a:r>
                <a:rPr b="1" lang="pt-BR" sz="1200"/>
                <a:t>Necessidades</a:t>
              </a:r>
              <a:r>
                <a:rPr lang="pt-BR" sz="1200"/>
                <a:t>: Deseja uma 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ferramenta que permita uma visão rápida do andamento dos projetos para identificar onde pode atuar, e isso em meio a uma rotina de muitas reuniões</a:t>
              </a:r>
              <a:endParaRPr sz="1200"/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6112" y="6062816"/>
              <a:ext cx="866775" cy="1210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5675" y="8280292"/>
              <a:ext cx="931900" cy="1210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9535" y="8280288"/>
              <a:ext cx="1079905" cy="121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8147" y="6007550"/>
              <a:ext cx="1006957" cy="121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3"/>
          <p:cNvSpPr txBox="1"/>
          <p:nvPr/>
        </p:nvSpPr>
        <p:spPr>
          <a:xfrm>
            <a:off x="3780000" y="1580200"/>
            <a:ext cx="34953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" name="Google Shape;79;p13"/>
          <p:cNvSpPr txBox="1"/>
          <p:nvPr/>
        </p:nvSpPr>
        <p:spPr>
          <a:xfrm>
            <a:off x="5040900" y="3574675"/>
            <a:ext cx="22344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JSON</a:t>
            </a:r>
            <a:r>
              <a:rPr lang="pt-BR" sz="1200">
                <a:solidFill>
                  <a:schemeClr val="dk1"/>
                </a:solidFill>
              </a:rPr>
              <a:t>: Estrutura de dados muito utilizada para troca de dados em aplicações na web.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MVP</a:t>
            </a:r>
            <a:r>
              <a:rPr lang="pt-BR" sz="1200">
                <a:solidFill>
                  <a:schemeClr val="dk1"/>
                </a:solidFill>
              </a:rPr>
              <a:t>: Versão inicial, com poucas funcionalidades, mas que atender as necessidades dos usuários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191700" y="161775"/>
            <a:ext cx="7176600" cy="103245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84775" y="325250"/>
            <a:ext cx="6992100" cy="303600"/>
          </a:xfrm>
          <a:prstGeom prst="roundRect">
            <a:avLst>
              <a:gd fmla="val 24994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Brainstorming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94525" y="750050"/>
            <a:ext cx="6972600" cy="9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Criação do Projeto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Um cadastro que permita informar o nome do projeto, a quantidade de horas estimadas e uma data estimada de término, data inicial e final de vigência do projeto, o cliente do projeto, descrição geral, histórico de alterações, status do projeto, tipo de projeto, código externo.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 projeto não terá subdivisões como tarefas e subtarefas, as funções são alocadas diretamente ao projeto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Atribuição de equipe e função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adicionar ou remover recursos, alterar data e estimativa, justificando a alteração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criar projetos internos de apontamento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Criação de função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Um cadastro para informar o nome da função, fator para simulação, percentual em relação as horas estimadas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Criação de Equipe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Um cadastro para informar o nome da equipe, descrição geral e os membros.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Criação de Usuários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 cadastro para informar o nome do usuário,</a:t>
            </a:r>
            <a:r>
              <a:rPr lang="pt-BR" sz="1200"/>
              <a:t> status, fator de produtividade, cargo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associar função ao usuário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associar equipe ao usuário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Criação de apontamento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ao usuário indicar se deseja abrir o último apontamento feito na tela de manutenção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ao usuário dar manutenção aos apontamentos ou criar um apontamento por essa aplicação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Permitir ao usuário em uma tela visualizar os projetos em que pode fazer apontamento, e iniciar e fechar o apontamento com um clique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Ordenar a grid por último apontamento feito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Ao iniciar um novo apontamento, caso já exista um, encerrar o anterior e iniciar o atual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Informações da grid principal de apontamento: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BR" sz="1200"/>
              <a:t>Nome do projeto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BR" sz="1200"/>
              <a:t>Cliente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BR" sz="1200"/>
              <a:t>Quantidade estimada para a função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BR" sz="1200"/>
              <a:t>Quantidade apontada para a função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Quantidade apontada para o usuário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Data prevista de entrega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Botões de início e encerramento (ser um só) de apontamento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Permitir visualizar o histórico de apontamentos com botão de edição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Permitir fazer compensação de horas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Ao encerrar um apontamento abre uma modal de detalhamento, permitir parametrizar esse recurso se aparece ou não com descrição padrão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Acompanhamento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Uma tela com uma grid grande com as informações: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Informações por projeto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Informações por função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Informações por usuário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Carregar as informações de projeção em todas as visões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Opções de filtro por visão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Opções de ordenação por visão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Opção de mudar para visão de dashboard com gráficos e totalizados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191700" y="197475"/>
            <a:ext cx="7176600" cy="102888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Importação e exportação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pt-BR" sz="1200">
                <a:solidFill>
                  <a:schemeClr val="dk1"/>
                </a:solidFill>
              </a:rPr>
              <a:t>A importação e a exportação terão layouts pré definidos pelo Web Service (Web API) que será criado.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91700" y="197475"/>
            <a:ext cx="7176600" cy="102888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84775" y="325250"/>
            <a:ext cx="6992100" cy="303600"/>
          </a:xfrm>
          <a:prstGeom prst="roundRect">
            <a:avLst>
              <a:gd fmla="val 24994" name="adj"/>
            </a:avLst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Visão do Produto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84775" y="760800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o controle de permissão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atribuir permissões de acesso por usuário, função e/ou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</a:t>
            </a:r>
            <a:r>
              <a:rPr lang="pt-BR" sz="1100">
                <a:solidFill>
                  <a:schemeClr val="dk1"/>
                </a:solidFill>
              </a:rPr>
              <a:t> fazer esse processo usuário por usuário</a:t>
            </a:r>
            <a:r>
              <a:rPr lang="pt-BR" sz="1100">
                <a:solidFill>
                  <a:schemeClr val="dk1"/>
                </a:solidFill>
              </a:rPr>
              <a:t> 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 criação de perfis de acesso e a atribuição </a:t>
            </a:r>
            <a:r>
              <a:rPr lang="pt-BR" sz="1100">
                <a:solidFill>
                  <a:schemeClr val="dk1"/>
                </a:solidFill>
              </a:rPr>
              <a:t>individual</a:t>
            </a:r>
            <a:r>
              <a:rPr lang="pt-BR" sz="1100">
                <a:solidFill>
                  <a:schemeClr val="dk1"/>
                </a:solidFill>
              </a:rPr>
              <a:t> ou por grupo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700825" y="770475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 funções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haver apenas os dados essenciais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informar parâmetros que apoiarão nas simulações, auxiliando na estimativas e previsões dos projetos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116875" y="770475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 equipes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apenas designar uma equipe a um usuário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um acompanhamento dos valores individuais por equipe nas telas de acompanhamento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85600" y="3852750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</a:t>
            </a:r>
            <a:r>
              <a:rPr lang="pt-BR" sz="1100">
                <a:solidFill>
                  <a:schemeClr val="dk1"/>
                </a:solidFill>
              </a:rPr>
              <a:t>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cadastrar usuários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haver apenas dados essenciais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informar </a:t>
            </a:r>
            <a:r>
              <a:rPr lang="pt-BR" sz="1100">
                <a:solidFill>
                  <a:schemeClr val="dk1"/>
                </a:solidFill>
              </a:rPr>
              <a:t>competências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técnicas e indicará o valor médio de produtividade, o que apoiará nas estimativas e previsões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700825" y="3862500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 projetos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um planejamento com subdivisões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 atribuição direta de funções e/ou equipes no projeto, simplificando o controle do projeto e flexibilizando a atuação da equipe durante a execução do projeto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116050" y="3862500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alterar projetos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fazer a alteração apenas em dados básicos do projeto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responsável apoiado por simulações alterar os recursos do projeto, sua data prevista e estimativa de tempo justificando a alteração 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85600" y="6954525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cadastro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 projetos internos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controlar apenas demandas de clientes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 criação de projetos internos para auxiliar no controle geral de tempo da equipe e apoiar nas estimativas e previsões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700825" y="6964350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apontamento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criar/alterar apontamentos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do</a:t>
            </a:r>
            <a:r>
              <a:rPr lang="pt-BR" sz="1100">
                <a:solidFill>
                  <a:schemeClr val="dk1"/>
                </a:solidFill>
              </a:rPr>
              <a:t>: preenchimento repetitivo de um formulário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criar padrões de preenchimento e fazer alterações </a:t>
            </a:r>
            <a:r>
              <a:rPr lang="pt-BR" sz="1100">
                <a:solidFill>
                  <a:schemeClr val="dk1"/>
                </a:solidFill>
              </a:rPr>
              <a:t>simultâneas</a:t>
            </a:r>
            <a:r>
              <a:rPr lang="pt-BR" sz="1100">
                <a:solidFill>
                  <a:schemeClr val="dk1"/>
                </a:solidFill>
              </a:rPr>
              <a:t> em </a:t>
            </a:r>
            <a:r>
              <a:rPr lang="pt-BR" sz="1100">
                <a:solidFill>
                  <a:schemeClr val="dk1"/>
                </a:solidFill>
              </a:rPr>
              <a:t>múltiplos</a:t>
            </a:r>
            <a:r>
              <a:rPr lang="pt-BR" sz="1100">
                <a:solidFill>
                  <a:schemeClr val="dk1"/>
                </a:solidFill>
              </a:rPr>
              <a:t> apontamentos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116050" y="6954525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apontamento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criar apontamentos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do</a:t>
            </a:r>
            <a:r>
              <a:rPr lang="pt-BR" sz="1100">
                <a:solidFill>
                  <a:schemeClr val="dk1"/>
                </a:solidFill>
              </a:rPr>
              <a:t>: preenchimento repetitivo de um formulário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visualizar seus projetos ativos em um painel e iniciar e encerrar um apontamento com o cliente em um botão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91700" y="197475"/>
            <a:ext cx="7176600" cy="102888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84775" y="456000"/>
            <a:ext cx="2160000" cy="27981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apontamento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visualizar apontamentos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visualizar o histórico de apontamentos em formato de lista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visualizar seus apontamentos em formato de lista e de totalizadores e gráficos para apoiar na análise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700825" y="465675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 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apontamento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apontamentos de compensação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da</a:t>
            </a:r>
            <a:r>
              <a:rPr lang="pt-BR" sz="1100">
                <a:solidFill>
                  <a:schemeClr val="dk1"/>
                </a:solidFill>
              </a:rPr>
              <a:t>: necessidade de preenchimento de formulários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apenas confirmar se deseja compensar as horas faltantes em um dia de sua jornada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116875" y="465675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acompanhamento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fazer análises dos dados dos projetos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uma análise em uma única visão detalhada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definir o período da </a:t>
            </a:r>
            <a:r>
              <a:rPr lang="pt-BR" sz="1100">
                <a:solidFill>
                  <a:schemeClr val="dk1"/>
                </a:solidFill>
              </a:rPr>
              <a:t>consulta</a:t>
            </a:r>
            <a:r>
              <a:rPr lang="pt-BR" sz="1100">
                <a:solidFill>
                  <a:schemeClr val="dk1"/>
                </a:solidFill>
              </a:rPr>
              <a:t> e ter os dados por visões (Geral, Equipe, Projeto, Função, Usuário) no modelo de grid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84775" y="3574200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acompanhamento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fazer análises dos dados dos projetos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de</a:t>
            </a:r>
            <a:r>
              <a:rPr lang="pt-BR" sz="1100">
                <a:solidFill>
                  <a:schemeClr val="dk1"/>
                </a:solidFill>
              </a:rPr>
              <a:t>: ter os dados apresentados apenas em uma grid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visualizar os dados por totais e gráficos utilizando o período da consulta e as visões (Geral, Equipe, Projeto, Função, Usuário)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700825" y="3574200"/>
            <a:ext cx="2160000" cy="27885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Para</a:t>
            </a:r>
            <a:r>
              <a:rPr lang="pt-BR" sz="1100">
                <a:solidFill>
                  <a:schemeClr val="dk1"/>
                </a:solidFill>
              </a:rPr>
              <a:t>:os membros da equipe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fazem acompanhamento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</a:t>
            </a:r>
            <a:r>
              <a:rPr lang="pt-BR" sz="1100">
                <a:solidFill>
                  <a:schemeClr val="dk1"/>
                </a:solidFill>
              </a:rPr>
              <a:t>: aponta dev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que</a:t>
            </a:r>
            <a:r>
              <a:rPr lang="pt-BR" sz="1100">
                <a:solidFill>
                  <a:schemeClr val="dk1"/>
                </a:solidFill>
              </a:rPr>
              <a:t>: permitirá importar e exportar os dados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diferentemente da</a:t>
            </a:r>
            <a:r>
              <a:rPr lang="pt-BR" sz="1100">
                <a:solidFill>
                  <a:schemeClr val="dk1"/>
                </a:solidFill>
              </a:rPr>
              <a:t>: necessidade de preenchimento dos dados em todas as telas</a:t>
            </a: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o nosso produto</a:t>
            </a:r>
            <a:r>
              <a:rPr lang="pt-BR" sz="1100">
                <a:solidFill>
                  <a:schemeClr val="dk1"/>
                </a:solidFill>
              </a:rPr>
              <a:t>: permitirá ao usuário a </a:t>
            </a:r>
            <a:r>
              <a:rPr lang="pt-BR" sz="1100">
                <a:solidFill>
                  <a:schemeClr val="dk1"/>
                </a:solidFill>
              </a:rPr>
              <a:t>importação</a:t>
            </a:r>
            <a:r>
              <a:rPr lang="pt-BR" sz="1100">
                <a:solidFill>
                  <a:schemeClr val="dk1"/>
                </a:solidFill>
              </a:rPr>
              <a:t> e exportação dos dados utilizando Web API para todos os dados que se entender a necessidade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91700" y="147075"/>
            <a:ext cx="7176600" cy="103392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84775" y="249050"/>
            <a:ext cx="6995100" cy="303600"/>
          </a:xfrm>
          <a:prstGeom prst="roundRect">
            <a:avLst>
              <a:gd fmla="val 24994" name="adj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É - Não é - Faz - Não faz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84775" y="691225"/>
            <a:ext cx="3420000" cy="46800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87750" y="12845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aplicação para controle de data/hora estimada para projetos</a:t>
            </a:r>
            <a:endParaRPr sz="1100"/>
          </a:p>
        </p:txBody>
      </p:sp>
      <p:sp>
        <p:nvSpPr>
          <p:cNvPr id="125" name="Google Shape;125;p18"/>
          <p:cNvSpPr/>
          <p:nvPr/>
        </p:nvSpPr>
        <p:spPr>
          <a:xfrm>
            <a:off x="3859875" y="691225"/>
            <a:ext cx="3420000" cy="46800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7075" y="842975"/>
            <a:ext cx="3215400" cy="303600"/>
          </a:xfrm>
          <a:prstGeom prst="roundRect">
            <a:avLst>
              <a:gd fmla="val 24994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É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054475" y="12845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ferramenta para dinâmicas de trabalho ágeis e que mudam muito</a:t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>
            <a:off x="3962175" y="12845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cadastro de usuários, funções, equipes e projetos</a:t>
            </a:r>
            <a:endParaRPr sz="1100"/>
          </a:p>
        </p:txBody>
      </p:sp>
      <p:sp>
        <p:nvSpPr>
          <p:cNvPr id="129" name="Google Shape;129;p18"/>
          <p:cNvSpPr/>
          <p:nvPr/>
        </p:nvSpPr>
        <p:spPr>
          <a:xfrm>
            <a:off x="3962175" y="842975"/>
            <a:ext cx="3215400" cy="303600"/>
          </a:xfrm>
          <a:prstGeom prst="roundRect">
            <a:avLst>
              <a:gd fmla="val 24994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Faz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629575" y="12845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acompanhamento dos números dos projetos</a:t>
            </a:r>
            <a:endParaRPr sz="1100"/>
          </a:p>
        </p:txBody>
      </p:sp>
      <p:sp>
        <p:nvSpPr>
          <p:cNvPr id="131" name="Google Shape;131;p18"/>
          <p:cNvSpPr/>
          <p:nvPr/>
        </p:nvSpPr>
        <p:spPr>
          <a:xfrm>
            <a:off x="284775" y="5496600"/>
            <a:ext cx="3420000" cy="48570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87750" y="608987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forma de controlar custos de um projeto</a:t>
            </a:r>
            <a:endParaRPr sz="1100"/>
          </a:p>
        </p:txBody>
      </p:sp>
      <p:sp>
        <p:nvSpPr>
          <p:cNvPr id="133" name="Google Shape;133;p18"/>
          <p:cNvSpPr/>
          <p:nvPr/>
        </p:nvSpPr>
        <p:spPr>
          <a:xfrm>
            <a:off x="387075" y="5648350"/>
            <a:ext cx="3215400" cy="303600"/>
          </a:xfrm>
          <a:prstGeom prst="roundRect">
            <a:avLst>
              <a:gd fmla="val 24994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Não é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054475" y="608987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ferramenta de comunicação com cliente</a:t>
            </a:r>
            <a:endParaRPr sz="1100"/>
          </a:p>
        </p:txBody>
      </p:sp>
      <p:sp>
        <p:nvSpPr>
          <p:cNvPr id="135" name="Google Shape;135;p18"/>
          <p:cNvSpPr/>
          <p:nvPr/>
        </p:nvSpPr>
        <p:spPr>
          <a:xfrm>
            <a:off x="3859875" y="5496600"/>
            <a:ext cx="3420000" cy="48570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962175" y="608987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Auxilia</a:t>
            </a:r>
            <a:r>
              <a:rPr lang="pt-BR" sz="1100"/>
              <a:t> na precificação do serviço/produto</a:t>
            </a:r>
            <a:endParaRPr sz="1100"/>
          </a:p>
        </p:txBody>
      </p:sp>
      <p:sp>
        <p:nvSpPr>
          <p:cNvPr id="137" name="Google Shape;137;p18"/>
          <p:cNvSpPr/>
          <p:nvPr/>
        </p:nvSpPr>
        <p:spPr>
          <a:xfrm>
            <a:off x="3962175" y="5648350"/>
            <a:ext cx="3215400" cy="303600"/>
          </a:xfrm>
          <a:prstGeom prst="roundRect">
            <a:avLst>
              <a:gd fmla="val 24994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Não f</a:t>
            </a:r>
            <a:r>
              <a:rPr lang="pt-BR">
                <a:solidFill>
                  <a:srgbClr val="666666"/>
                </a:solidFill>
              </a:rPr>
              <a:t>az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629575" y="608987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Monta agenda de atividades de usuários</a:t>
            </a:r>
            <a:endParaRPr sz="1100"/>
          </a:p>
        </p:txBody>
      </p:sp>
      <p:sp>
        <p:nvSpPr>
          <p:cNvPr id="139" name="Google Shape;139;p18"/>
          <p:cNvSpPr/>
          <p:nvPr/>
        </p:nvSpPr>
        <p:spPr>
          <a:xfrm>
            <a:off x="387750" y="71278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ferramenta de controle de atividades dos </a:t>
            </a:r>
            <a:r>
              <a:rPr lang="pt-BR" sz="1100"/>
              <a:t>desenvolvedores</a:t>
            </a:r>
            <a:endParaRPr sz="1100"/>
          </a:p>
        </p:txBody>
      </p:sp>
      <p:sp>
        <p:nvSpPr>
          <p:cNvPr id="140" name="Google Shape;140;p18"/>
          <p:cNvSpPr/>
          <p:nvPr/>
        </p:nvSpPr>
        <p:spPr>
          <a:xfrm>
            <a:off x="2054475" y="71278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Uma aplicação focada no maior controle possível</a:t>
            </a:r>
            <a:endParaRPr sz="1100"/>
          </a:p>
        </p:txBody>
      </p:sp>
      <p:sp>
        <p:nvSpPr>
          <p:cNvPr id="141" name="Google Shape;141;p18"/>
          <p:cNvSpPr/>
          <p:nvPr/>
        </p:nvSpPr>
        <p:spPr>
          <a:xfrm>
            <a:off x="387750" y="232242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É uma aplicação para acompanhamento</a:t>
            </a:r>
            <a:endParaRPr sz="1100"/>
          </a:p>
        </p:txBody>
      </p:sp>
      <p:sp>
        <p:nvSpPr>
          <p:cNvPr id="142" name="Google Shape;142;p18"/>
          <p:cNvSpPr/>
          <p:nvPr/>
        </p:nvSpPr>
        <p:spPr>
          <a:xfrm>
            <a:off x="3962175" y="232242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fazer apontamento de modo simples e rápido</a:t>
            </a:r>
            <a:endParaRPr sz="1100"/>
          </a:p>
        </p:txBody>
      </p:sp>
      <p:sp>
        <p:nvSpPr>
          <p:cNvPr id="143" name="Google Shape;143;p18"/>
          <p:cNvSpPr/>
          <p:nvPr/>
        </p:nvSpPr>
        <p:spPr>
          <a:xfrm>
            <a:off x="5629575" y="232242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correções simultâneas em projetos e apontamentos</a:t>
            </a:r>
            <a:endParaRPr sz="1100"/>
          </a:p>
        </p:txBody>
      </p:sp>
      <p:sp>
        <p:nvSpPr>
          <p:cNvPr id="144" name="Google Shape;144;p18"/>
          <p:cNvSpPr/>
          <p:nvPr/>
        </p:nvSpPr>
        <p:spPr>
          <a:xfrm>
            <a:off x="3962175" y="339055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estimativas de produtividade</a:t>
            </a:r>
            <a:endParaRPr sz="1100"/>
          </a:p>
        </p:txBody>
      </p:sp>
      <p:sp>
        <p:nvSpPr>
          <p:cNvPr id="145" name="Google Shape;145;p18"/>
          <p:cNvSpPr/>
          <p:nvPr/>
        </p:nvSpPr>
        <p:spPr>
          <a:xfrm>
            <a:off x="5629575" y="339055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integrações com outras soluções utilizando o padrão JSON</a:t>
            </a:r>
            <a:endParaRPr sz="1100"/>
          </a:p>
        </p:txBody>
      </p:sp>
      <p:sp>
        <p:nvSpPr>
          <p:cNvPr id="146" name="Google Shape;146;p18"/>
          <p:cNvSpPr/>
          <p:nvPr/>
        </p:nvSpPr>
        <p:spPr>
          <a:xfrm>
            <a:off x="3962175" y="71278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Criar</a:t>
            </a:r>
            <a:r>
              <a:rPr lang="pt-BR" sz="1100"/>
              <a:t> projetos automaticamente baseado nas estimativas </a:t>
            </a:r>
            <a:endParaRPr sz="1100"/>
          </a:p>
        </p:txBody>
      </p:sp>
      <p:sp>
        <p:nvSpPr>
          <p:cNvPr id="147" name="Google Shape;147;p18"/>
          <p:cNvSpPr/>
          <p:nvPr/>
        </p:nvSpPr>
        <p:spPr>
          <a:xfrm>
            <a:off x="5629575" y="7127800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criação de apontamentos em tempo futuro</a:t>
            </a:r>
            <a:endParaRPr sz="1100"/>
          </a:p>
        </p:txBody>
      </p:sp>
      <p:sp>
        <p:nvSpPr>
          <p:cNvPr id="148" name="Google Shape;148;p18"/>
          <p:cNvSpPr/>
          <p:nvPr/>
        </p:nvSpPr>
        <p:spPr>
          <a:xfrm>
            <a:off x="3962175" y="8165725"/>
            <a:ext cx="1548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Permite bloqueio de apontamentos ou projetos automaticamente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191700" y="147075"/>
            <a:ext cx="7176600" cy="103539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84775" y="249050"/>
            <a:ext cx="6995100" cy="303600"/>
          </a:xfrm>
          <a:prstGeom prst="roundRect">
            <a:avLst>
              <a:gd fmla="val 24994" name="adj"/>
            </a:avLst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Funcionalidades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44100" y="9326125"/>
            <a:ext cx="6867000" cy="10335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51850" y="9468750"/>
            <a:ext cx="6642000" cy="303600"/>
          </a:xfrm>
          <a:prstGeom prst="roundRect">
            <a:avLst>
              <a:gd fmla="val 24994" name="adj"/>
            </a:avLst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Legenda semáforo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51850" y="9953375"/>
            <a:ext cx="619200" cy="3036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8" name="Google Shape;158;p19"/>
          <p:cNvSpPr/>
          <p:nvPr/>
        </p:nvSpPr>
        <p:spPr>
          <a:xfrm>
            <a:off x="2777450" y="9953375"/>
            <a:ext cx="619200" cy="303600"/>
          </a:xfrm>
          <a:prstGeom prst="foldedCorner">
            <a:avLst>
              <a:gd fmla="val 8438" name="adj"/>
            </a:avLst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9" name="Google Shape;159;p19"/>
          <p:cNvSpPr/>
          <p:nvPr/>
        </p:nvSpPr>
        <p:spPr>
          <a:xfrm>
            <a:off x="5103050" y="9953375"/>
            <a:ext cx="619200" cy="3036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0" name="Google Shape;160;p19"/>
          <p:cNvSpPr txBox="1"/>
          <p:nvPr/>
        </p:nvSpPr>
        <p:spPr>
          <a:xfrm>
            <a:off x="1160250" y="9797375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</a:t>
            </a:r>
            <a:br>
              <a:rPr lang="pt-BR"/>
            </a:br>
            <a:r>
              <a:rPr lang="pt-BR"/>
              <a:t>Complex./Custo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29075" y="9797375"/>
            <a:ext cx="14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br>
              <a:rPr lang="pt-BR"/>
            </a:br>
            <a:r>
              <a:rPr lang="pt-BR">
                <a:solidFill>
                  <a:schemeClr val="dk1"/>
                </a:solidFill>
              </a:rPr>
              <a:t>Complex./Custo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774100" y="9797375"/>
            <a:ext cx="14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Alta</a:t>
            </a:r>
            <a:br>
              <a:rPr lang="pt-BR"/>
            </a:br>
            <a:r>
              <a:rPr lang="pt-BR">
                <a:solidFill>
                  <a:schemeClr val="dk1"/>
                </a:solidFill>
              </a:rPr>
              <a:t>Complex./Custo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84775" y="69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Tela de acesso com usuário, senha e google authenticator</a:t>
            </a:r>
            <a:endParaRPr sz="1100"/>
          </a:p>
        </p:txBody>
      </p:sp>
      <p:sp>
        <p:nvSpPr>
          <p:cNvPr id="164" name="Google Shape;164;p19"/>
          <p:cNvSpPr/>
          <p:nvPr/>
        </p:nvSpPr>
        <p:spPr>
          <a:xfrm>
            <a:off x="2076475" y="69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Tela de acesso com conta externa</a:t>
            </a:r>
            <a:endParaRPr sz="1100"/>
          </a:p>
        </p:txBody>
      </p:sp>
      <p:sp>
        <p:nvSpPr>
          <p:cNvPr id="165" name="Google Shape;165;p19"/>
          <p:cNvSpPr/>
          <p:nvPr/>
        </p:nvSpPr>
        <p:spPr>
          <a:xfrm>
            <a:off x="3868175" y="69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Importação de dados (JSON)</a:t>
            </a:r>
            <a:endParaRPr sz="1100"/>
          </a:p>
        </p:txBody>
      </p:sp>
      <p:sp>
        <p:nvSpPr>
          <p:cNvPr id="166" name="Google Shape;166;p19"/>
          <p:cNvSpPr/>
          <p:nvPr/>
        </p:nvSpPr>
        <p:spPr>
          <a:xfrm>
            <a:off x="5659875" y="69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função</a:t>
            </a:r>
            <a:endParaRPr sz="1100"/>
          </a:p>
        </p:txBody>
      </p:sp>
      <p:sp>
        <p:nvSpPr>
          <p:cNvPr id="167" name="Google Shape;167;p19"/>
          <p:cNvSpPr/>
          <p:nvPr/>
        </p:nvSpPr>
        <p:spPr>
          <a:xfrm>
            <a:off x="284775" y="1707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equipe</a:t>
            </a:r>
            <a:endParaRPr sz="1100"/>
          </a:p>
        </p:txBody>
      </p:sp>
      <p:sp>
        <p:nvSpPr>
          <p:cNvPr id="168" name="Google Shape;168;p19"/>
          <p:cNvSpPr/>
          <p:nvPr/>
        </p:nvSpPr>
        <p:spPr>
          <a:xfrm>
            <a:off x="2076475" y="1707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usuário</a:t>
            </a:r>
            <a:endParaRPr sz="1100"/>
          </a:p>
        </p:txBody>
      </p:sp>
      <p:sp>
        <p:nvSpPr>
          <p:cNvPr id="169" name="Google Shape;169;p19"/>
          <p:cNvSpPr/>
          <p:nvPr/>
        </p:nvSpPr>
        <p:spPr>
          <a:xfrm>
            <a:off x="284775" y="272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Cadastro autônomo de usuário</a:t>
            </a:r>
            <a:endParaRPr sz="1100"/>
          </a:p>
        </p:txBody>
      </p:sp>
      <p:sp>
        <p:nvSpPr>
          <p:cNvPr id="170" name="Google Shape;170;p19"/>
          <p:cNvSpPr/>
          <p:nvPr/>
        </p:nvSpPr>
        <p:spPr>
          <a:xfrm>
            <a:off x="2076475" y="272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Cadastro/Manutenção de apontamento</a:t>
            </a:r>
            <a:endParaRPr sz="1100"/>
          </a:p>
        </p:txBody>
      </p:sp>
      <p:sp>
        <p:nvSpPr>
          <p:cNvPr id="171" name="Google Shape;171;p19"/>
          <p:cNvSpPr/>
          <p:nvPr/>
        </p:nvSpPr>
        <p:spPr>
          <a:xfrm>
            <a:off x="3868175" y="272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Exportar dados (JSON)</a:t>
            </a:r>
            <a:endParaRPr sz="1100"/>
          </a:p>
        </p:txBody>
      </p:sp>
      <p:sp>
        <p:nvSpPr>
          <p:cNvPr id="172" name="Google Shape;172;p19"/>
          <p:cNvSpPr/>
          <p:nvPr/>
        </p:nvSpPr>
        <p:spPr>
          <a:xfrm>
            <a:off x="5659875" y="2722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usuário</a:t>
            </a:r>
            <a:endParaRPr sz="1100"/>
          </a:p>
        </p:txBody>
      </p:sp>
      <p:sp>
        <p:nvSpPr>
          <p:cNvPr id="173" name="Google Shape;173;p19"/>
          <p:cNvSpPr/>
          <p:nvPr/>
        </p:nvSpPr>
        <p:spPr>
          <a:xfrm>
            <a:off x="3868175" y="1707038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projeto</a:t>
            </a:r>
            <a:endParaRPr sz="1100"/>
          </a:p>
        </p:txBody>
      </p:sp>
      <p:sp>
        <p:nvSpPr>
          <p:cNvPr id="174" name="Google Shape;174;p19"/>
          <p:cNvSpPr/>
          <p:nvPr/>
        </p:nvSpPr>
        <p:spPr>
          <a:xfrm>
            <a:off x="2076475" y="373441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função</a:t>
            </a:r>
            <a:endParaRPr sz="1100"/>
          </a:p>
        </p:txBody>
      </p:sp>
      <p:sp>
        <p:nvSpPr>
          <p:cNvPr id="175" name="Google Shape;175;p19"/>
          <p:cNvSpPr/>
          <p:nvPr/>
        </p:nvSpPr>
        <p:spPr>
          <a:xfrm>
            <a:off x="284775" y="3735725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Controle de permissões</a:t>
            </a:r>
            <a:endParaRPr sz="1100"/>
          </a:p>
        </p:txBody>
      </p:sp>
      <p:sp>
        <p:nvSpPr>
          <p:cNvPr id="176" name="Google Shape;176;p19"/>
          <p:cNvSpPr/>
          <p:nvPr/>
        </p:nvSpPr>
        <p:spPr>
          <a:xfrm>
            <a:off x="284775" y="4749400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equipe</a:t>
            </a:r>
            <a:endParaRPr sz="1100"/>
          </a:p>
        </p:txBody>
      </p:sp>
      <p:sp>
        <p:nvSpPr>
          <p:cNvPr id="177" name="Google Shape;177;p19"/>
          <p:cNvSpPr/>
          <p:nvPr/>
        </p:nvSpPr>
        <p:spPr>
          <a:xfrm>
            <a:off x="2076475" y="474941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projeto</a:t>
            </a:r>
            <a:endParaRPr sz="1100"/>
          </a:p>
        </p:txBody>
      </p:sp>
      <p:sp>
        <p:nvSpPr>
          <p:cNvPr id="178" name="Google Shape;178;p19"/>
          <p:cNvSpPr/>
          <p:nvPr/>
        </p:nvSpPr>
        <p:spPr>
          <a:xfrm>
            <a:off x="5659875" y="474941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apontamento</a:t>
            </a:r>
            <a:endParaRPr sz="1100"/>
          </a:p>
        </p:txBody>
      </p:sp>
      <p:sp>
        <p:nvSpPr>
          <p:cNvPr id="179" name="Google Shape;179;p19"/>
          <p:cNvSpPr/>
          <p:nvPr/>
        </p:nvSpPr>
        <p:spPr>
          <a:xfrm>
            <a:off x="3868175" y="4725000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Geração de dados de produtividade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191700" y="147075"/>
            <a:ext cx="7176600" cy="10353900"/>
          </a:xfrm>
          <a:prstGeom prst="roundRect">
            <a:avLst>
              <a:gd fmla="val 144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84800" y="249050"/>
            <a:ext cx="6995100" cy="303600"/>
          </a:xfrm>
          <a:prstGeom prst="roundRect">
            <a:avLst>
              <a:gd fmla="val 24994" name="adj"/>
            </a:avLst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Sequenciador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20350" y="1007434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</a:t>
            </a:r>
            <a:endParaRPr b="1"/>
          </a:p>
        </p:txBody>
      </p:sp>
      <p:sp>
        <p:nvSpPr>
          <p:cNvPr id="187" name="Google Shape;187;p20"/>
          <p:cNvSpPr/>
          <p:nvPr/>
        </p:nvSpPr>
        <p:spPr>
          <a:xfrm>
            <a:off x="320350" y="2115744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</a:t>
            </a:r>
            <a:endParaRPr b="1"/>
          </a:p>
        </p:txBody>
      </p:sp>
      <p:sp>
        <p:nvSpPr>
          <p:cNvPr id="188" name="Google Shape;188;p20"/>
          <p:cNvSpPr/>
          <p:nvPr/>
        </p:nvSpPr>
        <p:spPr>
          <a:xfrm>
            <a:off x="2676510" y="1046584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5032670" y="1046584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20350" y="3224053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</a:t>
            </a:r>
            <a:endParaRPr b="1"/>
          </a:p>
        </p:txBody>
      </p:sp>
      <p:sp>
        <p:nvSpPr>
          <p:cNvPr id="191" name="Google Shape;191;p20"/>
          <p:cNvSpPr/>
          <p:nvPr/>
        </p:nvSpPr>
        <p:spPr>
          <a:xfrm>
            <a:off x="2676510" y="2154894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583700" y="3107203"/>
            <a:ext cx="1620000" cy="6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MVP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235540" y="6442288"/>
            <a:ext cx="1620000" cy="6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Incremento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676510" y="3263203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20350" y="4332363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</a:t>
            </a:r>
            <a:endParaRPr b="1"/>
          </a:p>
        </p:txBody>
      </p:sp>
      <p:sp>
        <p:nvSpPr>
          <p:cNvPr id="196" name="Google Shape;196;p20"/>
          <p:cNvSpPr/>
          <p:nvPr/>
        </p:nvSpPr>
        <p:spPr>
          <a:xfrm>
            <a:off x="2676510" y="4371513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20350" y="5440672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endParaRPr b="1"/>
          </a:p>
        </p:txBody>
      </p:sp>
      <p:sp>
        <p:nvSpPr>
          <p:cNvPr id="198" name="Google Shape;198;p20"/>
          <p:cNvSpPr/>
          <p:nvPr/>
        </p:nvSpPr>
        <p:spPr>
          <a:xfrm>
            <a:off x="2676510" y="5479822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5032670" y="5494661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20350" y="6548981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</a:t>
            </a:r>
            <a:endParaRPr b="1"/>
          </a:p>
        </p:txBody>
      </p:sp>
      <p:sp>
        <p:nvSpPr>
          <p:cNvPr id="201" name="Google Shape;201;p20"/>
          <p:cNvSpPr/>
          <p:nvPr/>
        </p:nvSpPr>
        <p:spPr>
          <a:xfrm>
            <a:off x="2676510" y="6588131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20350" y="7657291"/>
            <a:ext cx="381900" cy="381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7</a:t>
            </a:r>
            <a:endParaRPr b="1"/>
          </a:p>
        </p:txBody>
      </p:sp>
      <p:sp>
        <p:nvSpPr>
          <p:cNvPr id="203" name="Google Shape;203;p20"/>
          <p:cNvSpPr/>
          <p:nvPr/>
        </p:nvSpPr>
        <p:spPr>
          <a:xfrm>
            <a:off x="2676510" y="7696441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032670" y="7718700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879380" y="74838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Tela de acesso com usuário, senha e google authenticator</a:t>
            </a:r>
            <a:endParaRPr sz="1100"/>
          </a:p>
        </p:txBody>
      </p:sp>
      <p:sp>
        <p:nvSpPr>
          <p:cNvPr id="206" name="Google Shape;206;p20"/>
          <p:cNvSpPr/>
          <p:nvPr/>
        </p:nvSpPr>
        <p:spPr>
          <a:xfrm>
            <a:off x="3235540" y="74838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usuário</a:t>
            </a:r>
            <a:endParaRPr sz="1100"/>
          </a:p>
        </p:txBody>
      </p:sp>
      <p:sp>
        <p:nvSpPr>
          <p:cNvPr id="207" name="Google Shape;207;p20"/>
          <p:cNvSpPr/>
          <p:nvPr/>
        </p:nvSpPr>
        <p:spPr>
          <a:xfrm>
            <a:off x="5583700" y="74838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usuário</a:t>
            </a:r>
            <a:endParaRPr sz="1100"/>
          </a:p>
        </p:txBody>
      </p:sp>
      <p:sp>
        <p:nvSpPr>
          <p:cNvPr id="208" name="Google Shape;208;p20"/>
          <p:cNvSpPr/>
          <p:nvPr/>
        </p:nvSpPr>
        <p:spPr>
          <a:xfrm>
            <a:off x="879380" y="185669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função</a:t>
            </a:r>
            <a:endParaRPr sz="1100"/>
          </a:p>
        </p:txBody>
      </p:sp>
      <p:sp>
        <p:nvSpPr>
          <p:cNvPr id="209" name="Google Shape;209;p20"/>
          <p:cNvSpPr/>
          <p:nvPr/>
        </p:nvSpPr>
        <p:spPr>
          <a:xfrm>
            <a:off x="879380" y="407331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função</a:t>
            </a:r>
            <a:endParaRPr sz="1100"/>
          </a:p>
        </p:txBody>
      </p:sp>
      <p:sp>
        <p:nvSpPr>
          <p:cNvPr id="210" name="Google Shape;210;p20"/>
          <p:cNvSpPr/>
          <p:nvPr/>
        </p:nvSpPr>
        <p:spPr>
          <a:xfrm>
            <a:off x="5032670" y="2158604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235540" y="185669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equipe</a:t>
            </a:r>
            <a:endParaRPr sz="1100"/>
          </a:p>
        </p:txBody>
      </p:sp>
      <p:sp>
        <p:nvSpPr>
          <p:cNvPr id="212" name="Google Shape;212;p20"/>
          <p:cNvSpPr/>
          <p:nvPr/>
        </p:nvSpPr>
        <p:spPr>
          <a:xfrm>
            <a:off x="5583700" y="1856694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Cadastro/Manutenção de projeto</a:t>
            </a:r>
            <a:endParaRPr sz="1100"/>
          </a:p>
        </p:txBody>
      </p:sp>
      <p:sp>
        <p:nvSpPr>
          <p:cNvPr id="213" name="Google Shape;213;p20"/>
          <p:cNvSpPr/>
          <p:nvPr/>
        </p:nvSpPr>
        <p:spPr>
          <a:xfrm>
            <a:off x="879380" y="296500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Cadastro/Manutenção de apontamento</a:t>
            </a:r>
            <a:endParaRPr sz="1100"/>
          </a:p>
        </p:txBody>
      </p:sp>
      <p:sp>
        <p:nvSpPr>
          <p:cNvPr id="214" name="Google Shape;214;p20"/>
          <p:cNvSpPr/>
          <p:nvPr/>
        </p:nvSpPr>
        <p:spPr>
          <a:xfrm>
            <a:off x="5032670" y="3270623"/>
            <a:ext cx="381900" cy="30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879380" y="6280585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equipe</a:t>
            </a:r>
            <a:endParaRPr sz="1100"/>
          </a:p>
        </p:txBody>
      </p:sp>
      <p:sp>
        <p:nvSpPr>
          <p:cNvPr id="216" name="Google Shape;216;p20"/>
          <p:cNvSpPr/>
          <p:nvPr/>
        </p:nvSpPr>
        <p:spPr>
          <a:xfrm>
            <a:off x="3235540" y="296500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Controle de permissões</a:t>
            </a:r>
            <a:endParaRPr sz="1100"/>
          </a:p>
        </p:txBody>
      </p:sp>
      <p:sp>
        <p:nvSpPr>
          <p:cNvPr id="217" name="Google Shape;217;p20"/>
          <p:cNvSpPr/>
          <p:nvPr/>
        </p:nvSpPr>
        <p:spPr>
          <a:xfrm>
            <a:off x="3235540" y="4073313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projeto</a:t>
            </a:r>
            <a:endParaRPr sz="1100"/>
          </a:p>
        </p:txBody>
      </p:sp>
      <p:sp>
        <p:nvSpPr>
          <p:cNvPr id="218" name="Google Shape;218;p20"/>
          <p:cNvSpPr/>
          <p:nvPr/>
        </p:nvSpPr>
        <p:spPr>
          <a:xfrm>
            <a:off x="879380" y="5181622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Relatório/Gráficos de apontamento</a:t>
            </a:r>
            <a:endParaRPr sz="1100"/>
          </a:p>
        </p:txBody>
      </p:sp>
      <p:sp>
        <p:nvSpPr>
          <p:cNvPr id="219" name="Google Shape;219;p20"/>
          <p:cNvSpPr/>
          <p:nvPr/>
        </p:nvSpPr>
        <p:spPr>
          <a:xfrm>
            <a:off x="5583700" y="7398241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EA9999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Geração de dados de produtividade</a:t>
            </a:r>
            <a:endParaRPr sz="1100"/>
          </a:p>
        </p:txBody>
      </p:sp>
      <p:sp>
        <p:nvSpPr>
          <p:cNvPr id="220" name="Google Shape;220;p20"/>
          <p:cNvSpPr/>
          <p:nvPr/>
        </p:nvSpPr>
        <p:spPr>
          <a:xfrm>
            <a:off x="3235540" y="5181622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Importação de dados (JSON)</a:t>
            </a:r>
            <a:endParaRPr sz="1100"/>
          </a:p>
        </p:txBody>
      </p:sp>
      <p:sp>
        <p:nvSpPr>
          <p:cNvPr id="221" name="Google Shape;221;p20"/>
          <p:cNvSpPr/>
          <p:nvPr/>
        </p:nvSpPr>
        <p:spPr>
          <a:xfrm>
            <a:off x="879380" y="7398241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Tela de acesso com conta externa</a:t>
            </a:r>
            <a:endParaRPr sz="1100"/>
          </a:p>
        </p:txBody>
      </p:sp>
      <p:sp>
        <p:nvSpPr>
          <p:cNvPr id="222" name="Google Shape;222;p20"/>
          <p:cNvSpPr/>
          <p:nvPr/>
        </p:nvSpPr>
        <p:spPr>
          <a:xfrm>
            <a:off x="3235540" y="7398241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Cadastro autônomo de usuário</a:t>
            </a:r>
            <a:endParaRPr sz="1100"/>
          </a:p>
        </p:txBody>
      </p:sp>
      <p:sp>
        <p:nvSpPr>
          <p:cNvPr id="223" name="Google Shape;223;p20"/>
          <p:cNvSpPr/>
          <p:nvPr/>
        </p:nvSpPr>
        <p:spPr>
          <a:xfrm>
            <a:off x="5583700" y="5181622"/>
            <a:ext cx="1620000" cy="900000"/>
          </a:xfrm>
          <a:prstGeom prst="foldedCorner">
            <a:avLst>
              <a:gd fmla="val 8438" name="adj"/>
            </a:avLst>
          </a:prstGeom>
          <a:solidFill>
            <a:srgbClr val="FFE599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Exportar dados (JSON)</a:t>
            </a:r>
            <a:endParaRPr sz="1100"/>
          </a:p>
        </p:txBody>
      </p:sp>
      <p:sp>
        <p:nvSpPr>
          <p:cNvPr id="224" name="Google Shape;224;p20"/>
          <p:cNvSpPr/>
          <p:nvPr/>
        </p:nvSpPr>
        <p:spPr>
          <a:xfrm>
            <a:off x="879365" y="8648750"/>
            <a:ext cx="1620000" cy="615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Entrega Final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