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Comfortaa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Comfortaa-regular.fntdata"/><Relationship Id="rId8" Type="http://schemas.openxmlformats.org/officeDocument/2006/relationships/font" Target="fonts/Comforta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27350" y="216425"/>
            <a:ext cx="887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mfortaa"/>
                <a:ea typeface="Comfortaa"/>
                <a:cs typeface="Comfortaa"/>
                <a:sym typeface="Comfortaa"/>
              </a:rPr>
              <a:t>Canvas MVP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27350" y="789125"/>
            <a:ext cx="2880000" cy="2016000"/>
          </a:xfrm>
          <a:prstGeom prst="roundRect">
            <a:avLst>
              <a:gd fmla="val 2749" name="adj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126900" y="789125"/>
            <a:ext cx="2880000" cy="1314000"/>
          </a:xfrm>
          <a:prstGeom prst="roundRect">
            <a:avLst>
              <a:gd fmla="val 2749" name="adj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126450" y="789125"/>
            <a:ext cx="2880000" cy="2016000"/>
          </a:xfrm>
          <a:prstGeom prst="roundRect">
            <a:avLst>
              <a:gd fmla="val 2749" name="adj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27350" y="2913125"/>
            <a:ext cx="2880000" cy="2016000"/>
          </a:xfrm>
          <a:prstGeom prst="roundRect">
            <a:avLst>
              <a:gd fmla="val 2749" name="adj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126900" y="2202125"/>
            <a:ext cx="2880000" cy="1314000"/>
          </a:xfrm>
          <a:prstGeom prst="roundRect">
            <a:avLst>
              <a:gd fmla="val 2749" name="adj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3126900" y="3615125"/>
            <a:ext cx="2880000" cy="1314000"/>
          </a:xfrm>
          <a:prstGeom prst="roundRect">
            <a:avLst>
              <a:gd fmla="val 2749" name="adj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6126450" y="2913125"/>
            <a:ext cx="2880000" cy="2016000"/>
          </a:xfrm>
          <a:prstGeom prst="roundRect">
            <a:avLst>
              <a:gd fmla="val 2749" name="adj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212250" y="779875"/>
            <a:ext cx="273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Comfortaa"/>
                <a:ea typeface="Comfortaa"/>
                <a:cs typeface="Comfortaa"/>
                <a:sym typeface="Comfortaa"/>
              </a:rPr>
              <a:t>Personas Segmentadas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201450" y="779875"/>
            <a:ext cx="273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Comfortaa"/>
                <a:ea typeface="Comfortaa"/>
                <a:cs typeface="Comfortaa"/>
                <a:sym typeface="Comfortaa"/>
              </a:rPr>
              <a:t>Proposta do MVP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6201000" y="779875"/>
            <a:ext cx="273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Comfortaa"/>
                <a:ea typeface="Comfortaa"/>
                <a:cs typeface="Comfortaa"/>
                <a:sym typeface="Comfortaa"/>
              </a:rPr>
              <a:t>Resultado esperado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201900" y="2913125"/>
            <a:ext cx="273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Comfortaa"/>
                <a:ea typeface="Comfortaa"/>
                <a:cs typeface="Comfortaa"/>
                <a:sym typeface="Comfortaa"/>
              </a:rPr>
              <a:t>Jornadas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3201450" y="2197500"/>
            <a:ext cx="273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Comfortaa"/>
                <a:ea typeface="Comfortaa"/>
                <a:cs typeface="Comfortaa"/>
                <a:sym typeface="Comfortaa"/>
              </a:rPr>
              <a:t>Funcionalidades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201450" y="3615125"/>
            <a:ext cx="273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Comfortaa"/>
                <a:ea typeface="Comfortaa"/>
                <a:cs typeface="Comfortaa"/>
                <a:sym typeface="Comfortaa"/>
              </a:rPr>
              <a:t>Custos e Cronograma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6201000" y="2913125"/>
            <a:ext cx="2730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Comfortaa"/>
                <a:ea typeface="Comfortaa"/>
                <a:cs typeface="Comfortaa"/>
                <a:sym typeface="Comfortaa"/>
              </a:rPr>
              <a:t>Métricas para validar as hipóteses do negócio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240550" y="1232900"/>
            <a:ext cx="1287600" cy="5727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Carlos Junior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O Dev distraído</a:t>
            </a:r>
            <a:endParaRPr sz="1000"/>
          </a:p>
        </p:txBody>
      </p:sp>
      <p:sp>
        <p:nvSpPr>
          <p:cNvPr id="70" name="Google Shape;70;p13"/>
          <p:cNvSpPr/>
          <p:nvPr/>
        </p:nvSpPr>
        <p:spPr>
          <a:xfrm>
            <a:off x="1616875" y="1232900"/>
            <a:ext cx="1287600" cy="5727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Juliana Santos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 Dev carismática</a:t>
            </a:r>
            <a:endParaRPr sz="1000"/>
          </a:p>
        </p:txBody>
      </p:sp>
      <p:sp>
        <p:nvSpPr>
          <p:cNvPr id="71" name="Google Shape;71;p13"/>
          <p:cNvSpPr/>
          <p:nvPr/>
        </p:nvSpPr>
        <p:spPr>
          <a:xfrm>
            <a:off x="240550" y="1889325"/>
            <a:ext cx="1287600" cy="5727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Pedro Castro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O coordenador de poucas palavras</a:t>
            </a:r>
            <a:endParaRPr sz="1000"/>
          </a:p>
        </p:txBody>
      </p:sp>
      <p:sp>
        <p:nvSpPr>
          <p:cNvPr id="72" name="Google Shape;72;p13"/>
          <p:cNvSpPr/>
          <p:nvPr/>
        </p:nvSpPr>
        <p:spPr>
          <a:xfrm>
            <a:off x="1616875" y="1889325"/>
            <a:ext cx="1287600" cy="5727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Raquel Fonseca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 AN </a:t>
            </a:r>
            <a:r>
              <a:rPr lang="pt-BR" sz="1000"/>
              <a:t>organizada</a:t>
            </a:r>
            <a:endParaRPr sz="1000"/>
          </a:p>
        </p:txBody>
      </p:sp>
      <p:sp>
        <p:nvSpPr>
          <p:cNvPr id="73" name="Google Shape;73;p13"/>
          <p:cNvSpPr/>
          <p:nvPr/>
        </p:nvSpPr>
        <p:spPr>
          <a:xfrm>
            <a:off x="240550" y="3282425"/>
            <a:ext cx="1287600" cy="4674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Pedro cria os usuários  da equipe</a:t>
            </a:r>
            <a:endParaRPr sz="900"/>
          </a:p>
        </p:txBody>
      </p:sp>
      <p:sp>
        <p:nvSpPr>
          <p:cNvPr id="74" name="Google Shape;74;p13"/>
          <p:cNvSpPr/>
          <p:nvPr/>
        </p:nvSpPr>
        <p:spPr>
          <a:xfrm>
            <a:off x="1616875" y="3282425"/>
            <a:ext cx="1287600" cy="5727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Carlos, Juliana e Raquel fazem apontamentos</a:t>
            </a:r>
            <a:endParaRPr sz="900"/>
          </a:p>
        </p:txBody>
      </p:sp>
      <p:sp>
        <p:nvSpPr>
          <p:cNvPr id="75" name="Google Shape;75;p13"/>
          <p:cNvSpPr/>
          <p:nvPr/>
        </p:nvSpPr>
        <p:spPr>
          <a:xfrm>
            <a:off x="240550" y="3819900"/>
            <a:ext cx="1287600" cy="5727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Pedro e Raquel </a:t>
            </a:r>
            <a:r>
              <a:rPr lang="pt-BR" sz="900"/>
              <a:t>acompanham os projetos</a:t>
            </a:r>
            <a:r>
              <a:rPr lang="pt-BR" sz="900"/>
              <a:t> </a:t>
            </a:r>
            <a:endParaRPr sz="900"/>
          </a:p>
        </p:txBody>
      </p:sp>
      <p:sp>
        <p:nvSpPr>
          <p:cNvPr id="76" name="Google Shape;76;p13"/>
          <p:cNvSpPr/>
          <p:nvPr/>
        </p:nvSpPr>
        <p:spPr>
          <a:xfrm>
            <a:off x="1616875" y="3925200"/>
            <a:ext cx="1287600" cy="4674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Juliana corrige apontamentos</a:t>
            </a:r>
            <a:endParaRPr sz="900"/>
          </a:p>
        </p:txBody>
      </p:sp>
      <p:sp>
        <p:nvSpPr>
          <p:cNvPr id="77" name="Google Shape;77;p13"/>
          <p:cNvSpPr/>
          <p:nvPr/>
        </p:nvSpPr>
        <p:spPr>
          <a:xfrm>
            <a:off x="240550" y="4462675"/>
            <a:ext cx="1287600" cy="3693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Pedro cria projetos</a:t>
            </a:r>
            <a:endParaRPr sz="900"/>
          </a:p>
        </p:txBody>
      </p:sp>
      <p:sp>
        <p:nvSpPr>
          <p:cNvPr id="78" name="Google Shape;78;p13"/>
          <p:cNvSpPr/>
          <p:nvPr/>
        </p:nvSpPr>
        <p:spPr>
          <a:xfrm>
            <a:off x="1616875" y="4462675"/>
            <a:ext cx="1287600" cy="3693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Raquel simula cenários em projetos</a:t>
            </a:r>
            <a:endParaRPr sz="900"/>
          </a:p>
        </p:txBody>
      </p:sp>
      <p:sp>
        <p:nvSpPr>
          <p:cNvPr id="79" name="Google Shape;79;p13"/>
          <p:cNvSpPr/>
          <p:nvPr/>
        </p:nvSpPr>
        <p:spPr>
          <a:xfrm>
            <a:off x="3201450" y="1159775"/>
            <a:ext cx="2730900" cy="8142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Um software que permita realizar os cadastros básicos do processo para </a:t>
            </a:r>
            <a:r>
              <a:rPr lang="pt-BR" sz="1000"/>
              <a:t>início</a:t>
            </a:r>
            <a:r>
              <a:rPr lang="pt-BR" sz="1000"/>
              <a:t> dos apontamentos e acompanhamento de consumo de recurso </a:t>
            </a:r>
            <a:endParaRPr sz="1000"/>
          </a:p>
        </p:txBody>
      </p:sp>
      <p:sp>
        <p:nvSpPr>
          <p:cNvPr id="80" name="Google Shape;80;p13"/>
          <p:cNvSpPr/>
          <p:nvPr/>
        </p:nvSpPr>
        <p:spPr>
          <a:xfrm>
            <a:off x="3201450" y="2565891"/>
            <a:ext cx="577200" cy="3693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Tela de acesso</a:t>
            </a:r>
            <a:endParaRPr sz="900"/>
          </a:p>
        </p:txBody>
      </p:sp>
      <p:sp>
        <p:nvSpPr>
          <p:cNvPr id="81" name="Google Shape;81;p13"/>
          <p:cNvSpPr/>
          <p:nvPr/>
        </p:nvSpPr>
        <p:spPr>
          <a:xfrm>
            <a:off x="3201450" y="3009141"/>
            <a:ext cx="577200" cy="3693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CRUD Usuário</a:t>
            </a:r>
            <a:endParaRPr sz="900"/>
          </a:p>
        </p:txBody>
      </p:sp>
      <p:sp>
        <p:nvSpPr>
          <p:cNvPr id="82" name="Google Shape;82;p13"/>
          <p:cNvSpPr/>
          <p:nvPr/>
        </p:nvSpPr>
        <p:spPr>
          <a:xfrm>
            <a:off x="3850475" y="2565891"/>
            <a:ext cx="577200" cy="3693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CRUD Função</a:t>
            </a:r>
            <a:endParaRPr sz="900"/>
          </a:p>
        </p:txBody>
      </p:sp>
      <p:sp>
        <p:nvSpPr>
          <p:cNvPr id="83" name="Google Shape;83;p13"/>
          <p:cNvSpPr/>
          <p:nvPr/>
        </p:nvSpPr>
        <p:spPr>
          <a:xfrm>
            <a:off x="3850475" y="3009148"/>
            <a:ext cx="577200" cy="3693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CRUD Equipe</a:t>
            </a:r>
            <a:endParaRPr sz="900"/>
          </a:p>
        </p:txBody>
      </p:sp>
      <p:sp>
        <p:nvSpPr>
          <p:cNvPr id="84" name="Google Shape;84;p13"/>
          <p:cNvSpPr/>
          <p:nvPr/>
        </p:nvSpPr>
        <p:spPr>
          <a:xfrm>
            <a:off x="4499500" y="2565891"/>
            <a:ext cx="577200" cy="3693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CRUD Projeto</a:t>
            </a:r>
            <a:endParaRPr sz="900"/>
          </a:p>
        </p:txBody>
      </p:sp>
      <p:sp>
        <p:nvSpPr>
          <p:cNvPr id="85" name="Google Shape;85;p13"/>
          <p:cNvSpPr/>
          <p:nvPr/>
        </p:nvSpPr>
        <p:spPr>
          <a:xfrm>
            <a:off x="4499500" y="3009141"/>
            <a:ext cx="1370400" cy="3693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CRUD Apontamentos</a:t>
            </a:r>
            <a:endParaRPr sz="900"/>
          </a:p>
        </p:txBody>
      </p:sp>
      <p:sp>
        <p:nvSpPr>
          <p:cNvPr id="86" name="Google Shape;86;p13"/>
          <p:cNvSpPr/>
          <p:nvPr/>
        </p:nvSpPr>
        <p:spPr>
          <a:xfrm>
            <a:off x="5148525" y="2565891"/>
            <a:ext cx="721500" cy="3693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Controle permissão</a:t>
            </a:r>
            <a:endParaRPr sz="900"/>
          </a:p>
        </p:txBody>
      </p:sp>
      <p:sp>
        <p:nvSpPr>
          <p:cNvPr id="87" name="Google Shape;87;p13"/>
          <p:cNvSpPr/>
          <p:nvPr/>
        </p:nvSpPr>
        <p:spPr>
          <a:xfrm>
            <a:off x="3196275" y="3975175"/>
            <a:ext cx="1130400" cy="8142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03 mês para desenvolver o app com 01 dev.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/>
              <a:t>Custo Aprox. 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/>
              <a:t>R$ 13.500</a:t>
            </a:r>
            <a:endParaRPr b="1" sz="900"/>
          </a:p>
        </p:txBody>
      </p:sp>
      <p:sp>
        <p:nvSpPr>
          <p:cNvPr id="88" name="Google Shape;88;p13"/>
          <p:cNvSpPr/>
          <p:nvPr/>
        </p:nvSpPr>
        <p:spPr>
          <a:xfrm>
            <a:off x="4394188" y="3984425"/>
            <a:ext cx="1538400" cy="8142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01 hospedagem de site com banco de dados como serviço adicional.</a:t>
            </a:r>
            <a:br>
              <a:rPr lang="pt-BR" sz="900"/>
            </a:br>
            <a:r>
              <a:rPr b="1" lang="pt-BR" sz="900"/>
              <a:t>Custo Aprox. R$250/mês</a:t>
            </a:r>
            <a:endParaRPr b="1" sz="900"/>
          </a:p>
        </p:txBody>
      </p:sp>
      <p:sp>
        <p:nvSpPr>
          <p:cNvPr id="89" name="Google Shape;89;p13"/>
          <p:cNvSpPr/>
          <p:nvPr/>
        </p:nvSpPr>
        <p:spPr>
          <a:xfrm>
            <a:off x="6229325" y="1209350"/>
            <a:ext cx="1538400" cy="4674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Redução no número de projetos negociados após estouro</a:t>
            </a:r>
            <a:endParaRPr sz="900"/>
          </a:p>
        </p:txBody>
      </p:sp>
      <p:sp>
        <p:nvSpPr>
          <p:cNvPr id="90" name="Google Shape;90;p13"/>
          <p:cNvSpPr/>
          <p:nvPr/>
        </p:nvSpPr>
        <p:spPr>
          <a:xfrm>
            <a:off x="6229325" y="1736925"/>
            <a:ext cx="981900" cy="4674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Maior controle do AN e coordenadores</a:t>
            </a:r>
            <a:endParaRPr sz="900"/>
          </a:p>
        </p:txBody>
      </p:sp>
      <p:sp>
        <p:nvSpPr>
          <p:cNvPr id="91" name="Google Shape;91;p13"/>
          <p:cNvSpPr/>
          <p:nvPr/>
        </p:nvSpPr>
        <p:spPr>
          <a:xfrm>
            <a:off x="7867250" y="1209350"/>
            <a:ext cx="981900" cy="4674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Equipe realizar apontamentos diariamente</a:t>
            </a:r>
            <a:endParaRPr sz="900"/>
          </a:p>
        </p:txBody>
      </p:sp>
      <p:sp>
        <p:nvSpPr>
          <p:cNvPr id="92" name="Google Shape;92;p13"/>
          <p:cNvSpPr/>
          <p:nvPr/>
        </p:nvSpPr>
        <p:spPr>
          <a:xfrm>
            <a:off x="7296625" y="1736925"/>
            <a:ext cx="981900" cy="4674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Simplificação da gestão de projetos</a:t>
            </a:r>
            <a:endParaRPr sz="900"/>
          </a:p>
        </p:txBody>
      </p:sp>
      <p:sp>
        <p:nvSpPr>
          <p:cNvPr id="93" name="Google Shape;93;p13"/>
          <p:cNvSpPr/>
          <p:nvPr/>
        </p:nvSpPr>
        <p:spPr>
          <a:xfrm>
            <a:off x="6229325" y="3445625"/>
            <a:ext cx="2619900" cy="3693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Relação Recurso Estimado x Recurso utilizado </a:t>
            </a:r>
            <a:endParaRPr sz="900"/>
          </a:p>
        </p:txBody>
      </p:sp>
      <p:sp>
        <p:nvSpPr>
          <p:cNvPr id="94" name="Google Shape;94;p13"/>
          <p:cNvSpPr/>
          <p:nvPr/>
        </p:nvSpPr>
        <p:spPr>
          <a:xfrm>
            <a:off x="6229325" y="3869550"/>
            <a:ext cx="1370400" cy="3693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Quantidade de estouros nos projetos</a:t>
            </a:r>
            <a:endParaRPr sz="900"/>
          </a:p>
        </p:txBody>
      </p:sp>
      <p:sp>
        <p:nvSpPr>
          <p:cNvPr id="95" name="Google Shape;95;p13"/>
          <p:cNvSpPr/>
          <p:nvPr/>
        </p:nvSpPr>
        <p:spPr>
          <a:xfrm>
            <a:off x="7672925" y="3869550"/>
            <a:ext cx="1176300" cy="9393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Quantidade de vezes em que os dados de apontamento estão atualizados no mês</a:t>
            </a:r>
            <a:endParaRPr sz="900"/>
          </a:p>
        </p:txBody>
      </p:sp>
      <p:sp>
        <p:nvSpPr>
          <p:cNvPr id="96" name="Google Shape;96;p13"/>
          <p:cNvSpPr/>
          <p:nvPr/>
        </p:nvSpPr>
        <p:spPr>
          <a:xfrm>
            <a:off x="6229325" y="4293475"/>
            <a:ext cx="1370400" cy="5325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Quantidade de tempo utilizado no  processo de gestão dos projetos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