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57" r:id="rId8"/>
    <p:sldId id="262" r:id="rId9"/>
    <p:sldId id="264" r:id="rId10"/>
    <p:sldId id="265" r:id="rId11"/>
    <p:sldId id="267" r:id="rId12"/>
    <p:sldId id="268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1" r:id="rId37"/>
    <p:sldId id="300" r:id="rId38"/>
    <p:sldId id="298" r:id="rId39"/>
    <p:sldId id="297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9EF"/>
    <a:srgbClr val="0000FF"/>
    <a:srgbClr val="BC1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68" y="-3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4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5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2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57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10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6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570D-A49D-4965-8D1E-0E8588566281}" type="datetimeFigureOut">
              <a:rPr lang="zh-TW" altLang="en-US" smtClean="0"/>
              <a:t>2016/4/22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1798-1DAE-43D2-89DF-3E95B3AAA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06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41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40.png"/><Relationship Id="rId2" Type="http://schemas.openxmlformats.org/officeDocument/2006/relationships/image" Target="../media/image1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46.png"/><Relationship Id="rId2" Type="http://schemas.openxmlformats.org/officeDocument/2006/relationships/image" Target="../media/image1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52.png"/><Relationship Id="rId2" Type="http://schemas.openxmlformats.org/officeDocument/2006/relationships/image" Target="../media/image1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58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57.png"/><Relationship Id="rId2" Type="http://schemas.openxmlformats.org/officeDocument/2006/relationships/image" Target="../media/image16.png"/><Relationship Id="rId16" Type="http://schemas.openxmlformats.org/officeDocument/2006/relationships/image" Target="../media/image39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19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68.png"/><Relationship Id="rId3" Type="http://schemas.openxmlformats.org/officeDocument/2006/relationships/image" Target="../media/image6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67.png"/><Relationship Id="rId2" Type="http://schemas.openxmlformats.org/officeDocument/2006/relationships/image" Target="../media/image65.png"/><Relationship Id="rId16" Type="http://schemas.openxmlformats.org/officeDocument/2006/relationships/image" Target="../media/image39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19" Type="http://schemas.openxmlformats.org/officeDocument/2006/relationships/image" Target="../media/image69.png"/><Relationship Id="rId4" Type="http://schemas.openxmlformats.org/officeDocument/2006/relationships/image" Target="../media/image56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74.png"/><Relationship Id="rId2" Type="http://schemas.openxmlformats.org/officeDocument/2006/relationships/image" Target="../media/image6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56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0.png"/><Relationship Id="rId4" Type="http://schemas.openxmlformats.org/officeDocument/2006/relationships/image" Target="../media/image2.jpeg"/><Relationship Id="rId9" Type="http://schemas.microsoft.com/office/2007/relationships/hdphoto" Target="../media/hdphoto4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90.png"/><Relationship Id="rId3" Type="http://schemas.openxmlformats.org/officeDocument/2006/relationships/image" Target="../media/image83.png"/><Relationship Id="rId7" Type="http://schemas.openxmlformats.org/officeDocument/2006/relationships/image" Target="../media/image80.png"/><Relationship Id="rId12" Type="http://schemas.openxmlformats.org/officeDocument/2006/relationships/image" Target="../media/image89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8.png"/><Relationship Id="rId5" Type="http://schemas.openxmlformats.org/officeDocument/2006/relationships/image" Target="../media/image4.jpeg"/><Relationship Id="rId10" Type="http://schemas.microsoft.com/office/2007/relationships/hdphoto" Target="../media/hdphoto6.wdp"/><Relationship Id="rId4" Type="http://schemas.microsoft.com/office/2007/relationships/hdphoto" Target="../media/hdphoto7.wdp"/><Relationship Id="rId9" Type="http://schemas.openxmlformats.org/officeDocument/2006/relationships/image" Target="../media/image81.png"/><Relationship Id="rId1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類神經網路架構實現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2016/04/17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Kabi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28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1717737"/>
                <a:ext cx="3119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3600" b="0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7737"/>
                <a:ext cx="311957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788024" y="1528037"/>
                <a:ext cx="3042243" cy="102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28037"/>
                <a:ext cx="3042243" cy="10257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7544" y="3937902"/>
                <a:ext cx="3199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7902"/>
                <a:ext cx="319933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7544" y="4795411"/>
                <a:ext cx="6387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sz="36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3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3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altLang="zh-TW" sz="36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95411"/>
                <a:ext cx="638771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給予權重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輸出層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TW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2173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>
            <a:stCxn id="46" idx="4"/>
          </p:cNvCxnSpPr>
          <p:nvPr/>
        </p:nvCxnSpPr>
        <p:spPr>
          <a:xfrm>
            <a:off x="52173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8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計算各節點輸入</a:t>
            </a:r>
            <a:r>
              <a:rPr lang="en-US" altLang="zh-TW" dirty="0" smtClean="0"/>
              <a:t>(</a:t>
            </a:r>
            <a:r>
              <a:rPr lang="zh-TW" altLang="en-US" dirty="0"/>
              <a:t>輸出</a:t>
            </a:r>
            <a:r>
              <a:rPr lang="zh-TW" altLang="en-US" dirty="0" smtClean="0"/>
              <a:t>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TW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2173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>
            <a:stCxn id="46" idx="4"/>
          </p:cNvCxnSpPr>
          <p:nvPr/>
        </p:nvCxnSpPr>
        <p:spPr>
          <a:xfrm>
            <a:off x="52173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2" idx="0"/>
          </p:cNvCxnSpPr>
          <p:nvPr/>
        </p:nvCxnSpPr>
        <p:spPr>
          <a:xfrm flipH="1" flipV="1">
            <a:off x="6131716" y="3031679"/>
            <a:ext cx="3" cy="9763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974316" y="2662426"/>
                <a:ext cx="1577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16" y="2662426"/>
                <a:ext cx="157780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1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1717737"/>
                <a:ext cx="28609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7737"/>
                <a:ext cx="286091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17402" y="2946586"/>
                <a:ext cx="2675989" cy="968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2" y="2946586"/>
                <a:ext cx="2675989" cy="968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1073" y="4869160"/>
                <a:ext cx="4850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4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73" y="4869160"/>
                <a:ext cx="485043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給予閥值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、激活函數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TW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2173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>
            <a:stCxn id="46" idx="4"/>
          </p:cNvCxnSpPr>
          <p:nvPr/>
        </p:nvCxnSpPr>
        <p:spPr>
          <a:xfrm>
            <a:off x="52173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2" idx="0"/>
          </p:cNvCxnSpPr>
          <p:nvPr/>
        </p:nvCxnSpPr>
        <p:spPr>
          <a:xfrm flipH="1" flipV="1">
            <a:off x="6131716" y="3031679"/>
            <a:ext cx="3" cy="9763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974316" y="2662426"/>
                <a:ext cx="2143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16" y="2662426"/>
                <a:ext cx="2143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計算各節點輸出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輸出層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TW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2173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>
            <a:stCxn id="46" idx="4"/>
          </p:cNvCxnSpPr>
          <p:nvPr/>
        </p:nvCxnSpPr>
        <p:spPr>
          <a:xfrm>
            <a:off x="52173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974316" y="2662426"/>
                <a:ext cx="187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16" y="2662426"/>
                <a:ext cx="1878848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920445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H="1" flipV="1">
            <a:off x="7046113" y="3031679"/>
            <a:ext cx="3" cy="9763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1717737"/>
                <a:ext cx="2210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3600" b="0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7737"/>
                <a:ext cx="2210541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788024" y="1528037"/>
                <a:ext cx="3042243" cy="102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28037"/>
                <a:ext cx="3042243" cy="10257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7544" y="3937902"/>
                <a:ext cx="21979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7902"/>
                <a:ext cx="2197909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7544" y="4795411"/>
                <a:ext cx="3813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3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95411"/>
                <a:ext cx="3813929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倒傳遞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8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給予輸入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TW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2173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>
            <a:stCxn id="46" idx="4"/>
          </p:cNvCxnSpPr>
          <p:nvPr/>
        </p:nvCxnSpPr>
        <p:spPr>
          <a:xfrm>
            <a:off x="52173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974316" y="2662426"/>
                <a:ext cx="187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16" y="2662426"/>
                <a:ext cx="1878848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920445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H="1" flipV="1">
            <a:off x="7046113" y="3031679"/>
            <a:ext cx="3" cy="9763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計算誤差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整個網路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1" idx="2"/>
          </p:cNvCxnSpPr>
          <p:nvPr/>
        </p:nvCxnSpPr>
        <p:spPr>
          <a:xfrm flipH="1" flipV="1">
            <a:off x="7080646" y="4130823"/>
            <a:ext cx="891922" cy="2925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TW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2173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>
            <a:stCxn id="46" idx="4"/>
          </p:cNvCxnSpPr>
          <p:nvPr/>
        </p:nvCxnSpPr>
        <p:spPr>
          <a:xfrm>
            <a:off x="52173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974316" y="2662426"/>
                <a:ext cx="187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TW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16" y="2662426"/>
                <a:ext cx="1878848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920445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H="1" flipV="1">
            <a:off x="7046113" y="3031679"/>
            <a:ext cx="3" cy="9763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972568" y="367654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∑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4"/>
            <a:endCxn id="51" idx="0"/>
          </p:cNvCxnSpPr>
          <p:nvPr/>
        </p:nvCxnSpPr>
        <p:spPr>
          <a:xfrm>
            <a:off x="8429768" y="2759224"/>
            <a:ext cx="0" cy="9173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434213" y="303167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2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計算輸出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15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計算誤差項</a:t>
            </a:r>
            <a:r>
              <a:rPr lang="en-US" altLang="zh-TW" dirty="0" smtClean="0"/>
              <a:t>(</a:t>
            </a:r>
            <a:r>
              <a:rPr lang="zh-TW" altLang="en-US" dirty="0"/>
              <a:t>輸出層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1" idx="2"/>
          </p:cNvCxnSpPr>
          <p:nvPr/>
        </p:nvCxnSpPr>
        <p:spPr>
          <a:xfrm flipH="1" flipV="1">
            <a:off x="7080646" y="4130823"/>
            <a:ext cx="891922" cy="2925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920445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972568" y="367654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∑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4"/>
            <a:endCxn id="51" idx="0"/>
          </p:cNvCxnSpPr>
          <p:nvPr/>
        </p:nvCxnSpPr>
        <p:spPr>
          <a:xfrm>
            <a:off x="8429768" y="2759224"/>
            <a:ext cx="0" cy="9173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434213" y="303167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257390" y="4734887"/>
                <a:ext cx="2728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0" y="4734887"/>
                <a:ext cx="272837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257390" y="5104219"/>
                <a:ext cx="292516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𝐸𝑟𝑟𝑜𝑟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0" y="5104219"/>
                <a:ext cx="2925160" cy="76309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1717737"/>
                <a:ext cx="2210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7737"/>
                <a:ext cx="2210541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7544" y="2492896"/>
                <a:ext cx="17877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</a:rPr>
                        <m:t>𝑌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92896"/>
                <a:ext cx="178773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7544" y="3859307"/>
                <a:ext cx="213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859307"/>
                <a:ext cx="2133789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67544" y="4505638"/>
                <a:ext cx="57557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05638"/>
                <a:ext cx="575574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計算誤差項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1" idx="2"/>
          </p:cNvCxnSpPr>
          <p:nvPr/>
        </p:nvCxnSpPr>
        <p:spPr>
          <a:xfrm flipH="1" flipV="1">
            <a:off x="7080646" y="4130823"/>
            <a:ext cx="891922" cy="2925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920445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972568" y="367654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∑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4"/>
            <a:endCxn id="51" idx="0"/>
          </p:cNvCxnSpPr>
          <p:nvPr/>
        </p:nvCxnSpPr>
        <p:spPr>
          <a:xfrm>
            <a:off x="8429768" y="2759224"/>
            <a:ext cx="0" cy="9173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434213" y="303167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323215" y="1844824"/>
                <a:ext cx="3284361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𝐸𝑟𝑟𝑜𝑟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15" y="1844824"/>
                <a:ext cx="3284361" cy="76309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323215" y="5695646"/>
                <a:ext cx="3281475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𝐸𝑟𝑟𝑜𝑟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15" y="5695646"/>
                <a:ext cx="3281475" cy="76309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1717737"/>
                <a:ext cx="28609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7737"/>
                <a:ext cx="286091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1073" y="2654198"/>
                <a:ext cx="2087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2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73" y="2654198"/>
                <a:ext cx="208736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283968" y="1525728"/>
                <a:ext cx="2675989" cy="968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25728"/>
                <a:ext cx="2675989" cy="9687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7544" y="3859307"/>
                <a:ext cx="303243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859307"/>
                <a:ext cx="303243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7544" y="5151969"/>
                <a:ext cx="8053679" cy="912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151969"/>
                <a:ext cx="8053679" cy="9122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6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修正門檻值</a:t>
            </a:r>
            <a:r>
              <a:rPr lang="en-US" altLang="zh-TW" dirty="0" smtClean="0"/>
              <a:t>(</a:t>
            </a:r>
            <a:r>
              <a:rPr lang="zh-TW" altLang="en-US" dirty="0"/>
              <a:t>輸出</a:t>
            </a:r>
            <a:r>
              <a:rPr lang="zh-TW" altLang="en-US" dirty="0" smtClean="0"/>
              <a:t>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1" idx="2"/>
          </p:cNvCxnSpPr>
          <p:nvPr/>
        </p:nvCxnSpPr>
        <p:spPr>
          <a:xfrm flipH="1" flipV="1">
            <a:off x="7080646" y="4130823"/>
            <a:ext cx="891922" cy="2925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06048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920445" y="4008077"/>
            <a:ext cx="251342" cy="2513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972568" y="367654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∑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4"/>
            <a:endCxn id="51" idx="0"/>
          </p:cNvCxnSpPr>
          <p:nvPr/>
        </p:nvCxnSpPr>
        <p:spPr>
          <a:xfrm>
            <a:off x="8429768" y="2759224"/>
            <a:ext cx="0" cy="9173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434213" y="303167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57390" y="4772260"/>
                <a:ext cx="2181623" cy="398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0" y="4772260"/>
                <a:ext cx="2181623" cy="39863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6257390" y="5170895"/>
                <a:ext cx="1598002" cy="38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en-US" altLang="zh-TW" b="1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0" y="5170895"/>
                <a:ext cx="1598002" cy="387222"/>
              </a:xfrm>
              <a:prstGeom prst="rect">
                <a:avLst/>
              </a:prstGeom>
              <a:blipFill rotWithShape="1">
                <a:blip r:embed="rId1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4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55576" y="1888853"/>
                <a:ext cx="4539576" cy="65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𝜟</m:t>
                      </m:r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2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𝜟</m:t>
                          </m:r>
                          <m:sSup>
                            <m:sSupPr>
                              <m:ctrlPr>
                                <a:rPr lang="en-US" altLang="zh-TW" sz="32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altLang="zh-TW" sz="32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TW" sz="32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32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3200" i="1" dirty="0"/>
                            <m:t> </m:t>
                          </m:r>
                        </m:e>
                      </m:d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2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88853"/>
                <a:ext cx="4539576" cy="6561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5576" y="3068960"/>
                <a:ext cx="6580648" cy="669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32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TW" sz="32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32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𝜟</m:t>
                          </m:r>
                          <m:sSup>
                            <m:sSupPr>
                              <m:ctrlPr>
                                <a:rPr lang="en-US" altLang="zh-TW" sz="32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altLang="zh-TW" sz="32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TW" sz="32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32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3200" i="1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6580648" cy="669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8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修正門檻值</a:t>
            </a:r>
            <a:r>
              <a:rPr lang="en-US" altLang="zh-TW" dirty="0" smtClean="0"/>
              <a:t>(</a:t>
            </a:r>
            <a:r>
              <a:rPr lang="zh-TW" altLang="en-US" dirty="0"/>
              <a:t>輸出</a:t>
            </a:r>
            <a:r>
              <a:rPr lang="zh-TW" altLang="en-US" dirty="0" smtClean="0"/>
              <a:t>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16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16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16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1" idx="2"/>
          </p:cNvCxnSpPr>
          <p:nvPr/>
        </p:nvCxnSpPr>
        <p:spPr>
          <a:xfrm flipH="1" flipV="1">
            <a:off x="7080646" y="4130823"/>
            <a:ext cx="891922" cy="2925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972568" y="367654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∑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4"/>
            <a:endCxn id="51" idx="0"/>
          </p:cNvCxnSpPr>
          <p:nvPr/>
        </p:nvCxnSpPr>
        <p:spPr>
          <a:xfrm>
            <a:off x="8429768" y="2759224"/>
            <a:ext cx="0" cy="9173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434213" y="303167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302916" y="1553208"/>
                <a:ext cx="2236125" cy="398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b="1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1553208"/>
                <a:ext cx="2236125" cy="39863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4302916" y="1951843"/>
                <a:ext cx="1652504" cy="38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en-US" altLang="zh-TW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1951843"/>
                <a:ext cx="1652504" cy="387222"/>
              </a:xfrm>
              <a:prstGeom prst="rect">
                <a:avLst/>
              </a:prstGeom>
              <a:blipFill rotWithShape="1">
                <a:blip r:embed="rId1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302916" y="5690543"/>
                <a:ext cx="2181623" cy="398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5690543"/>
                <a:ext cx="2181623" cy="39863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302916" y="6089178"/>
                <a:ext cx="1598002" cy="38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en-US" altLang="zh-TW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6089178"/>
                <a:ext cx="1598002" cy="387222"/>
              </a:xfrm>
              <a:prstGeom prst="rect">
                <a:avLst/>
              </a:prstGeom>
              <a:blipFill rotWithShape="1">
                <a:blip r:embed="rId2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55576" y="1888853"/>
                <a:ext cx="6420668" cy="631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𝜟</m:t>
                      </m:r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 b="1" i="1" dirty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p>
                                  <m:sSupPr>
                                    <m:ctrlPr>
                                      <a:rPr lang="en-US" altLang="zh-TW" sz="32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l-GR" altLang="zh-TW" sz="3200" b="1" i="1" dirty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3200" b="1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1" i="1" dirty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TW" altLang="en-US" sz="32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p>
                                  <m:sSupPr>
                                    <m:ctrlPr>
                                      <a:rPr lang="en-US" altLang="zh-TW" sz="3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l-GR" altLang="zh-TW" sz="32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altLang="zh-TW" sz="3200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88853"/>
                <a:ext cx="6420668" cy="6310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5576" y="3068960"/>
                <a:ext cx="3904979" cy="630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32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TW" altLang="el-GR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a:rPr lang="en-US" altLang="zh-TW" sz="3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3904979" cy="630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576" y="3861048"/>
                <a:ext cx="6306983" cy="611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sz="32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l-GR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TW" sz="32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TW" sz="3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32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𝚫</m:t>
                              </m:r>
                              <m:sSup>
                                <m:sSupPr>
                                  <m:ctrlPr>
                                    <a:rPr lang="en-US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TW" sz="32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TW" sz="32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TW" altLang="en-US" sz="32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𝚫</m:t>
                              </m:r>
                              <m:sSup>
                                <m:sSupPr>
                                  <m:ctrlPr>
                                    <a:rPr lang="en-US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TW" sz="32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TW" sz="32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1048"/>
                <a:ext cx="6306983" cy="6115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55576" y="4636204"/>
                <a:ext cx="6097760" cy="611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sz="32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l-GR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TW" sz="32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zh-TW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𝚫</m:t>
                              </m:r>
                              <m:sSup>
                                <m:sSupPr>
                                  <m:ctrlPr>
                                    <a:rPr lang="en-US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TW" sz="32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TW" sz="32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32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l-GR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TW" sz="3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TW" sz="32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32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𝚫</m:t>
                              </m:r>
                              <m:sSup>
                                <m:sSupPr>
                                  <m:ctrlPr>
                                    <a:rPr lang="en-US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TW" sz="32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TW" sz="32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36204"/>
                <a:ext cx="6097760" cy="6115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2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修正門檻值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輸出層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16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16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14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1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 l="-19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16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16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16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1" idx="2"/>
          </p:cNvCxnSpPr>
          <p:nvPr/>
        </p:nvCxnSpPr>
        <p:spPr>
          <a:xfrm flipH="1" flipV="1">
            <a:off x="7080646" y="4130823"/>
            <a:ext cx="891922" cy="2925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972568" y="367654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∑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4"/>
            <a:endCxn id="51" idx="0"/>
          </p:cNvCxnSpPr>
          <p:nvPr/>
        </p:nvCxnSpPr>
        <p:spPr>
          <a:xfrm>
            <a:off x="8429768" y="2759224"/>
            <a:ext cx="0" cy="9173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434213" y="303167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137106" y="5425150"/>
                <a:ext cx="2324291" cy="384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06" y="5425150"/>
                <a:ext cx="2324291" cy="384401"/>
              </a:xfrm>
              <a:prstGeom prst="rect">
                <a:avLst/>
              </a:prstGeom>
              <a:blipFill rotWithShape="1">
                <a:blip r:embed="rId17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5137106" y="1781347"/>
                <a:ext cx="2324291" cy="384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06" y="1781347"/>
                <a:ext cx="2324291" cy="384401"/>
              </a:xfrm>
              <a:prstGeom prst="rect">
                <a:avLst/>
              </a:prstGeom>
              <a:blipFill rotWithShape="1">
                <a:blip r:embed="rId18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137106" y="2240788"/>
                <a:ext cx="2221762" cy="384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zh-TW" altLang="en-US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06" y="2240788"/>
                <a:ext cx="2221762" cy="384401"/>
              </a:xfrm>
              <a:prstGeom prst="rect">
                <a:avLst/>
              </a:prstGeom>
              <a:blipFill rotWithShape="1">
                <a:blip r:embed="rId1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5137106" y="5944354"/>
                <a:ext cx="2299476" cy="384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zh-TW" altLang="en-US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06" y="5944354"/>
                <a:ext cx="2299476" cy="384401"/>
              </a:xfrm>
              <a:prstGeom prst="rect">
                <a:avLst/>
              </a:prstGeom>
              <a:blipFill rotWithShape="1">
                <a:blip r:embed="rId2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9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700808"/>
                <a:ext cx="8193590" cy="119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3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Δ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Δ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zh-TW" alt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𝜂</m:t>
                      </m:r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2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𝜂</m:t>
                              </m:r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8193590" cy="1192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67544" y="3429000"/>
                <a:ext cx="4569200" cy="613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29000"/>
                <a:ext cx="4569200" cy="6133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35696" y="4293096"/>
                <a:ext cx="3519425" cy="119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Δ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Δ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293096"/>
                <a:ext cx="3519425" cy="1192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9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302916" y="27592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B050"/>
                </a:solidFill>
              </a:rPr>
              <a:t>4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302916" y="45880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FF0000"/>
                </a:solidFill>
              </a:rPr>
              <a:t>5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修正門檻值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輸出層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16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16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14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1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 l="-19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zh-TW" sz="16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16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16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00FF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00FF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6" y="3673624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51" idx="2"/>
          </p:cNvCxnSpPr>
          <p:nvPr/>
        </p:nvCxnSpPr>
        <p:spPr>
          <a:xfrm flipH="1" flipV="1">
            <a:off x="7080646" y="4130823"/>
            <a:ext cx="891922" cy="2925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3200926"/>
                <a:ext cx="59792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10" y="4675892"/>
                <a:ext cx="60490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>
            <a:stCxn id="15" idx="0"/>
            <a:endCxn id="15" idx="4"/>
          </p:cNvCxnSpPr>
          <p:nvPr/>
        </p:nvCxnSpPr>
        <p:spPr>
          <a:xfrm>
            <a:off x="6588916" y="36736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972568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T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972568" y="367654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</a:rPr>
              <a:t>∑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4"/>
            <a:endCxn id="51" idx="0"/>
          </p:cNvCxnSpPr>
          <p:nvPr/>
        </p:nvCxnSpPr>
        <p:spPr>
          <a:xfrm>
            <a:off x="8429768" y="2759224"/>
            <a:ext cx="0" cy="9173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1" y="4133748"/>
                <a:ext cx="93673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434213" y="303167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3765489" y="1423160"/>
                <a:ext cx="2304990" cy="384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EB39EF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EB39EF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EB39EF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EB39EF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i="1" smtClean="0">
                            <a:solidFill>
                              <a:srgbClr val="EB39EF"/>
                            </a:solidFill>
                            <a:latin typeface="Cambria Math"/>
                            <a:ea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EB39EF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EB39EF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423160"/>
                <a:ext cx="2304990" cy="384401"/>
              </a:xfrm>
              <a:prstGeom prst="rect">
                <a:avLst/>
              </a:prstGeom>
              <a:blipFill rotWithShape="1">
                <a:blip r:embed="rId17"/>
                <a:stretch>
                  <a:fillRect t="-3125" b="-23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765489" y="1882601"/>
                <a:ext cx="2209131" cy="384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solidFill>
                                <a:srgbClr val="EB39EF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EB39EF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EB39EF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zh-TW" altLang="en-US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rgbClr val="EB39E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rgbClr val="EB39E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EB39E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882601"/>
                <a:ext cx="2209131" cy="384401"/>
              </a:xfrm>
              <a:prstGeom prst="rect">
                <a:avLst/>
              </a:prstGeom>
              <a:blipFill rotWithShape="1">
                <a:blip r:embed="rId1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6922" y="1412776"/>
                <a:ext cx="8168968" cy="190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3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𝑖h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 smtClean="0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 smtClean="0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 smtClean="0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 smtClean="0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 smtClean="0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2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 smtClean="0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sz="3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zh-TW" alt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𝜂</m:t>
                      </m:r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2" y="1412776"/>
                <a:ext cx="8168968" cy="1906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922" y="3920361"/>
                <a:ext cx="7407734" cy="190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𝑖h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32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32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32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32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solidFill>
                                              <a:srgbClr val="EB39EF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2" y="3920361"/>
                <a:ext cx="7407734" cy="19065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19672" y="3319324"/>
                <a:ext cx="22202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TW" alt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𝜂</m:t>
                          </m:r>
                          <m:r>
                            <a:rPr lang="en-US" altLang="zh-TW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319324"/>
                <a:ext cx="222022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33903" y="6021288"/>
                <a:ext cx="3047566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/>
                                </a:rPr>
                                <m:t>𝑖h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32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3200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zh-TW" sz="3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/>
                                </a:rPr>
                                <m:t>𝑖h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03" y="6021288"/>
                <a:ext cx="3047566" cy="6116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5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1717737"/>
                <a:ext cx="38018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360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7737"/>
                <a:ext cx="380187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17402" y="2946586"/>
                <a:ext cx="4129015" cy="155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2" y="2946586"/>
                <a:ext cx="4129015" cy="15556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1275" y="5249402"/>
                <a:ext cx="87213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5" y="5249402"/>
                <a:ext cx="872136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通用資料結構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 descr="D:\pictures\scanner\img-160416230807\img-160416230807-00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928" y="824954"/>
            <a:ext cx="2429521" cy="20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canner\img-160416230807\img-160416230807-00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314" y="3113180"/>
            <a:ext cx="250041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canner\img-160416230807\img-160416230807-000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83368" y="4000642"/>
            <a:ext cx="2411660" cy="171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canner\img-160416230807\img-160416230807-000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91174" y="1399235"/>
            <a:ext cx="3286449" cy="214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28187"/>
            <a:ext cx="35734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498" y="3533903"/>
            <a:ext cx="2953576" cy="23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矩陣結構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Picture 2" descr="D:\pictures\scanner\img-160416230807\img-160416230807-00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08720"/>
            <a:ext cx="2429521" cy="20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2" y="3166694"/>
            <a:ext cx="2835597" cy="320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D:\pictures\scanner\img-160416230807\img-160416230807-000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3985" y="1196752"/>
            <a:ext cx="3286449" cy="214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7" y="2675099"/>
            <a:ext cx="35734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80815"/>
            <a:ext cx="2953576" cy="23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800112" y="208467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12" y="2084673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37976" y="476832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76" y="4768321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745011" y="439898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011" y="4398988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45011" y="3136665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011" y="3136665"/>
                <a:ext cx="37542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TrainDataSet-1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層節點數</a:t>
                </a:r>
              </a:p>
              <a:p>
                <a:pPr lvl="1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N:11   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//</a:t>
                </a:r>
                <a:r>
                  <a:rPr lang="en-US" altLang="zh-TW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LayerI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M:10   //</a:t>
                </a:r>
                <a:r>
                  <a:rPr lang="en-US" altLang="zh-TW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LayerH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L:1   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//</a:t>
                </a:r>
                <a:r>
                  <a:rPr lang="en-US" altLang="zh-TW" dirty="0" err="1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LayerO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迭代次數：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10000(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次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筆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花費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完整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訓練：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5.59(s)</a:t>
                </a:r>
              </a:p>
              <a:p>
                <a:pPr lvl="1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單筆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資料：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5.59*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標楷體" panose="03000509000000000000" pitchFamily="65" charset="-120"/>
                          </a:rPr>
                          <m:t>−5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(s)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3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52649"/>
              </p:ext>
            </p:extLst>
          </p:nvPr>
        </p:nvGraphicFramePr>
        <p:xfrm>
          <a:off x="457201" y="2708920"/>
          <a:ext cx="8229597" cy="3006718"/>
        </p:xfrm>
        <a:graphic>
          <a:graphicData uri="http://schemas.openxmlformats.org/drawingml/2006/table">
            <a:tbl>
              <a:tblPr/>
              <a:tblGrid>
                <a:gridCol w="691806"/>
                <a:gridCol w="461203"/>
                <a:gridCol w="461203"/>
                <a:gridCol w="461203"/>
                <a:gridCol w="461203"/>
                <a:gridCol w="461203"/>
                <a:gridCol w="461203"/>
                <a:gridCol w="461203"/>
                <a:gridCol w="461203"/>
                <a:gridCol w="461203"/>
                <a:gridCol w="461203"/>
                <a:gridCol w="461203"/>
                <a:gridCol w="691806"/>
                <a:gridCol w="1080946"/>
                <a:gridCol w="691806"/>
              </a:tblGrid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Input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Output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ANN_Output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MSE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0.99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0.973103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0.02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0.000256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0.98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0.96542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0.02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0.000226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0.99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0.97223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data-6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0.02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0.000324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data-7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0.98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0.968791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data-8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0.02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0.000226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data-9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0.98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0.965269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data-10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0.01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0.000197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4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TrainDataSet-2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層節點數</a:t>
                </a:r>
              </a:p>
              <a:p>
                <a:pPr lvl="1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N:4   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//</a:t>
                </a:r>
                <a:r>
                  <a:rPr lang="en-US" altLang="zh-TW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LayerI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M:10   //</a:t>
                </a:r>
                <a:r>
                  <a:rPr lang="en-US" altLang="zh-TW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LayerH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L:3   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//</a:t>
                </a:r>
                <a:r>
                  <a:rPr lang="en-US" altLang="zh-TW" dirty="0" err="1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LayerO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迭代次數：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10000(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次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11(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筆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花費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完整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訓練：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7.31(s)</a:t>
                </a:r>
              </a:p>
              <a:p>
                <a:pPr lvl="1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單筆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資料：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6.7*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標楷體" panose="03000509000000000000" pitchFamily="65" charset="-120"/>
                          </a:rPr>
                          <m:t>−5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(s)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8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TrainDataSet-2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805540"/>
              </p:ext>
            </p:extLst>
          </p:nvPr>
        </p:nvGraphicFramePr>
        <p:xfrm>
          <a:off x="107504" y="2161179"/>
          <a:ext cx="8894444" cy="3428061"/>
        </p:xfrm>
        <a:graphic>
          <a:graphicData uri="http://schemas.openxmlformats.org/drawingml/2006/table">
            <a:tbl>
              <a:tblPr/>
              <a:tblGrid>
                <a:gridCol w="1026282"/>
                <a:gridCol w="684188"/>
                <a:gridCol w="684188"/>
                <a:gridCol w="684188"/>
                <a:gridCol w="684188"/>
                <a:gridCol w="684188"/>
                <a:gridCol w="684188"/>
                <a:gridCol w="684188"/>
                <a:gridCol w="684188"/>
                <a:gridCol w="684188"/>
                <a:gridCol w="684188"/>
                <a:gridCol w="1026282"/>
              </a:tblGrid>
              <a:tr h="262509">
                <a:tc>
                  <a:txBody>
                    <a:bodyPr/>
                    <a:lstStyle/>
                    <a:p>
                      <a:pPr algn="ctr" fontAlgn="ctr"/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Input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Output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ANN_Output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MSE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0231">
                <a:tc>
                  <a:txBody>
                    <a:bodyPr/>
                    <a:lstStyle/>
                    <a:p>
                      <a:pPr algn="ctr" fontAlgn="ctr"/>
                      <a:endParaRPr lang="zh-TW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類別</a:t>
                      </a:r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類別</a:t>
                      </a:r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類別</a:t>
                      </a:r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類別</a:t>
                      </a:r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類別</a:t>
                      </a:r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類別</a:t>
                      </a:r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4.4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3.2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1.3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0.97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data-2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3.5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1.6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0.6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0.96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data-3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5.1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3.8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1.9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0.4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0.97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data-4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3.3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1.4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0.97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data-5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7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3.2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4.7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1.4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0.06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0.01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0.33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data-6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6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2.7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5.1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1.6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0.30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0.36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data-7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6.7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3.1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4.7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1.5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0.04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0.01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0.33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data-8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6.3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2.3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4.4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1.3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0.04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0.01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0.33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data-9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6.5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3.2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5.1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0.85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0.01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data-10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6.4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2.7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5.3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1.9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0.45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0.10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data-11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5.8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2.8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5.1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2.4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0.94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 </a:t>
                      </a:r>
                    </a:p>
                  </a:txBody>
                  <a:tcPr marL="7721" marR="7721" marT="77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302916" y="27592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B050"/>
                </a:solidFill>
              </a:rPr>
              <a:t>4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302916" y="45880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FF0000"/>
                </a:solidFill>
              </a:rPr>
              <a:t>5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0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給予權重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輸入層</a:t>
            </a:r>
            <a:r>
              <a:rPr lang="en-US" altLang="zh-TW" dirty="0" smtClean="0"/>
              <a:t>-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302916" y="27592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B050"/>
                </a:solidFill>
              </a:rPr>
              <a:t>4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302916" y="45880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FF0000"/>
                </a:solidFill>
              </a:rPr>
              <a:t>5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3053" y="5337067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53" y="5337067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7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計算各節點輸入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302916" y="27592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B050"/>
                </a:solidFill>
              </a:rPr>
              <a:t>4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302916" y="45880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FF0000"/>
                </a:solidFill>
              </a:rPr>
              <a:t>5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2565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256595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2565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256595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4" idx="0"/>
          </p:cNvCxnSpPr>
          <p:nvPr/>
        </p:nvCxnSpPr>
        <p:spPr>
          <a:xfrm flipV="1">
            <a:off x="43029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41" idx="4"/>
          </p:cNvCxnSpPr>
          <p:nvPr/>
        </p:nvCxnSpPr>
        <p:spPr>
          <a:xfrm>
            <a:off x="43029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以矩陣呈現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1717737"/>
                <a:ext cx="38018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360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7737"/>
                <a:ext cx="380187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17402" y="2946586"/>
                <a:ext cx="4129015" cy="155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2" y="2946586"/>
                <a:ext cx="4129015" cy="15556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1275" y="5249402"/>
                <a:ext cx="87213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B39E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5" y="5249402"/>
                <a:ext cx="872136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1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給予閥值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、激活函數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l-G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3049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altLang="zh-TW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304929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3049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304929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4" idx="0"/>
          </p:cNvCxnSpPr>
          <p:nvPr/>
        </p:nvCxnSpPr>
        <p:spPr>
          <a:xfrm flipV="1">
            <a:off x="43029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41" idx="4"/>
          </p:cNvCxnSpPr>
          <p:nvPr/>
        </p:nvCxnSpPr>
        <p:spPr>
          <a:xfrm>
            <a:off x="43029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計算各節點輸出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隱藏層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74116" y="18448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BC10C0"/>
                </a:solidFill>
              </a:rPr>
              <a:t>1</a:t>
            </a:r>
            <a:endParaRPr lang="zh-TW" altLang="en-US" sz="4000" b="1" dirty="0">
              <a:solidFill>
                <a:srgbClr val="BC10C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41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74116" y="55024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600" b="1" i="1" dirty="0">
                          <a:solidFill>
                            <a:srgbClr val="00B05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00B050"/>
                  </a:solidFill>
                  <a:latin typeface="新細明體"/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2759224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1400" b="1" i="1" dirty="0">
                          <a:solidFill>
                            <a:srgbClr val="FF0000"/>
                          </a:solidFill>
                          <a:latin typeface="新細明體"/>
                        </a:rPr>
                        <m:t>( ) </m:t>
                      </m:r>
                    </m:oMath>
                  </m:oMathPara>
                </a14:m>
                <a:endParaRPr lang="zh-TW" alt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4588024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6131716" y="367362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6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stCxn id="4" idx="6"/>
            <a:endCxn id="11" idx="2"/>
          </p:cNvCxnSpPr>
          <p:nvPr/>
        </p:nvCxnSpPr>
        <p:spPr>
          <a:xfrm>
            <a:off x="3388516" y="2302024"/>
            <a:ext cx="914400" cy="9144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" idx="6"/>
            <a:endCxn id="12" idx="2"/>
          </p:cNvCxnSpPr>
          <p:nvPr/>
        </p:nvCxnSpPr>
        <p:spPr>
          <a:xfrm>
            <a:off x="3388516" y="2302024"/>
            <a:ext cx="914400" cy="2743200"/>
          </a:xfrm>
          <a:prstGeom prst="line">
            <a:avLst/>
          </a:prstGeom>
          <a:ln w="28575">
            <a:solidFill>
              <a:srgbClr val="EB3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12" idx="2"/>
          </p:cNvCxnSpPr>
          <p:nvPr/>
        </p:nvCxnSpPr>
        <p:spPr>
          <a:xfrm>
            <a:off x="3388516" y="41308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5" idx="6"/>
            <a:endCxn id="11" idx="2"/>
          </p:cNvCxnSpPr>
          <p:nvPr/>
        </p:nvCxnSpPr>
        <p:spPr>
          <a:xfrm flipV="1">
            <a:off x="3388516" y="3216424"/>
            <a:ext cx="914400" cy="914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6"/>
            <a:endCxn id="12" idx="2"/>
          </p:cNvCxnSpPr>
          <p:nvPr/>
        </p:nvCxnSpPr>
        <p:spPr>
          <a:xfrm flipV="1">
            <a:off x="3388516" y="5045224"/>
            <a:ext cx="914400" cy="9144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6"/>
            <a:endCxn id="11" idx="2"/>
          </p:cNvCxnSpPr>
          <p:nvPr/>
        </p:nvCxnSpPr>
        <p:spPr>
          <a:xfrm flipV="1">
            <a:off x="3388516" y="3216424"/>
            <a:ext cx="914400" cy="2743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5" idx="2"/>
            <a:endCxn id="11" idx="6"/>
          </p:cNvCxnSpPr>
          <p:nvPr/>
        </p:nvCxnSpPr>
        <p:spPr>
          <a:xfrm flipH="1" flipV="1">
            <a:off x="5217316" y="3216424"/>
            <a:ext cx="914400" cy="914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2" idx="6"/>
          </p:cNvCxnSpPr>
          <p:nvPr/>
        </p:nvCxnSpPr>
        <p:spPr>
          <a:xfrm flipH="1">
            <a:off x="5217316" y="4130824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15" idx="6"/>
          </p:cNvCxnSpPr>
          <p:nvPr/>
        </p:nvCxnSpPr>
        <p:spPr>
          <a:xfrm flipH="1">
            <a:off x="7046116" y="4130824"/>
            <a:ext cx="926452" cy="0"/>
          </a:xfrm>
          <a:prstGeom prst="line">
            <a:avLst/>
          </a:prstGeom>
          <a:ln w="28575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5" idx="2"/>
          </p:cNvCxnSpPr>
          <p:nvPr/>
        </p:nvCxnSpPr>
        <p:spPr>
          <a:xfrm flipH="1">
            <a:off x="1547664" y="41308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" idx="2"/>
          </p:cNvCxnSpPr>
          <p:nvPr/>
        </p:nvCxnSpPr>
        <p:spPr>
          <a:xfrm flipH="1">
            <a:off x="1547664" y="23020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6" idx="2"/>
          </p:cNvCxnSpPr>
          <p:nvPr/>
        </p:nvCxnSpPr>
        <p:spPr>
          <a:xfrm flipH="1">
            <a:off x="1547664" y="5959624"/>
            <a:ext cx="926452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1978858"/>
                <a:ext cx="73366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3807658"/>
                <a:ext cx="74437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TW" sz="360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2" y="5636458"/>
                <a:ext cx="74437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9" y="2389892"/>
                <a:ext cx="5995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EB39E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21" y="2847092"/>
                <a:ext cx="5995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60" y="3422108"/>
                <a:ext cx="6049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35" y="4005064"/>
                <a:ext cx="604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860558"/>
                <a:ext cx="604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70" y="5502424"/>
                <a:ext cx="6049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TW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9" y="1794192"/>
                <a:ext cx="181677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TW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0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rgbClr val="FF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ambria Math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488" y="5959624"/>
                <a:ext cx="18282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1772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772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∑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1" idx="0"/>
            <a:endCxn id="11" idx="4"/>
          </p:cNvCxnSpPr>
          <p:nvPr/>
        </p:nvCxnSpPr>
        <p:spPr>
          <a:xfrm>
            <a:off x="4760116" y="27592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4760116" y="458802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091645" y="3134250"/>
            <a:ext cx="251342" cy="2513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217316" y="2163524"/>
            <a:ext cx="0" cy="9707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091645" y="4919553"/>
            <a:ext cx="251342" cy="2513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>
            <a:stCxn id="46" idx="4"/>
          </p:cNvCxnSpPr>
          <p:nvPr/>
        </p:nvCxnSpPr>
        <p:spPr>
          <a:xfrm>
            <a:off x="5217316" y="5170895"/>
            <a:ext cx="0" cy="7887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3719</Words>
  <Application>Microsoft Office PowerPoint</Application>
  <PresentationFormat>如螢幕大小 (4:3)</PresentationFormat>
  <Paragraphs>773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類神經網路架構實現</vt:lpstr>
      <vt:lpstr>計算輸出</vt:lpstr>
      <vt:lpstr>網路架構</vt:lpstr>
      <vt:lpstr>給予輸入(輸入層)</vt:lpstr>
      <vt:lpstr>給予權重(輸入層-隱藏層)</vt:lpstr>
      <vt:lpstr>計算各節點輸入(隱藏層)</vt:lpstr>
      <vt:lpstr>以矩陣呈現</vt:lpstr>
      <vt:lpstr>給予閥值(隱藏層)、激活函數</vt:lpstr>
      <vt:lpstr>計算各節點輸出(隱藏層)</vt:lpstr>
      <vt:lpstr>以矩陣呈現</vt:lpstr>
      <vt:lpstr>給予權重(隱藏層-輸出層)</vt:lpstr>
      <vt:lpstr>計算各節點輸入(輸出層)</vt:lpstr>
      <vt:lpstr>以矩陣呈現</vt:lpstr>
      <vt:lpstr>給予閥值(隱藏層)、激活函數</vt:lpstr>
      <vt:lpstr>計算各節點輸出(輸出層)</vt:lpstr>
      <vt:lpstr>以矩陣呈現</vt:lpstr>
      <vt:lpstr>倒傳遞</vt:lpstr>
      <vt:lpstr>給予輸入(目標值)</vt:lpstr>
      <vt:lpstr>計算誤差(整個網路)</vt:lpstr>
      <vt:lpstr>計算誤差項(輸出層)</vt:lpstr>
      <vt:lpstr>以矩陣呈現</vt:lpstr>
      <vt:lpstr>計算誤差項(隱藏層)</vt:lpstr>
      <vt:lpstr>以矩陣呈現</vt:lpstr>
      <vt:lpstr>修正門檻值(輸出層)</vt:lpstr>
      <vt:lpstr>以矩陣呈現</vt:lpstr>
      <vt:lpstr>修正門檻值(輸出層)</vt:lpstr>
      <vt:lpstr>以矩陣呈現</vt:lpstr>
      <vt:lpstr>修正門檻值(隱藏層-輸出層)</vt:lpstr>
      <vt:lpstr>以矩陣呈現</vt:lpstr>
      <vt:lpstr>修正門檻值(隱藏層-輸出層)</vt:lpstr>
      <vt:lpstr>以矩陣呈現</vt:lpstr>
      <vt:lpstr>以矩陣呈現</vt:lpstr>
      <vt:lpstr>通用資料結構</vt:lpstr>
      <vt:lpstr>矩陣結構</vt:lpstr>
      <vt:lpstr>矩陣結構</vt:lpstr>
      <vt:lpstr>TrainDataSet-1</vt:lpstr>
      <vt:lpstr>PowerPoint 簡報</vt:lpstr>
      <vt:lpstr>TrainDataSet-2</vt:lpstr>
      <vt:lpstr>TrainDataSet-2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ICAL-PIKACHU</dc:creator>
  <cp:lastModifiedBy>ICAL-PIKACHU</cp:lastModifiedBy>
  <cp:revision>37</cp:revision>
  <dcterms:created xsi:type="dcterms:W3CDTF">2016-04-17T10:36:26Z</dcterms:created>
  <dcterms:modified xsi:type="dcterms:W3CDTF">2016-04-22T08:06:21Z</dcterms:modified>
</cp:coreProperties>
</file>