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D5039-CCB1-40CC-89BD-08880D8C8B39}">
  <a:tblStyle styleId="{607D5039-CCB1-40CC-89BD-08880D8C8B3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D2F9926-3A15-462A-B10A-F802A8CF7807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529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14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78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48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Note.. 255 for each channel = white coloe, 0 = black color</a:t>
            </a:r>
          </a:p>
        </p:txBody>
      </p:sp>
    </p:spTree>
    <p:extLst>
      <p:ext uri="{BB962C8B-B14F-4D97-AF65-F5344CB8AC3E}">
        <p14:creationId xmlns:p14="http://schemas.microsoft.com/office/powerpoint/2010/main" val="2578684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26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96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Sartaj add new slide below it and copy paste</a:t>
            </a:r>
          </a:p>
        </p:txBody>
      </p:sp>
    </p:spTree>
    <p:extLst>
      <p:ext uri="{BB962C8B-B14F-4D97-AF65-F5344CB8AC3E}">
        <p14:creationId xmlns:p14="http://schemas.microsoft.com/office/powerpoint/2010/main" val="11799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82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94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194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39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16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028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95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958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741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651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33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47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066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740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64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91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83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597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376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59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01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07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8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15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22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89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78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03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18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5200" i="0" u="none" strike="noStrike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itchFamily="18" charset="0"/>
                <a:ea typeface="Arial"/>
                <a:cs typeface="Arial"/>
                <a:sym typeface="Arial"/>
              </a:rPr>
              <a:t>Hand Gesture Recognition using Moments 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71881" y="3339690"/>
            <a:ext cx="8520599" cy="1680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Presented by 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smtClean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Ritvik 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Sadana (134/EC/12)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Sartaj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Singh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Baveja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(145/EC/12)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Shashank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Jain (151/EC/12)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Utkarsh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Garg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(177/EC/12)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271576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/>
              <a:t>Project guide:</a:t>
            </a:r>
          </a:p>
          <a:p>
            <a:pPr algn="r"/>
            <a:r>
              <a:rPr lang="en-US" sz="1800" dirty="0" smtClean="0"/>
              <a:t>Dr. </a:t>
            </a:r>
            <a:r>
              <a:rPr lang="en-US" sz="1800" dirty="0" err="1" smtClean="0"/>
              <a:t>Jyotsna</a:t>
            </a:r>
            <a:r>
              <a:rPr lang="en-US" sz="1800" dirty="0" smtClean="0"/>
              <a:t> Singh</a:t>
            </a:r>
            <a:endParaRPr lang="en-US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 and Classification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455550" y="1936800"/>
            <a:ext cx="1636200" cy="744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the set of images to populate the </a:t>
            </a:r>
            <a:r>
              <a:rPr lang="en-GB" sz="11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57224" y="1984076"/>
            <a:ext cx="2291324" cy="6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45874" y="2267124"/>
            <a:ext cx="1903399" cy="15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40" idx="2"/>
            <a:endCxn id="139" idx="1"/>
          </p:cNvCxnSpPr>
          <p:nvPr/>
        </p:nvCxnSpPr>
        <p:spPr>
          <a:xfrm rot="10800000" flipH="1">
            <a:off x="1020149" y="2309189"/>
            <a:ext cx="4353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468575" y="1898400"/>
            <a:ext cx="1636200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and label the images according to file names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(sort_nat.m)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85374" y="1901800"/>
            <a:ext cx="1557225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Krawtchouk moments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krawtchoukmoment.m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058029" y="759300"/>
            <a:ext cx="1299299" cy="865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</a:t>
            </a:r>
            <a:r>
              <a:rPr lang="en-GB" sz="11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Hypergeometric 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(hypergeom2F1.m)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460200" y="755252"/>
            <a:ext cx="1394100" cy="865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Pochhammer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pochhammersym.m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Shape 147"/>
          <p:cNvCxnSpPr>
            <a:stCxn id="144" idx="0"/>
            <a:endCxn id="145" idx="2"/>
          </p:cNvCxnSpPr>
          <p:nvPr/>
        </p:nvCxnSpPr>
        <p:spPr>
          <a:xfrm flipH="1" flipV="1">
            <a:off x="5707679" y="1625099"/>
            <a:ext cx="456308" cy="276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8" name="Shape 148"/>
          <p:cNvCxnSpPr>
            <a:stCxn id="144" idx="0"/>
            <a:endCxn id="146" idx="2"/>
          </p:cNvCxnSpPr>
          <p:nvPr/>
        </p:nvCxnSpPr>
        <p:spPr>
          <a:xfrm flipV="1">
            <a:off x="6163987" y="1621051"/>
            <a:ext cx="993263" cy="280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7326853" y="1898399"/>
            <a:ext cx="1573199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feature vector for training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(createFeatureVector.m)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371899" y="3050750"/>
            <a:ext cx="1497900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image by creating its feature vector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(test_image.m)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443536" y="3132937"/>
            <a:ext cx="1440900" cy="6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Classification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(knnclassification.m)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7950" y="4213525"/>
            <a:ext cx="865799" cy="8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398680" y="3132937"/>
            <a:ext cx="1440900" cy="6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  <p:cxnSp>
        <p:nvCxnSpPr>
          <p:cNvPr id="154" name="Shape 154"/>
          <p:cNvCxnSpPr>
            <a:stCxn id="139" idx="3"/>
            <a:endCxn id="143" idx="1"/>
          </p:cNvCxnSpPr>
          <p:nvPr/>
        </p:nvCxnSpPr>
        <p:spPr>
          <a:xfrm>
            <a:off x="3091750" y="2309100"/>
            <a:ext cx="376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5" name="Shape 155"/>
          <p:cNvCxnSpPr>
            <a:stCxn id="143" idx="3"/>
            <a:endCxn id="144" idx="1"/>
          </p:cNvCxnSpPr>
          <p:nvPr/>
        </p:nvCxnSpPr>
        <p:spPr>
          <a:xfrm>
            <a:off x="5104775" y="2309100"/>
            <a:ext cx="280599" cy="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8" name="Shape 158"/>
          <p:cNvCxnSpPr>
            <a:stCxn id="150" idx="1"/>
            <a:endCxn id="151" idx="3"/>
          </p:cNvCxnSpPr>
          <p:nvPr/>
        </p:nvCxnSpPr>
        <p:spPr>
          <a:xfrm flipH="1">
            <a:off x="6884436" y="3461450"/>
            <a:ext cx="487463" cy="61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9" name="Shape 159"/>
          <p:cNvCxnSpPr>
            <a:stCxn id="151" idx="1"/>
            <a:endCxn id="153" idx="3"/>
          </p:cNvCxnSpPr>
          <p:nvPr/>
        </p:nvCxnSpPr>
        <p:spPr>
          <a:xfrm flipH="1">
            <a:off x="4839580" y="3467587"/>
            <a:ext cx="6039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" name="Shape 160"/>
          <p:cNvCxnSpPr>
            <a:stCxn id="152" idx="0"/>
            <a:endCxn id="150" idx="2"/>
          </p:cNvCxnSpPr>
          <p:nvPr/>
        </p:nvCxnSpPr>
        <p:spPr>
          <a:xfrm flipH="1" flipV="1">
            <a:off x="8120849" y="3872149"/>
            <a:ext cx="1" cy="3413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Straight Arrow Connector 33"/>
          <p:cNvCxnSpPr>
            <a:stCxn id="144" idx="3"/>
            <a:endCxn id="149" idx="1"/>
          </p:cNvCxnSpPr>
          <p:nvPr/>
        </p:nvCxnSpPr>
        <p:spPr>
          <a:xfrm flipV="1">
            <a:off x="6942599" y="2309099"/>
            <a:ext cx="384254" cy="3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7701" r="8314"/>
          <a:stretch/>
        </p:blipFill>
        <p:spPr>
          <a:xfrm>
            <a:off x="0" y="1270250"/>
            <a:ext cx="3903198" cy="330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539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4292025" y="608708"/>
          <a:ext cx="4594200" cy="4358310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4075550" y="826633"/>
          <a:ext cx="4594200" cy="4358310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3903200" y="1017733"/>
          <a:ext cx="4594200" cy="4358310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0" name="Shape 170"/>
          <p:cNvCxnSpPr/>
          <p:nvPr/>
        </p:nvCxnSpPr>
        <p:spPr>
          <a:xfrm flipH="1">
            <a:off x="2192025" y="727150"/>
            <a:ext cx="2117399" cy="8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 flipH="1">
            <a:off x="2234950" y="941025"/>
            <a:ext cx="1860599" cy="60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 flipH="1">
            <a:off x="2290474" y="1197650"/>
            <a:ext cx="1623300" cy="36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3" name="Shape 173"/>
          <p:cNvSpPr/>
          <p:nvPr/>
        </p:nvSpPr>
        <p:spPr>
          <a:xfrm>
            <a:off x="3159825" y="3100950"/>
            <a:ext cx="181800" cy="125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234950" y="4457000"/>
            <a:ext cx="16007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Arial"/>
              <a:buNone/>
            </a:pPr>
            <a:r>
              <a:rPr lang="en-GB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Code Book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Codebook formed from background images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58815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Array of codebooks equal to number of pixels in image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86175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594075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dirty="0" smtClean="0">
                <a:solidFill>
                  <a:schemeClr val="dk1"/>
                </a:solidFill>
              </a:rPr>
              <a:t>Input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 with Codebook model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1700" y="4310163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For each pixel, min-max bounds are searched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559550" y="434053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If matched, then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returned else </a:t>
            </a:r>
            <a:r>
              <a:rPr lang="en-GB" dirty="0" smtClean="0">
                <a:solidFill>
                  <a:schemeClr val="dk1"/>
                </a:solidFill>
              </a:rPr>
              <a:t>white</a:t>
            </a:r>
            <a:endParaRPr lang="en-GB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538449"/>
            <a:ext cx="4021223" cy="15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885" y="2538463"/>
            <a:ext cx="4103912" cy="159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587203" y="4053663"/>
            <a:ext cx="2097599" cy="2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dirty="0" smtClean="0"/>
              <a:t>Input image</a:t>
            </a:r>
            <a:endParaRPr lang="en-GB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045075" y="4060438"/>
            <a:ext cx="2097599" cy="2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923678"/>
            <a:ext cx="8272800" cy="269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dk1"/>
                </a:solidFill>
              </a:rPr>
              <a:t>A variable, stale, is used which denotes the longest span of time during which the codebook was not accessed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Tracking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stale entries allows us to delete codebooks that were formed from noise or moving foreground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objects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During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background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learning, if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codebook entry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is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not accessed for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some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time, then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it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is marked for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deletion.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 Extraction using Moments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image moment is a certain particular weighted average of the image pixel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intensities</a:t>
            </a:r>
            <a:b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2D continuous function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the moment of order (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defined </a:t>
            </a:r>
            <a:r>
              <a:rPr lang="en-GB" sz="1400" b="0" i="0" u="none" strike="noStrike" cap="none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</a:p>
          <a:p>
            <a:pPr marL="285750" marR="0" lvl="0" indent="-285750" algn="l" rtl="0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 smtClean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0,1,2,... Adapting this to scalar (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grayscale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image with pixel intensities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raw image moments 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1400" b="0" i="1" u="none" strike="noStrike" cap="none" baseline="-25000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calculated by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9912" y="3927342"/>
            <a:ext cx="1632000" cy="3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197" y="2653225"/>
            <a:ext cx="2730300" cy="54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Types of Moments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1960400" y="1382025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Orthogonal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 </a:t>
            </a:r>
          </a:p>
        </p:txBody>
      </p:sp>
      <p:sp>
        <p:nvSpPr>
          <p:cNvPr id="215" name="Shape 215"/>
          <p:cNvSpPr/>
          <p:nvPr/>
        </p:nvSpPr>
        <p:spPr>
          <a:xfrm>
            <a:off x="5433889" y="1347614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Cartesian/Non-orthogonal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Shape 216"/>
          <p:cNvCxnSpPr>
            <a:stCxn id="213" idx="2"/>
            <a:endCxn id="215" idx="0"/>
          </p:cNvCxnSpPr>
          <p:nvPr/>
        </p:nvCxnSpPr>
        <p:spPr>
          <a:xfrm>
            <a:off x="4572000" y="1017724"/>
            <a:ext cx="1727089" cy="3298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7" name="Shape 217"/>
          <p:cNvCxnSpPr>
            <a:stCxn id="213" idx="2"/>
            <a:endCxn id="214" idx="0"/>
          </p:cNvCxnSpPr>
          <p:nvPr/>
        </p:nvCxnSpPr>
        <p:spPr>
          <a:xfrm flipH="1">
            <a:off x="2825600" y="1017724"/>
            <a:ext cx="1746400" cy="3643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8" name="Shape 218"/>
          <p:cNvCxnSpPr>
            <a:stCxn id="214" idx="2"/>
            <a:endCxn id="220" idx="0"/>
          </p:cNvCxnSpPr>
          <p:nvPr/>
        </p:nvCxnSpPr>
        <p:spPr>
          <a:xfrm flipH="1">
            <a:off x="1660150" y="2078924"/>
            <a:ext cx="1165450" cy="575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9" name="Shape 219"/>
          <p:cNvCxnSpPr>
            <a:stCxn id="214" idx="2"/>
            <a:endCxn id="221" idx="0"/>
          </p:cNvCxnSpPr>
          <p:nvPr/>
        </p:nvCxnSpPr>
        <p:spPr>
          <a:xfrm>
            <a:off x="2825600" y="2078924"/>
            <a:ext cx="907250" cy="575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0" name="Shape 220"/>
          <p:cNvSpPr/>
          <p:nvPr/>
        </p:nvSpPr>
        <p:spPr>
          <a:xfrm>
            <a:off x="794950" y="2654561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</a:p>
        </p:txBody>
      </p:sp>
      <p:sp>
        <p:nvSpPr>
          <p:cNvPr id="221" name="Shape 221"/>
          <p:cNvSpPr/>
          <p:nvPr/>
        </p:nvSpPr>
        <p:spPr>
          <a:xfrm>
            <a:off x="2867650" y="2654561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</a:p>
        </p:txBody>
      </p:sp>
      <p:cxnSp>
        <p:nvCxnSpPr>
          <p:cNvPr id="222" name="Shape 222"/>
          <p:cNvCxnSpPr>
            <a:stCxn id="220" idx="2"/>
            <a:endCxn id="224" idx="0"/>
          </p:cNvCxnSpPr>
          <p:nvPr/>
        </p:nvCxnSpPr>
        <p:spPr>
          <a:xfrm flipH="1">
            <a:off x="708235" y="3351460"/>
            <a:ext cx="951915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>
            <a:stCxn id="220" idx="2"/>
            <a:endCxn id="225" idx="0"/>
          </p:cNvCxnSpPr>
          <p:nvPr/>
        </p:nvCxnSpPr>
        <p:spPr>
          <a:xfrm>
            <a:off x="1660150" y="3351460"/>
            <a:ext cx="569105" cy="6332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/>
          <p:nvPr/>
        </p:nvSpPr>
        <p:spPr>
          <a:xfrm>
            <a:off x="132200" y="3984675"/>
            <a:ext cx="115207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Legendre</a:t>
            </a:r>
          </a:p>
        </p:txBody>
      </p:sp>
      <p:sp>
        <p:nvSpPr>
          <p:cNvPr id="225" name="Shape 225"/>
          <p:cNvSpPr/>
          <p:nvPr/>
        </p:nvSpPr>
        <p:spPr>
          <a:xfrm>
            <a:off x="1660149" y="3984674"/>
            <a:ext cx="1138212" cy="5312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Zernike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dirty="0" smtClean="0"/>
              <a:t>(polar)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>
            <a:stCxn id="221" idx="2"/>
            <a:endCxn id="228" idx="0"/>
          </p:cNvCxnSpPr>
          <p:nvPr/>
        </p:nvCxnSpPr>
        <p:spPr>
          <a:xfrm flipH="1">
            <a:off x="3620950" y="3351460"/>
            <a:ext cx="111900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7" name="Shape 227"/>
          <p:cNvCxnSpPr>
            <a:stCxn id="221" idx="2"/>
            <a:endCxn id="229" idx="0"/>
          </p:cNvCxnSpPr>
          <p:nvPr/>
        </p:nvCxnSpPr>
        <p:spPr>
          <a:xfrm>
            <a:off x="3732850" y="3351460"/>
            <a:ext cx="1509500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8" name="Shape 228"/>
          <p:cNvSpPr/>
          <p:nvPr/>
        </p:nvSpPr>
        <p:spPr>
          <a:xfrm>
            <a:off x="3059500" y="3984675"/>
            <a:ext cx="112290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Tchebichef</a:t>
            </a:r>
          </a:p>
        </p:txBody>
      </p:sp>
      <p:sp>
        <p:nvSpPr>
          <p:cNvPr id="229" name="Shape 229"/>
          <p:cNvSpPr/>
          <p:nvPr/>
        </p:nvSpPr>
        <p:spPr>
          <a:xfrm>
            <a:off x="4680900" y="3984675"/>
            <a:ext cx="112290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Krawtchouk</a:t>
            </a:r>
          </a:p>
        </p:txBody>
      </p:sp>
      <p:sp>
        <p:nvSpPr>
          <p:cNvPr id="27" name="Shape 215"/>
          <p:cNvSpPr/>
          <p:nvPr/>
        </p:nvSpPr>
        <p:spPr>
          <a:xfrm>
            <a:off x="5436378" y="2648783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 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</a:t>
            </a:r>
          </a:p>
        </p:txBody>
      </p:sp>
      <p:cxnSp>
        <p:nvCxnSpPr>
          <p:cNvPr id="11" name="Straight Arrow Connector 10"/>
          <p:cNvCxnSpPr>
            <a:stCxn id="215" idx="2"/>
            <a:endCxn id="27" idx="0"/>
          </p:cNvCxnSpPr>
          <p:nvPr/>
        </p:nvCxnSpPr>
        <p:spPr>
          <a:xfrm>
            <a:off x="6299089" y="2044513"/>
            <a:ext cx="2489" cy="604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An </a:t>
            </a:r>
            <a:r>
              <a:rPr lang="en-GB" sz="140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invariant 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is a property</a:t>
            </a:r>
            <a:r>
              <a:rPr lang="en-GB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which remains unchanged when </a:t>
            </a:r>
            <a:r>
              <a:rPr lang="en-GB" sz="1400" b="0" i="0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transformations</a:t>
            </a:r>
            <a:r>
              <a:rPr lang="en-GB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of a certain type are applied to the objects.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Translation Invariant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It can be achieved simply by seemingly shifting the object such that its </a:t>
            </a:r>
            <a:endParaRPr lang="en-GB" sz="14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228600" marR="0" lvl="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 dirty="0" smtClean="0">
                <a:solidFill>
                  <a:srgbClr val="000000"/>
                </a:solidFill>
              </a:rPr>
              <a:t>  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sym typeface="Arial"/>
              </a:rPr>
              <a:t>centroid </a:t>
            </a: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coincides with the origin of the coordinate system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Scale Invariant</a:t>
            </a:r>
            <a:r>
              <a:rPr lang="en-GB" sz="1600" b="1" dirty="0">
                <a:solidFill>
                  <a:srgbClr val="000000"/>
                </a:solidFill>
              </a:rPr>
              <a:t/>
            </a:r>
            <a:br>
              <a:rPr lang="en-GB" sz="1600" b="1" dirty="0">
                <a:solidFill>
                  <a:srgbClr val="000000"/>
                </a:solidFill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It can be achieved by normalization of each moment by a non zero moment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Rotation Invariant</a:t>
            </a:r>
            <a:r>
              <a:rPr lang="en-GB" sz="1400" b="1" dirty="0">
                <a:solidFill>
                  <a:srgbClr val="000000"/>
                </a:solidFill>
              </a:rPr>
              <a:t/>
            </a:r>
            <a:br>
              <a:rPr lang="en-GB" sz="1400" b="1" dirty="0">
                <a:solidFill>
                  <a:srgbClr val="000000"/>
                </a:solidFill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The moments are invariant with respect to any rotation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Moment Invariants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60233" y="2739304"/>
            <a:ext cx="1721032" cy="624534"/>
            <a:chOff x="6660233" y="2190602"/>
            <a:chExt cx="1721032" cy="624534"/>
          </a:xfrm>
        </p:grpSpPr>
        <p:sp>
          <p:nvSpPr>
            <p:cNvPr id="2" name="Rectangle 1"/>
            <p:cNvSpPr/>
            <p:nvPr/>
          </p:nvSpPr>
          <p:spPr>
            <a:xfrm>
              <a:off x="6660233" y="2190602"/>
              <a:ext cx="1695858" cy="624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Shape 99"/>
            <p:cNvPicPr preferRelativeResize="0"/>
            <p:nvPr/>
          </p:nvPicPr>
          <p:blipFill rotWithShape="1">
            <a:blip r:embed="rId3">
              <a:alphaModFix/>
            </a:blip>
            <a:srcRect t="14653" r="24057" b="9021"/>
            <a:stretch/>
          </p:blipFill>
          <p:spPr>
            <a:xfrm>
              <a:off x="7139112" y="2191527"/>
              <a:ext cx="1242153" cy="6226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Shape 100"/>
          <p:cNvPicPr preferRelativeResize="0"/>
          <p:nvPr/>
        </p:nvPicPr>
        <p:blipFill rotWithShape="1">
          <a:blip r:embed="rId3">
            <a:alphaModFix/>
          </a:blip>
          <a:srcRect l="8092" t="11563" r="33560" b="8467"/>
          <a:stretch/>
        </p:blipFill>
        <p:spPr>
          <a:xfrm rot="5400010">
            <a:off x="7280474" y="4282441"/>
            <a:ext cx="945731" cy="81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101"/>
          <p:cNvGrpSpPr/>
          <p:nvPr/>
        </p:nvGrpSpPr>
        <p:grpSpPr>
          <a:xfrm>
            <a:off x="7164288" y="3533243"/>
            <a:ext cx="1191802" cy="622683"/>
            <a:chOff x="3996646" y="4228571"/>
            <a:chExt cx="1191802" cy="622683"/>
          </a:xfrm>
        </p:grpSpPr>
        <p:sp>
          <p:nvSpPr>
            <p:cNvPr id="7" name="Shape 102"/>
            <p:cNvSpPr/>
            <p:nvPr/>
          </p:nvSpPr>
          <p:spPr>
            <a:xfrm>
              <a:off x="3996646" y="4228571"/>
              <a:ext cx="1191802" cy="622683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Shape 103"/>
            <p:cNvPicPr preferRelativeResize="0"/>
            <p:nvPr/>
          </p:nvPicPr>
          <p:blipFill rotWithShape="1">
            <a:blip r:embed="rId3">
              <a:alphaModFix/>
            </a:blip>
            <a:srcRect l="12229" t="14654" r="24058" b="5476"/>
            <a:stretch/>
          </p:blipFill>
          <p:spPr>
            <a:xfrm>
              <a:off x="4284323" y="4428175"/>
              <a:ext cx="602751" cy="4212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7020272" y="2739304"/>
            <a:ext cx="324336" cy="623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51251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Krawtchouk Moments, based on Krawtchouk polynomials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Orthogonal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discrete basis functions with weight function: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satisfies the orthogonality condition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808" y="3435846"/>
            <a:ext cx="3969480" cy="57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8574" y="4200730"/>
            <a:ext cx="5782899" cy="93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7525" y="1933665"/>
            <a:ext cx="6173948" cy="84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local Features by 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varying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p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of interest(ROI) is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selected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varying p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‘n’ changes the order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3478"/>
            <a:ext cx="4392488" cy="495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	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of n-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classical Krawtchouk polynomial is defined as: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x, n = 0, 1, 2,….,N, N &gt; 0, p </a:t>
            </a:r>
            <a:r>
              <a:rPr lang="en-GB" sz="1400" b="0" i="0" u="none" strike="noStrike" cap="none" dirty="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∈ (0,1)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hypergeometric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defined as </a:t>
            </a: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025" y="1995686"/>
            <a:ext cx="6173948" cy="72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800" y="3648847"/>
            <a:ext cx="3433550" cy="65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23528" y="41151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23528" y="124358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Introduction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Steps of Hand Gesture </a:t>
            </a:r>
            <a:r>
              <a:rPr lang="en-GB" sz="1400" dirty="0" smtClean="0">
                <a:solidFill>
                  <a:srgbClr val="000000"/>
                </a:solidFill>
              </a:rPr>
              <a:t>Recognition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 smtClean="0">
                <a:solidFill>
                  <a:srgbClr val="000000"/>
                </a:solidFill>
              </a:rPr>
              <a:t>Codebook </a:t>
            </a:r>
            <a:r>
              <a:rPr lang="en-GB" sz="1400" dirty="0">
                <a:solidFill>
                  <a:srgbClr val="000000"/>
                </a:solidFill>
              </a:rPr>
              <a:t>Method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Feature Extraction using Moments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Krawtchouk Moments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Classification using K Nearest Neighbours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Results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Conclusion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Future Work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References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	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2912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(a)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GB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Pochhammer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symbol given by 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548" y="2262836"/>
            <a:ext cx="4852249" cy="59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Moments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45960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m+n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GB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intensity function f(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moments </a:t>
            </a:r>
            <a:r>
              <a:rPr lang="en-GB" sz="1400" dirty="0">
                <a:solidFill>
                  <a:schemeClr val="dk1"/>
                </a:solidFill>
              </a:rPr>
              <a:t>store information about the image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3237" y="2260406"/>
            <a:ext cx="5397600" cy="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Moments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The Krawtchouk moment corresponding to n = m = 0 is the weighted mass of the image, i.e.,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Hence the image intensity function can be written completely in terms of the Krawtchouk moments, i.e.,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2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695" y="3829158"/>
            <a:ext cx="6006053" cy="8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173" y="2105300"/>
            <a:ext cx="3772049" cy="8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Hypergeometric function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27560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by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time to calculate as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where, p Є (0,1), and this goes on till a very big number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form used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666" y="2571751"/>
            <a:ext cx="3587198" cy="5040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983360" y="1563637"/>
            <a:ext cx="3228600" cy="750231"/>
            <a:chOff x="983360" y="1436170"/>
            <a:chExt cx="3326700" cy="695339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3360" y="1436170"/>
              <a:ext cx="3326700" cy="695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1043608" y="1674987"/>
              <a:ext cx="64200" cy="3206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Shape 2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6575" y="4031010"/>
            <a:ext cx="6000750" cy="77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Classification using K Nearest Neighbours	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832400" y="1819646"/>
            <a:ext cx="3999899" cy="27492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mainly consists of finding the best matching reference features for the features extracted in the previous phase. </a:t>
            </a:r>
            <a:endParaRPr lang="en-GB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is done using the minimum distance classifier.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7" y="1152473"/>
            <a:ext cx="4369995" cy="330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45000" y="1017725"/>
            <a:ext cx="84540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GB" dirty="0" smtClean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Compare </a:t>
            </a:r>
            <a:r>
              <a:rPr lang="en-GB" dirty="0">
                <a:solidFill>
                  <a:srgbClr val="000000"/>
                </a:solidFill>
              </a:rPr>
              <a:t>the feature vector of the prototype image and the feature vectors stored in the database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Obtained by calculating the Euclidean square distance between </a:t>
            </a:r>
            <a:r>
              <a:rPr lang="en-GB" dirty="0" smtClean="0">
                <a:solidFill>
                  <a:srgbClr val="000000"/>
                </a:solidFill>
              </a:rPr>
              <a:t>the feature vectors of the </a:t>
            </a:r>
            <a:r>
              <a:rPr lang="en-GB" dirty="0">
                <a:solidFill>
                  <a:srgbClr val="000000"/>
                </a:solidFill>
              </a:rPr>
              <a:t>prototype image and the database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Feature vector with minimum difference is found to be the nearest matching vector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Expression for minimum distance is given by :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14" y="3411350"/>
            <a:ext cx="3564224" cy="6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</a:t>
            </a: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1459606"/>
            <a:ext cx="8737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</a:rPr>
              <a:t>Population of the Database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1048884" y="2711946"/>
            <a:ext cx="1123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Input </a:t>
            </a:r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314" name="Shape 314"/>
          <p:cNvSpPr/>
          <p:nvPr/>
        </p:nvSpPr>
        <p:spPr>
          <a:xfrm>
            <a:off x="2542034" y="2560746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Find Higher Order Krawtchouk Moments</a:t>
            </a:r>
          </a:p>
        </p:txBody>
      </p:sp>
      <p:sp>
        <p:nvSpPr>
          <p:cNvPr id="315" name="Shape 315"/>
          <p:cNvSpPr/>
          <p:nvPr/>
        </p:nvSpPr>
        <p:spPr>
          <a:xfrm>
            <a:off x="4591071" y="2711946"/>
            <a:ext cx="1352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Feature Vector</a:t>
            </a:r>
          </a:p>
        </p:txBody>
      </p:sp>
      <p:sp>
        <p:nvSpPr>
          <p:cNvPr id="316" name="Shape 316"/>
          <p:cNvSpPr/>
          <p:nvPr/>
        </p:nvSpPr>
        <p:spPr>
          <a:xfrm>
            <a:off x="6349284" y="2560746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Repeat steps 1-3 to create a matrix</a:t>
            </a:r>
          </a:p>
        </p:txBody>
      </p:sp>
      <p:cxnSp>
        <p:nvCxnSpPr>
          <p:cNvPr id="318" name="Shape 318"/>
          <p:cNvCxnSpPr>
            <a:stCxn id="313" idx="3"/>
            <a:endCxn id="314" idx="1"/>
          </p:cNvCxnSpPr>
          <p:nvPr/>
        </p:nvCxnSpPr>
        <p:spPr>
          <a:xfrm>
            <a:off x="2172084" y="2998296"/>
            <a:ext cx="3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>
            <a:stCxn id="314" idx="3"/>
            <a:endCxn id="315" idx="1"/>
          </p:cNvCxnSpPr>
          <p:nvPr/>
        </p:nvCxnSpPr>
        <p:spPr>
          <a:xfrm>
            <a:off x="4221134" y="2998296"/>
            <a:ext cx="3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>
            <a:stCxn id="315" idx="3"/>
            <a:endCxn id="316" idx="1"/>
          </p:cNvCxnSpPr>
          <p:nvPr/>
        </p:nvCxnSpPr>
        <p:spPr>
          <a:xfrm>
            <a:off x="5943171" y="2998296"/>
            <a:ext cx="4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</a:t>
            </a: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531614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Testing </a:t>
            </a:r>
            <a:r>
              <a:rPr lang="en-GB" b="1" dirty="0" err="1">
                <a:solidFill>
                  <a:schemeClr val="dk1"/>
                </a:solidFill>
              </a:rPr>
              <a:t>Knn</a:t>
            </a:r>
            <a:r>
              <a:rPr lang="en-GB" b="1" dirty="0">
                <a:solidFill>
                  <a:schemeClr val="dk1"/>
                </a:solidFill>
              </a:rPr>
              <a:t> Scheme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867425" y="2574325"/>
            <a:ext cx="1123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Test Image</a:t>
            </a:r>
            <a:endParaRPr lang="en-GB" dirty="0"/>
          </a:p>
        </p:txBody>
      </p:sp>
      <p:sp>
        <p:nvSpPr>
          <p:cNvPr id="329" name="Shape 329"/>
          <p:cNvSpPr/>
          <p:nvPr/>
        </p:nvSpPr>
        <p:spPr>
          <a:xfrm>
            <a:off x="2478825" y="2423125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Find Higher Order Krawtchouk Moments</a:t>
            </a:r>
          </a:p>
        </p:txBody>
      </p:sp>
      <p:sp>
        <p:nvSpPr>
          <p:cNvPr id="330" name="Shape 330"/>
          <p:cNvSpPr/>
          <p:nvPr/>
        </p:nvSpPr>
        <p:spPr>
          <a:xfrm>
            <a:off x="4646112" y="2574325"/>
            <a:ext cx="1352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Feature Vector</a:t>
            </a:r>
          </a:p>
        </p:txBody>
      </p:sp>
      <p:sp>
        <p:nvSpPr>
          <p:cNvPr id="331" name="Shape 331"/>
          <p:cNvSpPr/>
          <p:nvPr/>
        </p:nvSpPr>
        <p:spPr>
          <a:xfrm>
            <a:off x="6486425" y="2423125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Calculate Minimum Distance from each vector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90625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157925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stCxn id="330" idx="3"/>
            <a:endCxn id="331" idx="1"/>
          </p:cNvCxnSpPr>
          <p:nvPr/>
        </p:nvCxnSpPr>
        <p:spPr>
          <a:xfrm>
            <a:off x="5998212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of segmentation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 idx="4294967295"/>
          </p:nvPr>
        </p:nvSpPr>
        <p:spPr>
          <a:xfrm>
            <a:off x="0" y="1017588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Raw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		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l="2660" t="5252" r="2981" b="4184"/>
          <a:stretch/>
        </p:blipFill>
        <p:spPr>
          <a:xfrm>
            <a:off x="1694850" y="1460825"/>
            <a:ext cx="5421524" cy="36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of segmentation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title" idx="4294967295"/>
          </p:nvPr>
        </p:nvSpPr>
        <p:spPr>
          <a:xfrm>
            <a:off x="0" y="1017588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Raw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		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l="8357" r="7395"/>
          <a:stretch/>
        </p:blipFill>
        <p:spPr>
          <a:xfrm>
            <a:off x="1801566" y="1443600"/>
            <a:ext cx="4903157" cy="133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l="2093" r="3575" b="2751"/>
          <a:stretch/>
        </p:blipFill>
        <p:spPr>
          <a:xfrm>
            <a:off x="1796475" y="2532478"/>
            <a:ext cx="4857544" cy="261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022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gesture recognition?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•Important for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uman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omputer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nteraction(HCI).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•Should be made easy, natural and convenient, without gloves.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•Games control, robotics control, virtual reality, and smart homes systems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2305"/>
          <a:stretch/>
        </p:blipFill>
        <p:spPr>
          <a:xfrm>
            <a:off x="1994400" y="2679425"/>
            <a:ext cx="5048100" cy="2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(Classified images)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551" y="1017725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9889" y="1022316"/>
            <a:ext cx="1659375" cy="164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7953" y="1017725"/>
            <a:ext cx="1631563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63501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99050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7978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1721625" y="2673325"/>
            <a:ext cx="5475000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dirty="0" smtClean="0"/>
              <a:t> 3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4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</p:txBody>
      </p:sp>
      <p:sp>
        <p:nvSpPr>
          <p:cNvPr id="11" name="Shape 361"/>
          <p:cNvSpPr txBox="1"/>
          <p:nvPr/>
        </p:nvSpPr>
        <p:spPr>
          <a:xfrm>
            <a:off x="1691680" y="4731990"/>
            <a:ext cx="5475000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2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dirty="0" smtClean="0"/>
              <a:t> 1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	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11700" y="1563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1: Krawtchouk moments results without transformation (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Number of training samples in Dataset 300)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2: Krawtchouk moments results with transformation (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lang="en-GB" sz="1400" b="0" i="0" u="none" strike="noStrike" cap="none" dirty="0" smtClean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training samples 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 Dataset </a:t>
            </a:r>
            <a:r>
              <a:rPr lang="en-GB" sz="1400" b="0" i="0" u="none" strike="noStrike" cap="none" dirty="0" smtClean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Shape 369"/>
          <p:cNvGraphicFramePr/>
          <p:nvPr>
            <p:extLst>
              <p:ext uri="{D42A27DB-BD31-4B8C-83A1-F6EECF244321}">
                <p14:modId xmlns:p14="http://schemas.microsoft.com/office/powerpoint/2010/main" val="3968117016"/>
              </p:ext>
            </p:extLst>
          </p:nvPr>
        </p:nvGraphicFramePr>
        <p:xfrm>
          <a:off x="1405950" y="2217474"/>
          <a:ext cx="6332100" cy="786324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049875"/>
                <a:gridCol w="2189400"/>
                <a:gridCol w="2092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231F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classification (CC)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92%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Shape 370"/>
          <p:cNvGraphicFramePr/>
          <p:nvPr>
            <p:extLst>
              <p:ext uri="{D42A27DB-BD31-4B8C-83A1-F6EECF244321}">
                <p14:modId xmlns:p14="http://schemas.microsoft.com/office/powerpoint/2010/main" val="3941367613"/>
              </p:ext>
            </p:extLst>
          </p:nvPr>
        </p:nvGraphicFramePr>
        <p:xfrm>
          <a:off x="1391000" y="3873658"/>
          <a:ext cx="6362000" cy="786324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059575"/>
                <a:gridCol w="2199750"/>
                <a:gridCol w="210267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231F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classification (CC)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88.57%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2768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3: Comparison of time using different forms of hypergeometric functions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Shape 377"/>
          <p:cNvGraphicFramePr/>
          <p:nvPr>
            <p:extLst>
              <p:ext uri="{D42A27DB-BD31-4B8C-83A1-F6EECF244321}">
                <p14:modId xmlns:p14="http://schemas.microsoft.com/office/powerpoint/2010/main" val="3236037504"/>
              </p:ext>
            </p:extLst>
          </p:nvPr>
        </p:nvGraphicFramePr>
        <p:xfrm>
          <a:off x="1414462" y="2688408"/>
          <a:ext cx="6315075" cy="1179486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162175"/>
                <a:gridCol w="2038350"/>
                <a:gridCol w="21145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Hypergeometric function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Runtime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method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62.98 (secon</a:t>
                      </a: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method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267.3 (minutes)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2912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Images successfully segmented using Codebook.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Krawtchouk polynomials and the associated Moments used to create feature vectors.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dirty="0" err="1">
                <a:solidFill>
                  <a:srgbClr val="000000"/>
                </a:solidFill>
              </a:rPr>
              <a:t>Knn</a:t>
            </a:r>
            <a:r>
              <a:rPr lang="en-GB" dirty="0">
                <a:solidFill>
                  <a:srgbClr val="000000"/>
                </a:solidFill>
              </a:rPr>
              <a:t> classifier used to find the closest match to the input image and hence classify it.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endParaRPr lang="en-GB" dirty="0" smtClean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Even </a:t>
            </a:r>
            <a:r>
              <a:rPr lang="en-GB" dirty="0">
                <a:solidFill>
                  <a:srgbClr val="000000"/>
                </a:solidFill>
              </a:rPr>
              <a:t>more faster calculations so that it can be used in real time video processing.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Better accuracies of gesture recognition.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Interfacing with the machine.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11700" y="887061"/>
            <a:ext cx="8520599" cy="39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Ranganath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“Automatic Sign Language Analysis: A Survey and the Future Beyond Lexical Meaning,” 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Trans. Pattern Anal. Mach. </a:t>
            </a:r>
            <a:r>
              <a:rPr lang="en-GB" sz="12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27, no. 6, pp. 873–891, June 2005.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A.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Chalechale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F.Safaei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G.Naghdy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P.Premaratne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“Hand Posture Analysis for Visual based Human Machine Interface,” in Proceedings of the Workshop on Digital image Computing, pp. 91–96, July 2005.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C.-C. Chang, J. J. Chen, W.-K. Tai, and C.-C. Han, “New Approach for Static Gesture Recognition,” Journal of Information Science and Engineering, vol. 22, pp. 1047–1057, January 2006.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L.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J. Su, “Natural Hand Posture Classification based on Zernike Moments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Classifier,” in Proceedings of the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Internatinal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Conference on Robotics and Automaton. IEEE, pp. 3088–3093, 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2008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P.Raveendran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"Image Analysis by Krawtchouk Moments", IEEE Transaction on Image Processing, Vol. 12, No II, pp1367-1377, November 2003.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P.Raveendran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"Krawtchouk Moments as a New Set of Discrete Orthogonal Moments for Image Reconstruction", Proceeding of the 2002 International Joint Conference on Neural Networks,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908-912,12-17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2002.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</a:t>
            </a:r>
            <a:r>
              <a:rPr lang="en-GB" sz="1200" b="0" i="0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Chebychev</a:t>
            </a:r>
            <a:r>
              <a:rPr lang="en-GB" sz="1200" b="0" i="0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Moments as a New Set of Moments for Image Reconstruction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Proceeding of IEEE, Kuala 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Lumpur,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2856-2860, December 200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S.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Prabin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K. Bora, "A study on static hand gesture recognition using moments", Conference on Signal Processing, </a:t>
            </a:r>
            <a:r>
              <a:rPr lang="en-GB" sz="1150" dirty="0">
                <a:solidFill>
                  <a:srgbClr val="000000"/>
                </a:solidFill>
                <a:highlight>
                  <a:srgbClr val="FFFFFF"/>
                </a:highlight>
              </a:rPr>
              <a:t>Bangalore, pp. 1-5,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18-21 July 2010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 Gary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Bradski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Adrian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Kaehler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(September 2008) “Learning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OReilly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Media,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281-285.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J.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Nor'aini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 comparative study of face recognition using discrete orthogonal  moments” 10th International Conference on Information Science, ISSPA, Kuala Lumpur, pp. 197 - 200, 10-13 May 2010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Existing techniques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Wired gloves.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Depth-aware cameras.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Stereo cameras.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Controller-based gestures.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camera.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l="-273" b="-3524"/>
          <a:stretch/>
        </p:blipFill>
        <p:spPr>
          <a:xfrm>
            <a:off x="6346998" y="710100"/>
            <a:ext cx="2425781" cy="125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857" y="1903849"/>
            <a:ext cx="1967524" cy="118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075" y="2496399"/>
            <a:ext cx="1746223" cy="12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 l="27938"/>
          <a:stretch/>
        </p:blipFill>
        <p:spPr>
          <a:xfrm>
            <a:off x="4355976" y="3625248"/>
            <a:ext cx="1801565" cy="11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Challenges to these techniques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en-GB" sz="1800" b="0" i="0" u="none" strike="noStrike" cap="none" dirty="0">
                <a:solidFill>
                  <a:srgbClr val="FE86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limitation – expensive &amp; not commonly used.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Poor Image quality, hand segmentation is a difficult task.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endParaRPr sz="1700" b="0" i="0" u="none" strike="noStrike" cap="none" dirty="0">
              <a:solidFill>
                <a:srgbClr val="FE86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2785468"/>
            <a:ext cx="6648450" cy="15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Hand Gesture Recognition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03" y="2211710"/>
            <a:ext cx="7340981" cy="20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1" i="0" u="none" strike="noStrik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Steps Of Hand Gesture Recognition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66725" y="1264598"/>
            <a:ext cx="8180100" cy="3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done either with single camera or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</a:pPr>
            <a:r>
              <a:rPr lang="en-GB" sz="1400" dirty="0" smtClean="0">
                <a:solidFill>
                  <a:schemeClr val="dk1"/>
                </a:solidFill>
              </a:rPr>
              <a:t>      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more cameras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 detection and segmentation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hand from image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lang="en-GB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GB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binary hand images are normalized for orientation changes and scale variations            </a:t>
            </a:r>
            <a:endParaRPr lang="en-GB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l="7558" t="6350" r="31383" b="9530"/>
          <a:stretch/>
        </p:blipFill>
        <p:spPr>
          <a:xfrm>
            <a:off x="5174768" y="1443868"/>
            <a:ext cx="1457751" cy="86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l="7978" t="16278" r="27525" b="7541"/>
          <a:stretch/>
        </p:blipFill>
        <p:spPr>
          <a:xfrm>
            <a:off x="5133702" y="2573149"/>
            <a:ext cx="1539881" cy="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t="14653" r="24057" b="9021"/>
          <a:stretch/>
        </p:blipFill>
        <p:spPr>
          <a:xfrm>
            <a:off x="2537759" y="4227934"/>
            <a:ext cx="1242153" cy="62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l="8092" t="11563" r="33560" b="8467"/>
          <a:stretch/>
        </p:blipFill>
        <p:spPr>
          <a:xfrm rot="5400010">
            <a:off x="3978435" y="4148054"/>
            <a:ext cx="945731" cy="81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5324414" y="4228571"/>
            <a:ext cx="1191802" cy="622683"/>
            <a:chOff x="3996646" y="4228571"/>
            <a:chExt cx="1191802" cy="622683"/>
          </a:xfrm>
        </p:grpSpPr>
        <p:sp>
          <p:nvSpPr>
            <p:cNvPr id="102" name="Shape 102"/>
            <p:cNvSpPr/>
            <p:nvPr/>
          </p:nvSpPr>
          <p:spPr>
            <a:xfrm>
              <a:off x="3996646" y="4228571"/>
              <a:ext cx="1191802" cy="622683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 l="12229" t="14654" r="24058" b="5476"/>
            <a:stretch/>
          </p:blipFill>
          <p:spPr>
            <a:xfrm>
              <a:off x="4284323" y="4428175"/>
              <a:ext cx="602751" cy="4212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Hand Gesture Recognition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82470"/>
            <a:ext cx="8520599" cy="426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moments computed from the normalized hand gesture image form the feature vectors. These features can be used to determine meaning of a given gesture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GB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mainly consists of finding the best matching reference features for the features extracted in the previous phase. Classification is done using the minimum distance classifier.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350" y="3014400"/>
            <a:ext cx="2889300" cy="2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 Segmentation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2502250"/>
            <a:ext cx="1229700" cy="572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Capture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(cvQueryFrame)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196425" y="2319700"/>
            <a:ext cx="1229700" cy="937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Captured RGB image into YUV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cvCvtColor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196425" y="1319215"/>
            <a:ext cx="1229700" cy="72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Background Capture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196425" y="3530850"/>
            <a:ext cx="1229700" cy="72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Foreground Capture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853925" y="2378800"/>
            <a:ext cx="1652999" cy="8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CodeBook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cvBGCodeBookUpdate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832125" y="2088250"/>
            <a:ext cx="1468499" cy="1385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foreground by subtracting foreground images from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CodeBook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cvBGCodeBookDiff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624325" y="2378800"/>
            <a:ext cx="1468499" cy="8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blots and holes from the image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(cvSegmentFGMask)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hape 124"/>
          <p:cNvCxnSpPr>
            <a:stCxn id="117" idx="3"/>
            <a:endCxn id="118" idx="1"/>
          </p:cNvCxnSpPr>
          <p:nvPr/>
        </p:nvCxnSpPr>
        <p:spPr>
          <a:xfrm>
            <a:off x="1541400" y="2788599"/>
            <a:ext cx="654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" name="Shape 125"/>
          <p:cNvCxnSpPr>
            <a:stCxn id="118" idx="3"/>
            <a:endCxn id="121" idx="1"/>
          </p:cNvCxnSpPr>
          <p:nvPr/>
        </p:nvCxnSpPr>
        <p:spPr>
          <a:xfrm>
            <a:off x="3426125" y="2788599"/>
            <a:ext cx="427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" name="Shape 126"/>
          <p:cNvCxnSpPr>
            <a:stCxn id="121" idx="3"/>
            <a:endCxn id="122" idx="1"/>
          </p:cNvCxnSpPr>
          <p:nvPr/>
        </p:nvCxnSpPr>
        <p:spPr>
          <a:xfrm rot="10800000" flipH="1">
            <a:off x="5506924" y="2781100"/>
            <a:ext cx="3252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7" name="Shape 127"/>
          <p:cNvCxnSpPr>
            <a:stCxn id="122" idx="3"/>
            <a:endCxn id="123" idx="1"/>
          </p:cNvCxnSpPr>
          <p:nvPr/>
        </p:nvCxnSpPr>
        <p:spPr>
          <a:xfrm>
            <a:off x="7300624" y="2781099"/>
            <a:ext cx="3237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8" name="Shape 128"/>
          <p:cNvCxnSpPr>
            <a:stCxn id="117" idx="0"/>
            <a:endCxn id="119" idx="1"/>
          </p:cNvCxnSpPr>
          <p:nvPr/>
        </p:nvCxnSpPr>
        <p:spPr>
          <a:xfrm rot="-5400000">
            <a:off x="1151850" y="1457650"/>
            <a:ext cx="819300" cy="126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9" name="Shape 129"/>
          <p:cNvCxnSpPr>
            <a:stCxn id="117" idx="2"/>
            <a:endCxn id="120" idx="1"/>
          </p:cNvCxnSpPr>
          <p:nvPr/>
        </p:nvCxnSpPr>
        <p:spPr>
          <a:xfrm rot="-5400000" flipH="1">
            <a:off x="1151700" y="2849799"/>
            <a:ext cx="819599" cy="1269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0" name="Shape 130"/>
          <p:cNvCxnSpPr>
            <a:stCxn id="119" idx="3"/>
            <a:endCxn id="121" idx="0"/>
          </p:cNvCxnSpPr>
          <p:nvPr/>
        </p:nvCxnSpPr>
        <p:spPr>
          <a:xfrm>
            <a:off x="3426125" y="1682815"/>
            <a:ext cx="1254300" cy="696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1" name="Shape 131"/>
          <p:cNvCxnSpPr>
            <a:stCxn id="120" idx="3"/>
            <a:endCxn id="122" idx="2"/>
          </p:cNvCxnSpPr>
          <p:nvPr/>
        </p:nvCxnSpPr>
        <p:spPr>
          <a:xfrm rot="10800000" flipH="1">
            <a:off x="3426125" y="3473850"/>
            <a:ext cx="3140100" cy="42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725" y="3530850"/>
            <a:ext cx="1385699" cy="138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>
            <a:stCxn id="123" idx="2"/>
            <a:endCxn id="132" idx="0"/>
          </p:cNvCxnSpPr>
          <p:nvPr/>
        </p:nvCxnSpPr>
        <p:spPr>
          <a:xfrm>
            <a:off x="8358574" y="3198400"/>
            <a:ext cx="0" cy="33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" name="Straight Arrow Connector 2"/>
          <p:cNvCxnSpPr>
            <a:stCxn id="119" idx="2"/>
            <a:endCxn id="118" idx="0"/>
          </p:cNvCxnSpPr>
          <p:nvPr/>
        </p:nvCxnSpPr>
        <p:spPr>
          <a:xfrm>
            <a:off x="2811275" y="2046415"/>
            <a:ext cx="0" cy="27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0" idx="0"/>
            <a:endCxn id="118" idx="2"/>
          </p:cNvCxnSpPr>
          <p:nvPr/>
        </p:nvCxnSpPr>
        <p:spPr>
          <a:xfrm flipV="1">
            <a:off x="2811275" y="3257499"/>
            <a:ext cx="0" cy="27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416</TotalTime>
  <Words>1399</Words>
  <Application>Microsoft Office PowerPoint</Application>
  <PresentationFormat>On-screen Show (16:9)</PresentationFormat>
  <Paragraphs>248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Book Antiqua</vt:lpstr>
      <vt:lpstr>Candara</vt:lpstr>
      <vt:lpstr>Symbol</vt:lpstr>
      <vt:lpstr>Times New Roman</vt:lpstr>
      <vt:lpstr>Wingdings</vt:lpstr>
      <vt:lpstr>Waveform</vt:lpstr>
      <vt:lpstr>Hand Gesture Recognition using Moments  </vt:lpstr>
      <vt:lpstr>Contents</vt:lpstr>
      <vt:lpstr>Introduction </vt:lpstr>
      <vt:lpstr>Existing techniques</vt:lpstr>
      <vt:lpstr>Challenges to these techniques</vt:lpstr>
      <vt:lpstr>Steps Of Hand Gesture Recognition</vt:lpstr>
      <vt:lpstr>Steps Of Hand Gesture Recognition</vt:lpstr>
      <vt:lpstr>Steps Of Hand Gesture Recognition</vt:lpstr>
      <vt:lpstr>Hand Segmentation</vt:lpstr>
      <vt:lpstr>Training and Classification</vt:lpstr>
      <vt:lpstr>Codebook Method</vt:lpstr>
      <vt:lpstr>Codebook Method</vt:lpstr>
      <vt:lpstr>Codebook Method</vt:lpstr>
      <vt:lpstr>Feature Extraction using Moments </vt:lpstr>
      <vt:lpstr>Types of Moments</vt:lpstr>
      <vt:lpstr>Moment Invariants</vt:lpstr>
      <vt:lpstr>Krawtchouk Polynomial</vt:lpstr>
      <vt:lpstr>Krawtchouk Polynomial</vt:lpstr>
      <vt:lpstr>Krawtchouk Polynomial </vt:lpstr>
      <vt:lpstr>Krawtchouk Polynomial  </vt:lpstr>
      <vt:lpstr>Krawtchouk Moments</vt:lpstr>
      <vt:lpstr>Krawtchouk Moments </vt:lpstr>
      <vt:lpstr>Hypergeometric function</vt:lpstr>
      <vt:lpstr>Classification using K Nearest Neighbours </vt:lpstr>
      <vt:lpstr>Knn Classifier Algorithm</vt:lpstr>
      <vt:lpstr>Steps of Knn Classifier Algorithm </vt:lpstr>
      <vt:lpstr>Steps of Knn Classifier Algorithm </vt:lpstr>
      <vt:lpstr>Results of segmentation</vt:lpstr>
      <vt:lpstr>Results of segmentation</vt:lpstr>
      <vt:lpstr>Results (Classified images)</vt:lpstr>
      <vt:lpstr>Results </vt:lpstr>
      <vt:lpstr>Results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Moments  </dc:title>
  <cp:lastModifiedBy>Ritvik Sadana</cp:lastModifiedBy>
  <cp:revision>36</cp:revision>
  <dcterms:modified xsi:type="dcterms:W3CDTF">2016-05-29T17:39:40Z</dcterms:modified>
</cp:coreProperties>
</file>