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09"/>
  </p:notesMasterIdLst>
  <p:sldIdLst>
    <p:sldId id="384" r:id="rId3"/>
    <p:sldId id="256" r:id="rId4"/>
    <p:sldId id="370" r:id="rId5"/>
    <p:sldId id="385" r:id="rId6"/>
    <p:sldId id="371" r:id="rId7"/>
    <p:sldId id="373" r:id="rId8"/>
    <p:sldId id="375" r:id="rId9"/>
    <p:sldId id="388" r:id="rId10"/>
    <p:sldId id="376" r:id="rId11"/>
    <p:sldId id="389" r:id="rId12"/>
    <p:sldId id="377" r:id="rId13"/>
    <p:sldId id="390" r:id="rId14"/>
    <p:sldId id="392" r:id="rId15"/>
    <p:sldId id="378" r:id="rId16"/>
    <p:sldId id="391" r:id="rId17"/>
    <p:sldId id="394" r:id="rId18"/>
    <p:sldId id="396" r:id="rId19"/>
    <p:sldId id="397" r:id="rId20"/>
    <p:sldId id="398" r:id="rId21"/>
    <p:sldId id="395" r:id="rId22"/>
    <p:sldId id="400" r:id="rId23"/>
    <p:sldId id="402" r:id="rId24"/>
    <p:sldId id="363" r:id="rId25"/>
    <p:sldId id="368" r:id="rId26"/>
    <p:sldId id="369" r:id="rId27"/>
    <p:sldId id="361" r:id="rId28"/>
    <p:sldId id="362" r:id="rId29"/>
    <p:sldId id="367" r:id="rId30"/>
    <p:sldId id="364" r:id="rId31"/>
    <p:sldId id="257" r:id="rId32"/>
    <p:sldId id="386" r:id="rId33"/>
    <p:sldId id="387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  <p:sldId id="313" r:id="rId81"/>
    <p:sldId id="314" r:id="rId82"/>
    <p:sldId id="315" r:id="rId83"/>
    <p:sldId id="316" r:id="rId84"/>
    <p:sldId id="317" r:id="rId85"/>
    <p:sldId id="318" r:id="rId86"/>
    <p:sldId id="358" r:id="rId87"/>
    <p:sldId id="321" r:id="rId88"/>
    <p:sldId id="322" r:id="rId89"/>
    <p:sldId id="323" r:id="rId90"/>
    <p:sldId id="326" r:id="rId91"/>
    <p:sldId id="327" r:id="rId92"/>
    <p:sldId id="328" r:id="rId93"/>
    <p:sldId id="329" r:id="rId94"/>
    <p:sldId id="330" r:id="rId95"/>
    <p:sldId id="331" r:id="rId96"/>
    <p:sldId id="332" r:id="rId97"/>
    <p:sldId id="333" r:id="rId98"/>
    <p:sldId id="380" r:id="rId99"/>
    <p:sldId id="334" r:id="rId100"/>
    <p:sldId id="335" r:id="rId101"/>
    <p:sldId id="336" r:id="rId102"/>
    <p:sldId id="337" r:id="rId103"/>
    <p:sldId id="338" r:id="rId104"/>
    <p:sldId id="340" r:id="rId105"/>
    <p:sldId id="381" r:id="rId106"/>
    <p:sldId id="382" r:id="rId107"/>
    <p:sldId id="383" r:id="rId10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62ABB-EB27-4617-91C8-067A35F8564E}">
  <a:tblStyle styleId="{76162ABB-EB27-4617-91C8-067A35F85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85207" autoAdjust="0"/>
  </p:normalViewPr>
  <p:slideViewPr>
    <p:cSldViewPr snapToGrid="0">
      <p:cViewPr varScale="1">
        <p:scale>
          <a:sx n="97" d="100"/>
          <a:sy n="97" d="100"/>
        </p:scale>
        <p:origin x="61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chart.com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tish_and_American_keyboards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q9MM__h-M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4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teaching philosophy: learn by doing. </a:t>
            </a:r>
          </a:p>
          <a:p>
            <a:r>
              <a:rPr lang="fa-IR" dirty="0"/>
              <a:t>چطور در یک شهر نو بلد میشوید. </a:t>
            </a:r>
          </a:p>
          <a:p>
            <a:r>
              <a:rPr lang="fa-IR" dirty="0"/>
              <a:t>اول چیز های را یاد بگیر که زیاد سروکار داشته باشی همرایش.</a:t>
            </a:r>
            <a:endParaRPr lang="en-US" dirty="0"/>
          </a:p>
          <a:p>
            <a:r>
              <a:rPr lang="en-US" dirty="0"/>
              <a:t>Course suggestion: learning how to learn on Coursera.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26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9d1a31b6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09d1a31b6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experience that matters is yours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 a competition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29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6215f43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6215f43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Representations: counting on hand, counting with decimal, but computers only have 0s and 1s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 computer does 5 basic operations that are input, output, process, storing and controlling.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443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3b88704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3b88704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fba800c4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fba800c4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c0602a7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c0602a7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1c0602a7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1c0602a7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c0602a7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c0602a7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c0602a78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c0602a78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c0602a78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c0602a78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c0602a78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c0602a78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c0602a78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1c0602a78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c0602a78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1c0602a78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1c0602a78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1c0602a78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why 1, 10, and 100?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c0602a78_1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c0602a78_1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1c0602a78_1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1c0602a78_1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4fba800c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4fba800c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1c0602a78_1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1c0602a78_1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1c0602a78_1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1c0602a78_1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752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1c0602a78_1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1c0602a78_1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1c0602a78_1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1c0602a78_1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1c0602a78_1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1c0602a78_1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1c0602a78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1c0602a78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1c0602a78_1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1c0602a78_1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1c0602a78_1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1c0602a78_1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09d1a31b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09d1a31b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09d1a31b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09d1a31b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1bd7760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1bd7760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09d1a31b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09d1a31b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Name, education, experience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Ask student to introduce themselves? How many of them have prior programming experience? School or university?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3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09d1a31b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09d1a31b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4fba800c4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4fba800c4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09d1a31b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09d1a31b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Call-on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09d1a31b6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09d1a31b6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4fba800c4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4fba800c4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https://asciichart.com/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c4a7e6b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c4a7e6b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4fba800c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4fba800c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09d1a31b6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09d1a31b6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https://en.wikipedia.org/wiki/British_and_American_keyboards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to represent other symbols?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09d1a31b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09d1a31b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https://support.apple.com/en-us/HT201586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09d1a31b6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09d1a31b6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https://support.apple.com/en-us/HT201586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softwares</a:t>
            </a:r>
            <a:r>
              <a:rPr lang="en-US" dirty="0"/>
              <a:t>: Operating System, drivers. Controls and manages hardware. Low level </a:t>
            </a:r>
            <a:r>
              <a:rPr lang="en-US" dirty="0" err="1"/>
              <a:t>langauges</a:t>
            </a:r>
            <a:r>
              <a:rPr lang="en-US" dirty="0"/>
              <a:t> like c, </a:t>
            </a:r>
            <a:r>
              <a:rPr lang="en-US" dirty="0" err="1"/>
              <a:t>c++</a:t>
            </a:r>
            <a:r>
              <a:rPr lang="en-US" dirty="0"/>
              <a:t>, assembly. </a:t>
            </a:r>
          </a:p>
          <a:p>
            <a:r>
              <a:rPr lang="en-US" dirty="0"/>
              <a:t>Application software: doing some human tasks. Word, excel, photoshop, games. Higher level </a:t>
            </a:r>
            <a:r>
              <a:rPr lang="en-US" dirty="0" err="1"/>
              <a:t>langauges</a:t>
            </a:r>
            <a:r>
              <a:rPr lang="en-US" dirty="0"/>
              <a:t>: java, python, </a:t>
            </a:r>
            <a:r>
              <a:rPr lang="en-US" dirty="0" err="1"/>
              <a:t>javascript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439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09d1a31b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09d1a31b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c4a7e6be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c4a7e6be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c4a7e6be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c4a7e6be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c4a7e6b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c4a7e6be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https://emojipedia.org/face-with-medical-mask/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09d1a31b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09d1a31b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https://emojipedia.org/face-with-medical-mask/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09d1a31b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09d1a31b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#484921ff, but brightened for projectors.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09d1a31b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09d1a31b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1c0602a78_1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1c0602a78_1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1c0602a78_1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1c0602a78_1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1c0602a78_1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1c0602a78_1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teaching: only tells you how to do something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Training: correct your mistakes and guides you through each step. </a:t>
            </a:r>
          </a:p>
        </p:txBody>
      </p:sp>
    </p:spTree>
    <p:extLst>
      <p:ext uri="{BB962C8B-B14F-4D97-AF65-F5344CB8AC3E}">
        <p14:creationId xmlns:p14="http://schemas.microsoft.com/office/powerpoint/2010/main" val="24519172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1c0602a78_1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1c0602a78_1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1c0602a78_1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1c0602a78_1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#484921ff, but brightened for projectors.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09d1a31b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09d1a31b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09d1a31b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09d1a31b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09d1a31b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09d1a31b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4fba800c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4fba800c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https://youtu.be/p3q9MM__h-M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193ad8eb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193ad8eb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note, duration, volume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5281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16215f433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16215f433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4fba800c4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4fba800c4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56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409d1a31b6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409d1a31b6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09d1a31b6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09d1a31b6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09d1a31b6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09d1a31b6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1c0602a78_1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41c0602a78_1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1c0602a78_1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1c0602a78_1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09d1a31b6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09d1a31b6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09d1a31b6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09d1a31b6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8882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1907da2b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1907da2b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be given the API and interface, you just have to add interactivity and connect it to backend.</a:t>
            </a:r>
          </a:p>
        </p:txBody>
      </p:sp>
    </p:spTree>
    <p:extLst>
      <p:ext uri="{BB962C8B-B14F-4D97-AF65-F5344CB8AC3E}">
        <p14:creationId xmlns:p14="http://schemas.microsoft.com/office/powerpoint/2010/main" val="9782539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1907da2b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1907da2b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1907da2b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1907da2b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41907da2b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41907da2b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1907da2b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1907da2b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10974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397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8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teaching: only tells you how to do something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Training: correct your mistakes and guides you through each step. </a:t>
            </a:r>
          </a:p>
        </p:txBody>
      </p:sp>
    </p:spTree>
    <p:extLst>
      <p:ext uri="{BB962C8B-B14F-4D97-AF65-F5344CB8AC3E}">
        <p14:creationId xmlns:p14="http://schemas.microsoft.com/office/powerpoint/2010/main" val="362210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7178892" y="4663217"/>
            <a:ext cx="172110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© 2022 Milestone Institute</a:t>
            </a:r>
            <a:endParaRPr lang="e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ebp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hand-with-fingers-splaye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z78_07Xg-U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jp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s-AF" sz="3200" dirty="0"/>
              <a:t>بسم الله الرحمن الرحیم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CD6CF6-BB44-2171-B7A6-ACBDEAA6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49" y="1859592"/>
            <a:ext cx="1424316" cy="1424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3D0680-EE9C-C16D-2C44-D54AB957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19" y="1859593"/>
            <a:ext cx="1424316" cy="1424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1A95C0-C3FB-3EE5-B923-74E2A6239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461" y="1859592"/>
            <a:ext cx="1424316" cy="14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649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5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6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functions</a:t>
            </a:r>
            <a:endParaRPr dirty="0"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dirty="0">
                <a:solidFill>
                  <a:srgbClr val="FFFFFF"/>
                </a:solidFill>
              </a:rPr>
              <a:t>arguments, return values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conditionals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Boolean expressions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loops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variables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...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Let dictionary;</a:t>
            </a:r>
            <a:endParaRPr sz="20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function pickup()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endParaRPr sz="20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41098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987315"/>
            <a:ext cx="3926100" cy="3168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if()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else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80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987315"/>
            <a:ext cx="3926100" cy="3168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While()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4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EBB0-CB58-2A58-056D-B2AEAF84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</a:t>
            </a:r>
          </a:p>
        </p:txBody>
      </p:sp>
    </p:spTree>
    <p:extLst>
      <p:ext uri="{BB962C8B-B14F-4D97-AF65-F5344CB8AC3E}">
        <p14:creationId xmlns:p14="http://schemas.microsoft.com/office/powerpoint/2010/main" val="315491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8642EF-9BBA-AF7E-59A4-FCB57879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23" y="1870183"/>
            <a:ext cx="1442053" cy="144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DA24E-A3DB-E9E8-E627-F66D03DDB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973" y="1875603"/>
            <a:ext cx="1545020" cy="1545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3FAAC8-675F-33D3-1A7F-D12823F5D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68" y="2041839"/>
            <a:ext cx="2145275" cy="12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17A2-4FC7-D083-D5ED-06FAEB41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JavaScript?</a:t>
            </a:r>
          </a:p>
        </p:txBody>
      </p:sp>
    </p:spTree>
    <p:extLst>
      <p:ext uri="{BB962C8B-B14F-4D97-AF65-F5344CB8AC3E}">
        <p14:creationId xmlns:p14="http://schemas.microsoft.com/office/powerpoint/2010/main" val="4326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E0725F-BE07-D7D5-4F19-C41B93CE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89" y="1552739"/>
            <a:ext cx="2038021" cy="20380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651E55-844A-09E6-78B0-56CDE2F5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93" y="232705"/>
            <a:ext cx="1320034" cy="13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D6EB53-5CB4-03B2-F5C4-84E925CAF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236"/>
          <a:stretch/>
        </p:blipFill>
        <p:spPr>
          <a:xfrm>
            <a:off x="5985372" y="232705"/>
            <a:ext cx="1438216" cy="1320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9E0F35-3E27-FF56-2808-4513993B6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174" y="3918833"/>
            <a:ext cx="1589649" cy="97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5E19E-025F-7AB2-94F4-6CA49353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39" y="560661"/>
            <a:ext cx="818900" cy="818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B680EB-E00C-C2AB-3346-C4D9737B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23" y="560660"/>
            <a:ext cx="818901" cy="818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CFC98-48DD-ECD8-9EDA-C3E765AE90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1" t="8816" r="26838" b="8816"/>
          <a:stretch/>
        </p:blipFill>
        <p:spPr>
          <a:xfrm>
            <a:off x="5683328" y="560660"/>
            <a:ext cx="818900" cy="775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C30E56-B80C-EE71-DBBB-713DDF399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91" y="2051520"/>
            <a:ext cx="899374" cy="899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59FAB-6F4A-8E27-B49E-B41CAD2E4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202" y="2051520"/>
            <a:ext cx="899374" cy="89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5267E-D38C-0DF7-F9E2-6FD8B6B4E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086" y="2051520"/>
            <a:ext cx="899374" cy="899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18979-C316-ECFD-DA2C-AC4F7EBBD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3328" y="3652024"/>
            <a:ext cx="899374" cy="899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BE5078-71AE-9594-65C5-DC6FD6B638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0093" y="3652024"/>
            <a:ext cx="963592" cy="963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750812-5136-B0C1-5735-07BD673F09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2794" y="3795161"/>
            <a:ext cx="1337957" cy="7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2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B0A90-FCD5-3C7A-FE3B-F7E0E474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51" y="2975345"/>
            <a:ext cx="2372845" cy="1454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27C8D-4A27-8C64-DE7B-2FAD304E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84" y="541026"/>
            <a:ext cx="3235052" cy="15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0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B0A90-FCD5-3C7A-FE3B-F7E0E474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51" y="2975345"/>
            <a:ext cx="2372845" cy="1454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27C8D-4A27-8C64-DE7B-2FAD304E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84" y="541026"/>
            <a:ext cx="3235052" cy="15938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2B4AE0-042D-7AEF-24C1-6B825E9CC7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236"/>
          <a:stretch/>
        </p:blipFill>
        <p:spPr>
          <a:xfrm>
            <a:off x="1342427" y="2370306"/>
            <a:ext cx="762270" cy="6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B0A90-FCD5-3C7A-FE3B-F7E0E474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51" y="2975345"/>
            <a:ext cx="2372845" cy="1454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27C8D-4A27-8C64-DE7B-2FAD304E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84" y="541026"/>
            <a:ext cx="3235052" cy="15938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2B4AE0-042D-7AEF-24C1-6B825E9CC7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236"/>
          <a:stretch/>
        </p:blipFill>
        <p:spPr>
          <a:xfrm>
            <a:off x="1342427" y="2370306"/>
            <a:ext cx="762270" cy="6996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4754B-D4C3-2ABC-F322-7622B1F3A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748" y="1884097"/>
            <a:ext cx="1589649" cy="97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4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5CE-4532-95F9-6661-70C12CE5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ultimately matters is how to solve problems, and how to learn new languages and tools. </a:t>
            </a:r>
          </a:p>
        </p:txBody>
      </p:sp>
    </p:spTree>
    <p:extLst>
      <p:ext uri="{BB962C8B-B14F-4D97-AF65-F5344CB8AC3E}">
        <p14:creationId xmlns:p14="http://schemas.microsoft.com/office/powerpoint/2010/main" val="193878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810492"/>
            <a:ext cx="8520600" cy="1522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JS101</a:t>
            </a:r>
            <a:br>
              <a:rPr lang="en" sz="4800" dirty="0"/>
            </a:br>
            <a:r>
              <a:rPr lang="en" sz="4800" dirty="0"/>
              <a:t>Introduction to </a:t>
            </a:r>
            <a:br>
              <a:rPr lang="en" sz="4800" dirty="0"/>
            </a:br>
            <a:r>
              <a:rPr lang="en" sz="4800" dirty="0"/>
              <a:t>Web Programming with </a:t>
            </a:r>
            <a:r>
              <a:rPr lang="en" sz="4800" dirty="0">
                <a:solidFill>
                  <a:srgbClr val="FFFF00"/>
                </a:solidFill>
              </a:rPr>
              <a:t>Javascript</a:t>
            </a:r>
            <a:endParaRPr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Course Structure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1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A020-0CA0-B553-6412-6F5D94E5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27690"/>
            <a:ext cx="8520600" cy="37411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Couse duration: eight weeks. </a:t>
            </a:r>
          </a:p>
          <a:p>
            <a:r>
              <a:rPr lang="en-US" dirty="0">
                <a:solidFill>
                  <a:schemeClr val="tx1"/>
                </a:solidFill>
              </a:rPr>
              <a:t> each week includes: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One reading assignment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One quiz; 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One coding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335416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74FC-E9FE-4088-6F27-37F4A5E1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83" y="2315896"/>
            <a:ext cx="1934886" cy="841800"/>
          </a:xfrm>
        </p:spPr>
        <p:txBody>
          <a:bodyPr/>
          <a:lstStyle/>
          <a:p>
            <a:r>
              <a:rPr lang="en-US" sz="3200" dirty="0"/>
              <a:t>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771F8-4DD9-FB51-472F-5C821C29FDDF}"/>
              </a:ext>
            </a:extLst>
          </p:cNvPr>
          <p:cNvSpPr txBox="1"/>
          <p:nvPr/>
        </p:nvSpPr>
        <p:spPr>
          <a:xfrm>
            <a:off x="814226" y="219818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First lecture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26E32-D156-1BEF-AB3A-102531D5C3AD}"/>
              </a:ext>
            </a:extLst>
          </p:cNvPr>
          <p:cNvSpPr txBox="1"/>
          <p:nvPr/>
        </p:nvSpPr>
        <p:spPr>
          <a:xfrm>
            <a:off x="2814144" y="2475186"/>
            <a:ext cx="780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F625C0-D9E9-DF36-DA6F-240C8366C79A}"/>
              </a:ext>
            </a:extLst>
          </p:cNvPr>
          <p:cNvSpPr txBox="1">
            <a:spLocks/>
          </p:cNvSpPr>
          <p:nvPr/>
        </p:nvSpPr>
        <p:spPr>
          <a:xfrm>
            <a:off x="3594538" y="2315896"/>
            <a:ext cx="193488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Deep Dive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CDCFE-5F75-07CA-E44B-DB0A8253D748}"/>
              </a:ext>
            </a:extLst>
          </p:cNvPr>
          <p:cNvSpPr txBox="1"/>
          <p:nvPr/>
        </p:nvSpPr>
        <p:spPr>
          <a:xfrm>
            <a:off x="3761881" y="219818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Second lecture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F5F1A-D5CD-5FB6-5B65-8228E7389EB1}"/>
              </a:ext>
            </a:extLst>
          </p:cNvPr>
          <p:cNvSpPr txBox="1"/>
          <p:nvPr/>
        </p:nvSpPr>
        <p:spPr>
          <a:xfrm>
            <a:off x="5761799" y="2475186"/>
            <a:ext cx="780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FF5F25F-0472-A7FF-DCD3-C8C8F1A6E0F6}"/>
              </a:ext>
            </a:extLst>
          </p:cNvPr>
          <p:cNvSpPr txBox="1">
            <a:spLocks/>
          </p:cNvSpPr>
          <p:nvPr/>
        </p:nvSpPr>
        <p:spPr>
          <a:xfrm>
            <a:off x="6542193" y="2315896"/>
            <a:ext cx="193488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Lab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21DE1-1887-76F6-8F2F-CA74B8EA43EF}"/>
              </a:ext>
            </a:extLst>
          </p:cNvPr>
          <p:cNvSpPr txBox="1"/>
          <p:nvPr/>
        </p:nvSpPr>
        <p:spPr>
          <a:xfrm>
            <a:off x="6709536" y="219818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Third Lecture</a:t>
            </a:r>
          </a:p>
        </p:txBody>
      </p:sp>
    </p:spTree>
    <p:extLst>
      <p:ext uri="{BB962C8B-B14F-4D97-AF65-F5344CB8AC3E}">
        <p14:creationId xmlns:p14="http://schemas.microsoft.com/office/powerpoint/2010/main" val="2188008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339D-112B-1376-54C7-86D37A22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DD94-9CE8-00BE-FFA1-84FF1CDDA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</a:t>
            </a:r>
            <a:r>
              <a:rPr lang="fa-IR" dirty="0"/>
              <a:t>1</a:t>
            </a:r>
            <a:r>
              <a:rPr lang="en-US" dirty="0"/>
              <a:t>: Fundamentals</a:t>
            </a:r>
          </a:p>
          <a:p>
            <a:r>
              <a:rPr lang="en-US" dirty="0"/>
              <a:t>Week</a:t>
            </a:r>
            <a:r>
              <a:rPr lang="fa-IR" dirty="0"/>
              <a:t> 2</a:t>
            </a:r>
            <a:r>
              <a:rPr lang="en-US" dirty="0"/>
              <a:t>: Objects</a:t>
            </a:r>
          </a:p>
          <a:p>
            <a:r>
              <a:rPr lang="en-US" dirty="0"/>
              <a:t>Week</a:t>
            </a:r>
            <a:r>
              <a:rPr lang="fa-IR" dirty="0"/>
              <a:t>3</a:t>
            </a:r>
            <a:r>
              <a:rPr lang="en-US"/>
              <a:t>: Runtime</a:t>
            </a:r>
            <a:endParaRPr lang="en-US" dirty="0"/>
          </a:p>
          <a:p>
            <a:r>
              <a:rPr lang="en-US" dirty="0"/>
              <a:t>Week</a:t>
            </a:r>
            <a:r>
              <a:rPr lang="fa-IR" dirty="0"/>
              <a:t>4</a:t>
            </a:r>
            <a:r>
              <a:rPr lang="en-US" dirty="0"/>
              <a:t>: DOM and Events</a:t>
            </a:r>
          </a:p>
          <a:p>
            <a:r>
              <a:rPr lang="en-US" dirty="0"/>
              <a:t>Week</a:t>
            </a:r>
            <a:r>
              <a:rPr lang="fa-IR" dirty="0"/>
              <a:t>5</a:t>
            </a:r>
            <a:r>
              <a:rPr lang="en-US" dirty="0"/>
              <a:t>: AJAX</a:t>
            </a:r>
            <a:r>
              <a:rPr lang="fa-IR" dirty="0"/>
              <a:t> </a:t>
            </a:r>
            <a:endParaRPr lang="en-US" dirty="0"/>
          </a:p>
          <a:p>
            <a:r>
              <a:rPr lang="en-US" dirty="0"/>
              <a:t>Week</a:t>
            </a:r>
            <a:r>
              <a:rPr lang="fa-IR" dirty="0"/>
              <a:t>6</a:t>
            </a:r>
            <a:r>
              <a:rPr lang="en-US" dirty="0"/>
              <a:t>:SPA</a:t>
            </a:r>
            <a:endParaRPr lang="fa-IR" dirty="0"/>
          </a:p>
          <a:p>
            <a:r>
              <a:rPr lang="en-US" dirty="0"/>
              <a:t>Week7: ReactJS Intro</a:t>
            </a:r>
          </a:p>
          <a:p>
            <a:r>
              <a:rPr lang="en-US" dirty="0"/>
              <a:t>Week8: Thinking in React</a:t>
            </a:r>
            <a:endParaRPr lang="fa-I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53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BD2F-31B0-2BE3-7622-752B7C49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2B88D-1A5E-3203-180F-2D5C938CE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Lab1: RGB</a:t>
            </a:r>
          </a:p>
          <a:p>
            <a:r>
              <a:rPr lang="en-US" dirty="0"/>
              <a:t>Lab2: Traffic Light</a:t>
            </a:r>
          </a:p>
          <a:p>
            <a:r>
              <a:rPr lang="en-US" dirty="0"/>
              <a:t>Lab3: </a:t>
            </a:r>
            <a:r>
              <a:rPr lang="en-US" dirty="0" err="1"/>
              <a:t>Quizzy</a:t>
            </a:r>
            <a:endParaRPr lang="en-US" dirty="0"/>
          </a:p>
          <a:p>
            <a:r>
              <a:rPr lang="en-US" dirty="0"/>
              <a:t>Lab4: </a:t>
            </a:r>
            <a:r>
              <a:rPr lang="en-US" dirty="0" err="1"/>
              <a:t>Todo</a:t>
            </a:r>
            <a:endParaRPr lang="en-US" dirty="0"/>
          </a:p>
          <a:p>
            <a:r>
              <a:rPr lang="en-US" dirty="0"/>
              <a:t>Lab5: dictionary</a:t>
            </a:r>
          </a:p>
          <a:p>
            <a:r>
              <a:rPr lang="en-US" dirty="0"/>
              <a:t>Lab6:</a:t>
            </a:r>
          </a:p>
          <a:p>
            <a:r>
              <a:rPr lang="en-US" dirty="0"/>
              <a:t>Lab7:</a:t>
            </a:r>
          </a:p>
          <a:p>
            <a:r>
              <a:rPr lang="en-US" dirty="0"/>
              <a:t>Lab8: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55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790A-0364-D15C-5EF8-030941B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FB5E-3E02-3B24-C443-8E28FC28F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Week1: Hello, Mario, Cash</a:t>
            </a:r>
          </a:p>
          <a:p>
            <a:r>
              <a:rPr lang="en-US" dirty="0"/>
              <a:t>Week2: Readability, Caesar</a:t>
            </a:r>
          </a:p>
          <a:p>
            <a:r>
              <a:rPr lang="en-US" dirty="0"/>
              <a:t>Week3: Plurality, runoff</a:t>
            </a:r>
          </a:p>
          <a:p>
            <a:r>
              <a:rPr lang="en-US" dirty="0"/>
              <a:t>Week4: dictionary</a:t>
            </a:r>
          </a:p>
          <a:p>
            <a:r>
              <a:rPr lang="en-US" dirty="0"/>
              <a:t>Week5: currency</a:t>
            </a:r>
          </a:p>
          <a:p>
            <a:r>
              <a:rPr lang="en-US" dirty="0"/>
              <a:t>Week6: weather</a:t>
            </a:r>
          </a:p>
          <a:p>
            <a:r>
              <a:rPr lang="en-US" dirty="0"/>
              <a:t>Week7: To-do</a:t>
            </a:r>
          </a:p>
          <a:p>
            <a:r>
              <a:rPr lang="en-US" dirty="0"/>
              <a:t>Week8: Flashcards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8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BB9131-B9A5-FE7F-D08B-39500EED8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96" y="449473"/>
            <a:ext cx="5040408" cy="42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84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D24E6-7BB5-2475-B360-FB600B099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86" y="0"/>
            <a:ext cx="73010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21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Teaching vs Training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9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41A66-59E4-073D-641C-50148544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/>
          <a:lstStyle/>
          <a:p>
            <a:pPr algn="ctr"/>
            <a:r>
              <a:rPr lang="fa-IR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عالم بی عمل – درخت بی ثمر</a:t>
            </a:r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83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Welcome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7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ultimately matters in this course is not so much where you end up relative to your classmates but where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end up relative to yourself when you began</a:t>
            </a:r>
            <a:endParaRPr sz="24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Computer Science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8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input → 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 → output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3" name="Google Shape;117;p28">
            <a:extLst>
              <a:ext uri="{FF2B5EF4-FFF2-40B4-BE49-F238E27FC236}">
                <a16:creationId xmlns:a16="http://schemas.microsoft.com/office/drawing/2014/main" id="{681518D5-65FA-8138-9452-7E2B9462B4E4}"/>
              </a:ext>
            </a:extLst>
          </p:cNvPr>
          <p:cNvSpPr txBox="1"/>
          <p:nvPr/>
        </p:nvSpPr>
        <p:spPr>
          <a:xfrm>
            <a:off x="3461850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Process</a:t>
            </a:r>
            <a:endParaRPr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41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/>
        </p:nvSpPr>
        <p:spPr>
          <a:xfrm>
            <a:off x="2641464" y="1581962"/>
            <a:ext cx="3861072" cy="19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3800" b="1" dirty="0"/>
              <a:t>🖐️</a:t>
            </a:r>
            <a:endParaRPr lang="en-US" sz="13800" b="1" dirty="0">
              <a:hlinkClick r:id="rId3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3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3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5" name="Google Shape;175;p3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4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4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3" name="Google Shape;183;p4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0" name="Google Shape;190;p4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1" name="Google Shape;191;p4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2" name="Google Shape;192;p41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4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0" name="Google Shape;200;p4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1" name="Google Shape;201;p42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2" name="Google Shape;202;p42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42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C79-6E2D-13DF-F07C-8639BE40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B7DF-A96A-4D61-A15F-DB4BE1D8B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Course Structure</a:t>
            </a:r>
          </a:p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33823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1" name="Google Shape;211;p43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43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3" name="Google Shape;213;p43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4" name="Google Shape;214;p43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 × 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43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6" name="Google Shape;216;p43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6" name="Google Shape;226;p44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8" name="Google Shape;228;p44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9" name="Google Shape;229;p44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48" name="Google Shape;248;p4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49" name="Google Shape;249;p4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0" name="Google Shape;250;p4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56" name="Google Shape;256;p48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7" name="Google Shape;257;p48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8" name="Google Shape;258;p4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64" name="Google Shape;264;p49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65" name="Google Shape;265;p4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66" name="Google Shape;266;p4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5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4" name="Google Shape;274;p5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5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1" name="Google Shape;281;p5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2" name="Google Shape;282;p5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5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9" name="Google Shape;289;p5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0" name="Google Shape;290;p5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51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53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53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53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Google Shape;305;p5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6" name="Google Shape;306;p5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55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Google Shape;313;p55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4" name="Google Shape;314;p55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5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" name="Google Shape;322;p5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5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/>
          <p:nvPr/>
        </p:nvSpPr>
        <p:spPr>
          <a:xfrm>
            <a:off x="1026300" y="1780500"/>
            <a:ext cx="70914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01000001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Google Shape;355;p62"/>
          <p:cNvGraphicFramePr/>
          <p:nvPr/>
        </p:nvGraphicFramePr>
        <p:xfrm>
          <a:off x="383063" y="2026950"/>
          <a:ext cx="8377875" cy="109722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7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67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68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1998-3224-2E27-1FFD-85244AF7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16" y="3413901"/>
            <a:ext cx="3180363" cy="451289"/>
          </a:xfrm>
        </p:spPr>
        <p:txBody>
          <a:bodyPr/>
          <a:lstStyle/>
          <a:p>
            <a:r>
              <a:rPr lang="en-US" sz="2400" dirty="0"/>
              <a:t>System Software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6DFC7-7D3C-03C4-DC5E-8AB2FBE87322}"/>
              </a:ext>
            </a:extLst>
          </p:cNvPr>
          <p:cNvSpPr/>
          <p:nvPr/>
        </p:nvSpPr>
        <p:spPr>
          <a:xfrm>
            <a:off x="2443654" y="3284822"/>
            <a:ext cx="3799490" cy="70944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417055-62F0-7C40-CEAF-FD503ECF3719}"/>
              </a:ext>
            </a:extLst>
          </p:cNvPr>
          <p:cNvSpPr txBox="1">
            <a:spLocks/>
          </p:cNvSpPr>
          <p:nvPr/>
        </p:nvSpPr>
        <p:spPr>
          <a:xfrm>
            <a:off x="2753217" y="1407389"/>
            <a:ext cx="3180363" cy="45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Application Software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F0441-41CE-A8C0-CB43-DAD573D811CD}"/>
              </a:ext>
            </a:extLst>
          </p:cNvPr>
          <p:cNvSpPr/>
          <p:nvPr/>
        </p:nvSpPr>
        <p:spPr>
          <a:xfrm>
            <a:off x="2443654" y="1278310"/>
            <a:ext cx="3799490" cy="70944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81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Google Shape;360;p63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64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Google Shape;370;p65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728387"/>
            <a:ext cx="8447252" cy="36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67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68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00100001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00163"/>
            <a:ext cx="762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013"/>
            <a:ext cx="8839201" cy="3037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113" y="152400"/>
            <a:ext cx="40217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EBB0-CB58-2A58-056D-B2AEAF84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Apps</a:t>
            </a:r>
          </a:p>
        </p:txBody>
      </p:sp>
    </p:spTree>
    <p:extLst>
      <p:ext uri="{BB962C8B-B14F-4D97-AF65-F5344CB8AC3E}">
        <p14:creationId xmlns:p14="http://schemas.microsoft.com/office/powerpoint/2010/main" val="19640393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4,036,991,159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>
            <a:spLocks noGrp="1"/>
          </p:cNvSpPr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11110000 10011111 10011000 10110111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377" y="1465127"/>
            <a:ext cx="2213250" cy="22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Google Shape;430;p77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B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p79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80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81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Google Shape;455;p82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87686-814F-2014-C017-CC26F6BC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18" y="1948026"/>
            <a:ext cx="1247446" cy="1247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CF355-64D8-9D24-B4B3-0992475C0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51" y="1948026"/>
            <a:ext cx="1247447" cy="1247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AF5DD5-0A9A-CB2C-886B-4B75AA605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1" t="8816" r="26838" b="8816"/>
          <a:stretch/>
        </p:blipFill>
        <p:spPr>
          <a:xfrm>
            <a:off x="6065783" y="1948026"/>
            <a:ext cx="1247447" cy="118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470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Google Shape;460;p83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B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87" descr="Source: https://youtu.be/p3q9MM__h-M" title="Grumpy Cloud FLIPBOO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09D68-0BA2-9533-F9D2-51943851A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88900"/>
            <a:ext cx="8966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50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97" name="Google Shape;497;p90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03" name="Google Shape;503;p9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50830-7975-9E76-8784-F060264AF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77"/>
          <a:stretch/>
        </p:blipFill>
        <p:spPr>
          <a:xfrm>
            <a:off x="1814755" y="452848"/>
            <a:ext cx="5514489" cy="4237804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EBB0-CB58-2A58-056D-B2AEAF84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Apps</a:t>
            </a:r>
          </a:p>
        </p:txBody>
      </p:sp>
    </p:spTree>
    <p:extLst>
      <p:ext uri="{BB962C8B-B14F-4D97-AF65-F5344CB8AC3E}">
        <p14:creationId xmlns:p14="http://schemas.microsoft.com/office/powerpoint/2010/main" val="25012551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6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97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36" name="Google Shape;536;p97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98"/>
          <p:cNvCxnSpPr/>
          <p:nvPr/>
        </p:nvCxnSpPr>
        <p:spPr>
          <a:xfrm>
            <a:off x="2320075" y="30841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98"/>
          <p:cNvCxnSpPr/>
          <p:nvPr/>
        </p:nvCxnSpPr>
        <p:spPr>
          <a:xfrm rot="10800000">
            <a:off x="1691275" y="3084175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44" name="Google Shape;544;p98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45" name="Google Shape;545;p98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1" name="Google Shape;551;p99"/>
          <p:cNvCxnSpPr/>
          <p:nvPr/>
        </p:nvCxnSpPr>
        <p:spPr>
          <a:xfrm>
            <a:off x="2320075" y="30841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99"/>
          <p:cNvCxnSpPr/>
          <p:nvPr/>
        </p:nvCxnSpPr>
        <p:spPr>
          <a:xfrm rot="10800000">
            <a:off x="1691275" y="3084175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99"/>
          <p:cNvCxnSpPr/>
          <p:nvPr/>
        </p:nvCxnSpPr>
        <p:spPr>
          <a:xfrm>
            <a:off x="2320075" y="17305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99"/>
          <p:cNvCxnSpPr/>
          <p:nvPr/>
        </p:nvCxnSpPr>
        <p:spPr>
          <a:xfrm rot="10800000">
            <a:off x="1691275" y="1730575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5" name="Google Shape;555;p99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56" name="Google Shape;556;p99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00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63" name="Google Shape;563;p100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64" name="Google Shape;564;p100"/>
          <p:cNvSpPr txBox="1"/>
          <p:nvPr/>
        </p:nvSpPr>
        <p:spPr>
          <a:xfrm>
            <a:off x="7254138" y="2851275"/>
            <a:ext cx="1176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log</a:t>
            </a:r>
            <a:r>
              <a:rPr lang="en" sz="2400" baseline="-25000">
                <a:solidFill>
                  <a:srgbClr val="FFFFFF"/>
                </a:solidFill>
                <a:highlight>
                  <a:srgbClr val="000000"/>
                </a:highlight>
              </a:rPr>
              <a:t>2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 i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</a:t>
            </a:r>
            <a:r>
              <a:rPr lang="en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</a:t>
            </a:r>
            <a:r>
              <a:rPr lang="en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Definition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57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3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</a:t>
            </a:r>
            <a:r>
              <a:rPr lang="en-US" sz="2200" dirty="0">
                <a:solidFill>
                  <a:srgbClr val="FFFF00"/>
                </a:solidFill>
                <a:latin typeface="Consolas"/>
                <a:sym typeface="Consolas"/>
              </a:rPr>
              <a:t>Pick up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Look at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Quit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4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1302</Words>
  <Application>Microsoft Office PowerPoint</Application>
  <PresentationFormat>On-screen Show (16:9)</PresentationFormat>
  <Paragraphs>375</Paragraphs>
  <Slides>106</Slides>
  <Notes>87</Notes>
  <HiddenSlides>60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Arabic Typesetting</vt:lpstr>
      <vt:lpstr>Arial</vt:lpstr>
      <vt:lpstr>Consolas</vt:lpstr>
      <vt:lpstr>Courier New</vt:lpstr>
      <vt:lpstr>Simple Dark</vt:lpstr>
      <vt:lpstr>Simple Dark</vt:lpstr>
      <vt:lpstr>بسم الله الرحمن الرحیم</vt:lpstr>
      <vt:lpstr>JS101 Introduction to  Web Programming with Javascript</vt:lpstr>
      <vt:lpstr>Welcome</vt:lpstr>
      <vt:lpstr>Agenda </vt:lpstr>
      <vt:lpstr>Introduction</vt:lpstr>
      <vt:lpstr>System Software</vt:lpstr>
      <vt:lpstr>Desktop Apps</vt:lpstr>
      <vt:lpstr>PowerPoint Presentation</vt:lpstr>
      <vt:lpstr>Mobile Apps</vt:lpstr>
      <vt:lpstr>PowerPoint Presentation</vt:lpstr>
      <vt:lpstr>Web Apps</vt:lpstr>
      <vt:lpstr>PowerPoint Presentation</vt:lpstr>
      <vt:lpstr>Why JavaScript?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ultimately matters is how to solve problems, and how to learn new languages and tools. </vt:lpstr>
      <vt:lpstr>Course Structure</vt:lpstr>
      <vt:lpstr>PowerPoint Presentation</vt:lpstr>
      <vt:lpstr>Concepts</vt:lpstr>
      <vt:lpstr>Outline</vt:lpstr>
      <vt:lpstr>Labs</vt:lpstr>
      <vt:lpstr>Assignments</vt:lpstr>
      <vt:lpstr>PowerPoint Presentation</vt:lpstr>
      <vt:lpstr>PowerPoint Presentation</vt:lpstr>
      <vt:lpstr>Teaching vs Training</vt:lpstr>
      <vt:lpstr>عالم بی عمل – درخت بی ثمر</vt:lpstr>
      <vt:lpstr>what ultimately matters in this course is not so much where you end up relative to your classmates but where  you end up relative to yourself when you began</vt:lpstr>
      <vt:lpstr>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Unicode</vt:lpstr>
      <vt:lpstr>4,036,991,159</vt:lpstr>
      <vt:lpstr>11110000 10011111 10011000 10110111</vt:lpstr>
      <vt:lpstr>PowerPoint Presentation</vt:lpstr>
      <vt:lpstr>PowerPoint Presentation</vt:lpstr>
      <vt:lpstr>PowerPoint Presentation</vt:lpstr>
      <vt:lpstr>RGB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CS50</dc:title>
  <cp:lastModifiedBy>milestone</cp:lastModifiedBy>
  <cp:revision>192</cp:revision>
  <dcterms:modified xsi:type="dcterms:W3CDTF">2022-12-10T11:27:09Z</dcterms:modified>
</cp:coreProperties>
</file>