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89" r:id="rId2"/>
    <p:sldId id="390" r:id="rId3"/>
    <p:sldId id="395" r:id="rId4"/>
    <p:sldId id="387" r:id="rId5"/>
    <p:sldId id="394" r:id="rId6"/>
    <p:sldId id="322" r:id="rId7"/>
    <p:sldId id="333" r:id="rId8"/>
    <p:sldId id="257" r:id="rId9"/>
    <p:sldId id="381" r:id="rId10"/>
    <p:sldId id="267" r:id="rId11"/>
    <p:sldId id="259" r:id="rId12"/>
    <p:sldId id="382" r:id="rId13"/>
    <p:sldId id="261" r:id="rId14"/>
    <p:sldId id="383" r:id="rId15"/>
    <p:sldId id="396" r:id="rId16"/>
    <p:sldId id="260" r:id="rId17"/>
    <p:sldId id="384" r:id="rId18"/>
    <p:sldId id="385" r:id="rId19"/>
    <p:sldId id="397" r:id="rId20"/>
    <p:sldId id="398" r:id="rId21"/>
    <p:sldId id="399" r:id="rId22"/>
    <p:sldId id="403" r:id="rId23"/>
    <p:sldId id="402" r:id="rId24"/>
    <p:sldId id="386" r:id="rId25"/>
    <p:sldId id="404" r:id="rId26"/>
    <p:sldId id="405" r:id="rId27"/>
    <p:sldId id="406" r:id="rId28"/>
    <p:sldId id="407" r:id="rId29"/>
    <p:sldId id="408" r:id="rId30"/>
    <p:sldId id="409" r:id="rId31"/>
    <p:sldId id="4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EDBE-408D-4BD6-86E6-4480E70CFA0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33F1-7347-454E-9B16-E71C84FA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Function can be treated as a value in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7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Infinite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3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Computer only understands zeros and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JavaScript Engine converts Source code to machine readable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web, a client requests a page from the server.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run algorithms on client-side, which has the following benefits: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Less load on server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More interactive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(think about other benefits yourself)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Algorithm is step-by-step instruction to so something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Algorithm can be correct, incorrect, efficient or inefficient.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Pseudocode is the representation of algorithm in a human language (Farsi, Pashto, English).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can implement an algorithm in </a:t>
            </a:r>
            <a:r>
              <a:rPr lang="en-US" dirty="0" err="1"/>
              <a:t>javascript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Variable is a container that stores a value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Primitive types are immutable 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function and array are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258502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821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C247-ECD5-4BC6-A11A-85C099C5121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823098"/>
            <a:ext cx="11360800" cy="12118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s-AF" sz="4267" dirty="0"/>
              <a:t>بسم الله الرحمن الرحیم</a:t>
            </a:r>
            <a:endParaRPr sz="4267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D6B24-35B3-310D-29BC-8997C9FE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types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0C04D-A002-8F35-11D1-7AAD10283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C5C3B65-1E3B-AA21-054F-157BF100518B}"/>
              </a:ext>
            </a:extLst>
          </p:cNvPr>
          <p:cNvSpPr txBox="1">
            <a:spLocks/>
          </p:cNvSpPr>
          <p:nvPr/>
        </p:nvSpPr>
        <p:spPr>
          <a:xfrm>
            <a:off x="6194427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Type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772229F-1BE0-F32F-2C2B-DEBAA57B9476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1C7-FC1F-1F6B-1534-D0CD15E4A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B252-C484-AB06-763B-FB4A7D7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 an Action</a:t>
            </a:r>
          </a:p>
        </p:txBody>
      </p:sp>
    </p:spTree>
    <p:extLst>
      <p:ext uri="{BB962C8B-B14F-4D97-AF65-F5344CB8AC3E}">
        <p14:creationId xmlns:p14="http://schemas.microsoft.com/office/powerpoint/2010/main" val="424963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8F0C3-96D1-0483-740A-CDB9E3E4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0" y="3090815"/>
            <a:ext cx="264832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0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6602-FB75-457E-D66C-42770A5B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6967E-3902-3EA1-95AF-9DAED51CF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Decision</a:t>
            </a:r>
          </a:p>
        </p:txBody>
      </p:sp>
    </p:spTree>
    <p:extLst>
      <p:ext uri="{BB962C8B-B14F-4D97-AF65-F5344CB8AC3E}">
        <p14:creationId xmlns:p14="http://schemas.microsoft.com/office/powerpoint/2010/main" val="186295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206F0-E165-EEBF-53A1-2B236221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" b="95322" l="5099" r="96884">
                        <a14:foregroundMark x1="34278" y1="22222" x2="38244" y2="35088"/>
                        <a14:foregroundMark x1="35977" y1="24561" x2="52408" y2="57310"/>
                        <a14:foregroundMark x1="52408" y1="57310" x2="46742" y2="25731"/>
                        <a14:foregroundMark x1="46742" y1="25731" x2="47875" y2="24561"/>
                        <a14:foregroundMark x1="18414" y1="25731" x2="30878" y2="10526"/>
                        <a14:foregroundMark x1="30878" y1="10526" x2="14448" y2="18129"/>
                        <a14:foregroundMark x1="14448" y1="18129" x2="11048" y2="16959"/>
                        <a14:foregroundMark x1="13031" y1="21637" x2="32011" y2="12865"/>
                        <a14:foregroundMark x1="51558" y1="26901" x2="69688" y2="585"/>
                        <a14:foregroundMark x1="69688" y1="585" x2="66572" y2="1170"/>
                        <a14:foregroundMark x1="69688" y1="22222" x2="61190" y2="63743"/>
                        <a14:foregroundMark x1="61190" y1="63743" x2="75071" y2="45029"/>
                        <a14:foregroundMark x1="75071" y1="45029" x2="83003" y2="78363"/>
                        <a14:foregroundMark x1="83003" y1="78363" x2="86686" y2="69591"/>
                        <a14:foregroundMark x1="81870" y1="33333" x2="85269" y2="88889"/>
                        <a14:foregroundMark x1="85269" y1="88889" x2="89518" y2="52047"/>
                        <a14:foregroundMark x1="89518" y1="52047" x2="84703" y2="80117"/>
                        <a14:foregroundMark x1="84703" y1="80117" x2="81870" y2="64912"/>
                        <a14:foregroundMark x1="83286" y1="46784" x2="93768" y2="23392"/>
                        <a14:foregroundMark x1="93768" y1="23392" x2="97167" y2="58480"/>
                        <a14:foregroundMark x1="97167" y1="58480" x2="92351" y2="73099"/>
                        <a14:foregroundMark x1="83569" y1="66082" x2="62040" y2="64912"/>
                        <a14:foregroundMark x1="62040" y1="64912" x2="43626" y2="82456"/>
                        <a14:foregroundMark x1="43626" y1="82456" x2="65156" y2="87135"/>
                        <a14:foregroundMark x1="65156" y1="87135" x2="76771" y2="83626"/>
                        <a14:foregroundMark x1="30312" y1="23977" x2="24929" y2="86550"/>
                        <a14:foregroundMark x1="24929" y1="86550" x2="50142" y2="80117"/>
                        <a14:foregroundMark x1="50142" y1="80117" x2="53258" y2="30994"/>
                        <a14:foregroundMark x1="53258" y1="30994" x2="34278" y2="18713"/>
                        <a14:foregroundMark x1="34278" y1="18713" x2="31445" y2="18713"/>
                        <a14:foregroundMark x1="39660" y1="61404" x2="39943" y2="30994"/>
                        <a14:foregroundMark x1="39943" y1="30994" x2="45326" y2="62573"/>
                        <a14:foregroundMark x1="45326" y1="62573" x2="41926" y2="66082"/>
                        <a14:foregroundMark x1="60057" y1="43275" x2="73088" y2="23392"/>
                        <a14:foregroundMark x1="73088" y1="23392" x2="94901" y2="64912"/>
                        <a14:foregroundMark x1="94901" y1="64912" x2="92351" y2="95322"/>
                        <a14:foregroundMark x1="92351" y1="95322" x2="39660" y2="49123"/>
                        <a14:foregroundMark x1="39660" y1="49123" x2="29178" y2="5848"/>
                        <a14:foregroundMark x1="29178" y1="5848" x2="47592" y2="5263"/>
                        <a14:foregroundMark x1="47592" y1="5263" x2="61190" y2="17544"/>
                        <a14:foregroundMark x1="61190" y1="17544" x2="61473" y2="17544"/>
                        <a14:foregroundMark x1="75921" y1="47368" x2="71955" y2="80117"/>
                        <a14:foregroundMark x1="71955" y1="80117" x2="95184" y2="19883"/>
                        <a14:foregroundMark x1="95184" y1="19883" x2="80453" y2="39766"/>
                        <a14:foregroundMark x1="80453" y1="39766" x2="78470" y2="78363"/>
                        <a14:foregroundMark x1="78470" y1="78363" x2="78754" y2="80117"/>
                        <a14:foregroundMark x1="16147" y1="22222" x2="18697" y2="2924"/>
                        <a14:foregroundMark x1="7649" y1="19883" x2="7932" y2="25731"/>
                        <a14:foregroundMark x1="12748" y1="73099" x2="10765" y2="80702"/>
                        <a14:foregroundMark x1="16997" y1="65497" x2="12181" y2="74854"/>
                        <a14:foregroundMark x1="12181" y1="74854" x2="7082" y2="87719"/>
                        <a14:foregroundMark x1="11048" y1="67251" x2="13881" y2="69591"/>
                        <a14:foregroundMark x1="9348" y1="69591" x2="12748" y2="73684"/>
                        <a14:foregroundMark x1="5099" y1="76023" x2="15297" y2="58480"/>
                        <a14:backgroundMark x1="10482" y1="32164" x2="10765" y2="37427"/>
                        <a14:backgroundMark x1="12748" y1="35673" x2="11048" y2="36842"/>
                        <a14:backgroundMark x1="12748" y1="37427" x2="16714" y2="44444"/>
                        <a14:backgroundMark x1="11615" y1="44444" x2="14448" y2="43275"/>
                        <a14:backgroundMark x1="14448" y1="43275" x2="14448" y2="43275"/>
                        <a14:backgroundMark x1="14448" y1="43275" x2="10482" y2="51462"/>
                        <a14:backgroundMark x1="10482" y1="51462" x2="12748" y2="53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603" y="2614499"/>
            <a:ext cx="336279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1B9084-8A69-9AD8-568E-5B11E036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214128"/>
            <a:ext cx="883090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8F2-2136-6F5C-7537-C185D2F7F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96EF-7CAF-C2D7-00D1-9E2D859D6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Something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362368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CEDB23-2B3D-FB1A-CFDB-ACE9D856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576393"/>
            <a:ext cx="669701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77549-01EC-371B-E193-E0E89E2B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70" y="2576393"/>
            <a:ext cx="526806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ADE-5DC0-EFA1-9226-6C9AF1AD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D79B-17DF-1606-2236-93F5BC4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Properties and Can do Something (methods)</a:t>
            </a:r>
          </a:p>
        </p:txBody>
      </p:sp>
    </p:spTree>
    <p:extLst>
      <p:ext uri="{BB962C8B-B14F-4D97-AF65-F5344CB8AC3E}">
        <p14:creationId xmlns:p14="http://schemas.microsoft.com/office/powerpoint/2010/main" val="22552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413990"/>
            <a:ext cx="11360800" cy="20300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dirty="0"/>
              <a:t>JS101</a:t>
            </a:r>
            <a:br>
              <a:rPr lang="en" sz="6400" dirty="0"/>
            </a:br>
            <a:r>
              <a:rPr lang="en" sz="6400" dirty="0"/>
              <a:t>Introduction to  </a:t>
            </a:r>
            <a:br>
              <a:rPr lang="en" sz="6400" dirty="0"/>
            </a:br>
            <a:r>
              <a:rPr lang="en" sz="6400" dirty="0"/>
              <a:t>Programming with </a:t>
            </a:r>
            <a:br>
              <a:rPr lang="en" sz="6400" dirty="0"/>
            </a:br>
            <a:r>
              <a:rPr lang="en" sz="6400" dirty="0">
                <a:solidFill>
                  <a:srgbClr val="FFFF00"/>
                </a:solidFill>
              </a:rPr>
              <a:t>Javascript</a:t>
            </a:r>
            <a:endParaRPr sz="6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ADAC6-F3ED-7ECC-89A4-E0A217F2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628523"/>
            <a:ext cx="5591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B09C-F8E1-B109-6668-DE885E96E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8F0D3-C151-A587-5D1A-98CA7A2F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17848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36759"/>
              </p:ext>
            </p:extLst>
          </p:nvPr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3x3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8020"/>
              </p:ext>
            </p:extLst>
          </p:nvPr>
        </p:nvGraphicFramePr>
        <p:xfrm>
          <a:off x="4820355" y="944032"/>
          <a:ext cx="6479824" cy="5537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“Ahmad”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61332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76C5D-B06B-60AB-D7C8-F07542B3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3" y="3043183"/>
            <a:ext cx="245779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65643"/>
              </p:ext>
            </p:extLst>
          </p:nvPr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17740"/>
              </p:ext>
            </p:extLst>
          </p:nvPr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97209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91830"/>
              </p:ext>
            </p:extLst>
          </p:nvPr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/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67341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77116"/>
              </p:ext>
            </p:extLst>
          </p:nvPr>
        </p:nvGraphicFramePr>
        <p:xfrm>
          <a:off x="891822" y="944032"/>
          <a:ext cx="3285070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5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5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4x4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/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163385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F42D0-FB67-05B7-A159-28FC3009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2" y="3014604"/>
            <a:ext cx="315321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/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4x4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21090"/>
              </p:ext>
            </p:extLst>
          </p:nvPr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“Ahmad”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2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71012"/>
              </p:ext>
            </p:extLst>
          </p:nvPr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5x6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/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“Ahmad”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0859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9E5D-FE81-BDD7-8732-114CD72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0 1 </a:t>
            </a:r>
          </a:p>
        </p:txBody>
      </p:sp>
    </p:spTree>
    <p:extLst>
      <p:ext uri="{BB962C8B-B14F-4D97-AF65-F5344CB8AC3E}">
        <p14:creationId xmlns:p14="http://schemas.microsoft.com/office/powerpoint/2010/main" val="56193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B568C0-AA41-5ED6-F55D-A6CADD7CA254}"/>
              </a:ext>
            </a:extLst>
          </p:cNvPr>
          <p:cNvGraphicFramePr>
            <a:graphicFrameLocks noGrp="1"/>
          </p:cNvGraphicFramePr>
          <p:nvPr/>
        </p:nvGraphicFramePr>
        <p:xfrm>
          <a:off x="891822" y="944032"/>
          <a:ext cx="3285068" cy="517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2481893369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2906153160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05360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5x6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2532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5985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9926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5719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76117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841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7957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BD37E9-BF57-D83E-D3A2-DF751747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36687"/>
              </p:ext>
            </p:extLst>
          </p:nvPr>
        </p:nvGraphicFramePr>
        <p:xfrm>
          <a:off x="4820355" y="944032"/>
          <a:ext cx="6479824" cy="496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8">
                  <a:extLst>
                    <a:ext uri="{9D8B030D-6E8A-4147-A177-3AD203B41FA5}">
                      <a16:colId xmlns:a16="http://schemas.microsoft.com/office/drawing/2014/main" val="4023503372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872066359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132308034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6438249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690498123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13429621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2239335560"/>
                    </a:ext>
                  </a:extLst>
                </a:gridCol>
                <a:gridCol w="809978">
                  <a:extLst>
                    <a:ext uri="{9D8B030D-6E8A-4147-A177-3AD203B41FA5}">
                      <a16:colId xmlns:a16="http://schemas.microsoft.com/office/drawing/2014/main" val="3910465142"/>
                    </a:ext>
                  </a:extLst>
                </a:gridCol>
              </a:tblGrid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7009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484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46895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8631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8682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147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“Ahmad”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45048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21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B2720-C23B-CE03-A642-C9CD72F83065}"/>
              </a:ext>
            </a:extLst>
          </p:cNvPr>
          <p:cNvSpPr txBox="1"/>
          <p:nvPr/>
        </p:nvSpPr>
        <p:spPr>
          <a:xfrm>
            <a:off x="1710267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B78D-F4C6-07A3-78A2-2B7FF68DC786}"/>
              </a:ext>
            </a:extLst>
          </p:cNvPr>
          <p:cNvSpPr txBox="1"/>
          <p:nvPr/>
        </p:nvSpPr>
        <p:spPr>
          <a:xfrm>
            <a:off x="7236178" y="248356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44521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4FF36-02F2-56BE-F8E5-EDD069BA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89997"/>
              </p:ext>
            </p:extLst>
          </p:nvPr>
        </p:nvGraphicFramePr>
        <p:xfrm>
          <a:off x="3110089" y="1693334"/>
          <a:ext cx="5971822" cy="347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5911">
                  <a:extLst>
                    <a:ext uri="{9D8B030D-6E8A-4147-A177-3AD203B41FA5}">
                      <a16:colId xmlns:a16="http://schemas.microsoft.com/office/drawing/2014/main" val="3827581240"/>
                    </a:ext>
                  </a:extLst>
                </a:gridCol>
                <a:gridCol w="2985911">
                  <a:extLst>
                    <a:ext uri="{9D8B030D-6E8A-4147-A177-3AD203B41FA5}">
                      <a16:colId xmlns:a16="http://schemas.microsoft.com/office/drawing/2014/main" val="3551934012"/>
                    </a:ext>
                  </a:extLst>
                </a:gridCol>
              </a:tblGrid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297190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Quizzes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49810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427973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Final Project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0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4279276" y="1642800"/>
            <a:ext cx="3568800" cy="3572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28"/>
          <p:cNvSpPr txBox="1"/>
          <p:nvPr/>
        </p:nvSpPr>
        <p:spPr>
          <a:xfrm>
            <a:off x="1542614" y="3114700"/>
            <a:ext cx="2568400" cy="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800" dirty="0">
                <a:solidFill>
                  <a:srgbClr val="FFFFFF"/>
                </a:solidFill>
              </a:rPr>
              <a:t>Source Code → 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7848076" y="3114700"/>
            <a:ext cx="2960400" cy="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dirty="0">
                <a:solidFill>
                  <a:srgbClr val="FFFFFF"/>
                </a:solidFill>
              </a:rPr>
              <a:t> → machine Code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4615800" y="2927400"/>
            <a:ext cx="29604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dirty="0">
                <a:solidFill>
                  <a:srgbClr val="FFFFFF"/>
                </a:solidFill>
              </a:rPr>
              <a:t>JS Engine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69" y="3967127"/>
            <a:ext cx="3163793" cy="1938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79" y="721368"/>
            <a:ext cx="4313403" cy="21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4279276" y="1642800"/>
            <a:ext cx="3568800" cy="3572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415600" y="383800"/>
            <a:ext cx="11360800" cy="60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9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9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B6B-E568-098E-A62B-5A19662D5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C9A3-2478-CB60-7DC5-7989C68D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Stores a Value</a:t>
            </a:r>
          </a:p>
        </p:txBody>
      </p:sp>
    </p:spTree>
    <p:extLst>
      <p:ext uri="{BB962C8B-B14F-4D97-AF65-F5344CB8AC3E}">
        <p14:creationId xmlns:p14="http://schemas.microsoft.com/office/powerpoint/2010/main" val="9484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D29D94-C2B5-796D-7DC3-D23020EC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3081289"/>
            <a:ext cx="314368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474</Words>
  <Application>Microsoft Office PowerPoint</Application>
  <PresentationFormat>Widescreen</PresentationFormat>
  <Paragraphs>234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بسم الله الرحمن الرحیم</vt:lpstr>
      <vt:lpstr>JS101 Introduction to   Programming with  Javascript</vt:lpstr>
      <vt:lpstr>0 1 </vt:lpstr>
      <vt:lpstr>PowerPoint Presentation</vt:lpstr>
      <vt:lpstr>PowerPoint Presentation</vt:lpstr>
      <vt:lpstr>algorithm</vt:lpstr>
      <vt:lpstr>PowerPoint Presentation</vt:lpstr>
      <vt:lpstr>Variable</vt:lpstr>
      <vt:lpstr>PowerPoint Presentation</vt:lpstr>
      <vt:lpstr>PowerPoint Presentation</vt:lpstr>
      <vt:lpstr>Function</vt:lpstr>
      <vt:lpstr>PowerPoint Presentation</vt:lpstr>
      <vt:lpstr>Conditionals</vt:lpstr>
      <vt:lpstr>PowerPoint Presentation</vt:lpstr>
      <vt:lpstr>PowerPoint Presentation</vt:lpstr>
      <vt:lpstr>Loops</vt:lpstr>
      <vt:lpstr>PowerPoint Presentation</vt:lpstr>
      <vt:lpstr>PowerPoint Presentation</vt:lpstr>
      <vt:lpstr>Objects</vt:lpstr>
      <vt:lpstr>PowerPoint Presentation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87</cp:revision>
  <dcterms:created xsi:type="dcterms:W3CDTF">2022-12-17T06:19:10Z</dcterms:created>
  <dcterms:modified xsi:type="dcterms:W3CDTF">2022-12-17T11:05:45Z</dcterms:modified>
</cp:coreProperties>
</file>