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5"/>
  </p:notesMasterIdLst>
  <p:sldIdLst>
    <p:sldId id="384" r:id="rId3"/>
    <p:sldId id="256" r:id="rId4"/>
    <p:sldId id="370" r:id="rId5"/>
    <p:sldId id="385" r:id="rId6"/>
    <p:sldId id="371" r:id="rId7"/>
    <p:sldId id="392" r:id="rId8"/>
    <p:sldId id="378" r:id="rId9"/>
    <p:sldId id="391" r:id="rId10"/>
    <p:sldId id="398" r:id="rId11"/>
    <p:sldId id="395" r:id="rId12"/>
    <p:sldId id="363" r:id="rId13"/>
    <p:sldId id="367" r:id="rId14"/>
    <p:sldId id="364" r:id="rId15"/>
    <p:sldId id="257" r:id="rId16"/>
    <p:sldId id="386" r:id="rId17"/>
    <p:sldId id="387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58" r:id="rId69"/>
    <p:sldId id="321" r:id="rId70"/>
    <p:sldId id="322" r:id="rId71"/>
    <p:sldId id="323" r:id="rId72"/>
    <p:sldId id="332" r:id="rId73"/>
    <p:sldId id="333" r:id="rId74"/>
    <p:sldId id="380" r:id="rId75"/>
    <p:sldId id="334" r:id="rId76"/>
    <p:sldId id="335" r:id="rId77"/>
    <p:sldId id="336" r:id="rId78"/>
    <p:sldId id="337" r:id="rId79"/>
    <p:sldId id="338" r:id="rId80"/>
    <p:sldId id="340" r:id="rId81"/>
    <p:sldId id="381" r:id="rId82"/>
    <p:sldId id="382" r:id="rId83"/>
    <p:sldId id="383" r:id="rId8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162ABB-EB27-4617-91C8-067A35F8564E}">
  <a:tblStyle styleId="{76162ABB-EB27-4617-91C8-067A35F856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69" autoAdjust="0"/>
    <p:restoredTop sz="85207" autoAdjust="0"/>
  </p:normalViewPr>
  <p:slideViewPr>
    <p:cSldViewPr snapToGrid="0">
      <p:cViewPr varScale="1">
        <p:scale>
          <a:sx n="50" d="100"/>
          <a:sy n="50" d="100"/>
        </p:scale>
        <p:origin x="346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chart.com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itish_and_American_keyboards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3q9MM__h-M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apple.com/us/app/contacts/id1069512615#?platform=iphone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Introduce yourself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a-IR" dirty="0"/>
              <a:t>ان شاء الله که وخت خوب و پربرکت خواهیم داشت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149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16215f433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16215f433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Representations: counting on hand, counting with decimal, but computers only have 0s and 1s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Basically computer does 5 basic operations that are input, output, process, storing and controlling.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443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d3b88704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d3b88704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4fba800c4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4fba800c4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1c0602a78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1c0602a78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1c0602a78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1c0602a78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1c0602a78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1c0602a78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1c0602a78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1c0602a78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1c0602a78_1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1c0602a78_1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1c0602a78_1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1c0602a78_1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c0602a78_1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1c0602a78_1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1c0602a78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1c0602a78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1c0602a78_1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1c0602a78_1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But why 1, 10, and 100?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1c0602a78_1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1c0602a78_1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1c0602a78_1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1c0602a78_1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4fba800c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94fba800c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1c0602a78_1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1c0602a78_1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1c0602a78_1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1c0602a78_1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1c0602a78_1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1c0602a78_1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1c0602a78_1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1c0602a78_1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1c0602a78_1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1c0602a78_1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Introduce yourself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a-IR" dirty="0"/>
              <a:t>ان شاء الله که وخت خوب و پربرکت خواهیم داشت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5752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1c0602a78_1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1c0602a78_1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1c0602a78_1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1c0602a78_1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1c0602a78_1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1c0602a78_1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09d1a31b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09d1a31b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09d1a31b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09d1a31b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1bd77602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1bd77602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09d1a31b6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09d1a31b6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09d1a31b6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09d1a31b6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94fba800c4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94fba800c4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09d1a31b6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09d1a31b6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Call-on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Name, education, experience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Ask student to introduce themselves? How many of them have prior programming experience? School or university?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938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09d1a31b6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09d1a31b6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94fba800c4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94fba800c4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https://asciichart.com/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c4a7e6be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c4a7e6be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94fba800c4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94fba800c4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bytes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09d1a31b6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09d1a31b6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https://en.wikipedia.org/wiki/British_and_American_keyboards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how to represent other symbols?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09d1a31b6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409d1a31b6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ec4a7e6be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ec4a7e6be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ec4a7e6be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ec4a7e6be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ec4a7e6be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ec4a7e6be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https://emojipedia.org/face-with-medical-mask/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09d1a31b6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409d1a31b6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https://emojipedia.org/face-with-medical-mask/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teaching: only tells you how to do something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Training: correct your mistakes and guides you through each step. </a:t>
            </a:r>
          </a:p>
        </p:txBody>
      </p:sp>
    </p:spTree>
    <p:extLst>
      <p:ext uri="{BB962C8B-B14F-4D97-AF65-F5344CB8AC3E}">
        <p14:creationId xmlns:p14="http://schemas.microsoft.com/office/powerpoint/2010/main" val="24519172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409d1a31b6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409d1a31b6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be #484921ff, but brightened for projectors.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409d1a31b6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409d1a31b6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41c0602a78_1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41c0602a78_1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41c0602a78_1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41c0602a78_1_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41c0602a78_1_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41c0602a78_1_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41c0602a78_1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41c0602a78_1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1c0602a78_1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41c0602a78_1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be #484921ff, but brightened for projectors.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409d1a31b6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409d1a31b6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409d1a31b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409d1a31b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409d1a31b6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409d1a31b6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teaching: only tells you how to do something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Training: correct your mistakes and guides you through each step. </a:t>
            </a:r>
          </a:p>
        </p:txBody>
      </p:sp>
    </p:spTree>
    <p:extLst>
      <p:ext uri="{BB962C8B-B14F-4D97-AF65-F5344CB8AC3E}">
        <p14:creationId xmlns:p14="http://schemas.microsoft.com/office/powerpoint/2010/main" val="362210325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94fba800c4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94fba800c4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https://youtu.be/p3q9MM__h-M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4193ad8eb2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4193ad8eb2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note, duration, volume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5281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416215f433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416215f433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416215f433_1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416215f433_1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94fba800c4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94fba800c4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https://apps.apple.com/us/app/contacts/id1069512615#?platform=iphone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409d1a31b6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409d1a31b6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41907da2bc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41907da2bc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41907da2bc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41907da2bc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88826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41907da2b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41907da2b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41907da2bc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41907da2bc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teaching philosophy: learn by doing. </a:t>
            </a:r>
          </a:p>
          <a:p>
            <a:r>
              <a:rPr lang="fa-IR" dirty="0"/>
              <a:t>چطور در یک شهر نو بلد میشوید. </a:t>
            </a:r>
          </a:p>
          <a:p>
            <a:r>
              <a:rPr lang="fa-IR" dirty="0"/>
              <a:t>اول چیز های را یاد بگیر که زیاد سروکار داشته باشی همرایش.</a:t>
            </a:r>
            <a:endParaRPr lang="en-US" dirty="0"/>
          </a:p>
          <a:p>
            <a:r>
              <a:rPr lang="en-US" dirty="0"/>
              <a:t>Course suggestion: learning how to learn on Coursera.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260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41907da2bc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41907da2bc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41907da2b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41907da2bc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41907da2b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41907da2b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ed3b88a86b_3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ed3b88a86b_3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ed3b88a86b_3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ed3b88a86b_3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10974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ed3b88a86b_3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ed3b88a86b_3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3975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ed3b88a86b_3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ed3b88a86b_3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785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09d1a31b6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09d1a31b6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experience that matters is yours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not a competition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Introduce yourself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a-IR" dirty="0"/>
              <a:t>ان شاء الله که وخت خوب و پربرکت خواهیم داشت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829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6" name="Google Shape;15;p3">
            <a:extLst>
              <a:ext uri="{FF2B5EF4-FFF2-40B4-BE49-F238E27FC236}">
                <a16:creationId xmlns:a16="http://schemas.microsoft.com/office/drawing/2014/main" id="{5A2C4E12-F81D-CC35-4E06-36BC432BE472}"/>
              </a:ext>
            </a:extLst>
          </p:cNvPr>
          <p:cNvSpPr txBox="1">
            <a:spLocks/>
          </p:cNvSpPr>
          <p:nvPr userDrawn="1"/>
        </p:nvSpPr>
        <p:spPr>
          <a:xfrm>
            <a:off x="7178892" y="4663217"/>
            <a:ext cx="1721108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© 2022 Milestone Institute</a:t>
            </a:r>
            <a:endParaRPr lang="e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hand-with-fingers-splayed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sz78_07Xg-U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jp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web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2117323"/>
            <a:ext cx="8520600" cy="908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s-AF" sz="3200" dirty="0"/>
              <a:t>بسم الله الرحمن الرحیم</a:t>
            </a:r>
            <a:endParaRPr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6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2117323"/>
            <a:ext cx="8520600" cy="908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Course Structure</a:t>
            </a:r>
            <a:endParaRPr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41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339D-112B-1376-54C7-86D37A22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3DD94-9CE8-00BE-FFA1-84FF1CDDA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Week</a:t>
            </a:r>
            <a:r>
              <a:rPr lang="fa-IR" dirty="0"/>
              <a:t>1</a:t>
            </a:r>
            <a:r>
              <a:rPr lang="en-US" dirty="0"/>
              <a:t>: function, variables, </a:t>
            </a:r>
          </a:p>
          <a:p>
            <a:r>
              <a:rPr lang="en-US" dirty="0"/>
              <a:t>Week</a:t>
            </a:r>
            <a:r>
              <a:rPr lang="fa-IR" dirty="0"/>
              <a:t> 2</a:t>
            </a:r>
            <a:r>
              <a:rPr lang="en-US" dirty="0"/>
              <a:t>: Objects</a:t>
            </a:r>
          </a:p>
          <a:p>
            <a:r>
              <a:rPr lang="en-US" dirty="0"/>
              <a:t>Week</a:t>
            </a:r>
            <a:r>
              <a:rPr lang="fa-IR" dirty="0"/>
              <a:t>3</a:t>
            </a:r>
            <a:r>
              <a:rPr lang="en-US" dirty="0"/>
              <a:t>: Runtime</a:t>
            </a:r>
          </a:p>
          <a:p>
            <a:r>
              <a:rPr lang="en-US" dirty="0"/>
              <a:t>Week</a:t>
            </a:r>
            <a:r>
              <a:rPr lang="fa-IR" dirty="0"/>
              <a:t>4</a:t>
            </a:r>
            <a:r>
              <a:rPr lang="en-US" dirty="0"/>
              <a:t>: DOM and Events</a:t>
            </a:r>
          </a:p>
          <a:p>
            <a:r>
              <a:rPr lang="en-US" dirty="0"/>
              <a:t>Week</a:t>
            </a:r>
            <a:r>
              <a:rPr lang="fa-IR" dirty="0"/>
              <a:t>5</a:t>
            </a:r>
            <a:r>
              <a:rPr lang="en-US" dirty="0"/>
              <a:t>: AJAX</a:t>
            </a:r>
            <a:r>
              <a:rPr lang="fa-IR" dirty="0"/>
              <a:t> </a:t>
            </a:r>
            <a:endParaRPr lang="en-US" dirty="0"/>
          </a:p>
          <a:p>
            <a:r>
              <a:rPr lang="en-US" dirty="0"/>
              <a:t>Week</a:t>
            </a:r>
            <a:r>
              <a:rPr lang="fa-IR" dirty="0"/>
              <a:t>6</a:t>
            </a:r>
            <a:r>
              <a:rPr lang="en-US" dirty="0"/>
              <a:t>:SPA</a:t>
            </a:r>
            <a:endParaRPr lang="fa-IR" dirty="0"/>
          </a:p>
          <a:p>
            <a:r>
              <a:rPr lang="en-US" dirty="0"/>
              <a:t>Week7: ReactJS Intro</a:t>
            </a:r>
          </a:p>
          <a:p>
            <a:r>
              <a:rPr lang="en-US" dirty="0"/>
              <a:t>Week8: Thinking in React</a:t>
            </a:r>
            <a:endParaRPr lang="fa-IR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53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2117323"/>
            <a:ext cx="8520600" cy="908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Teaching vs Training</a:t>
            </a:r>
            <a:endParaRPr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797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B41A66-59E4-073D-641C-50148544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</p:spPr>
        <p:txBody>
          <a:bodyPr/>
          <a:lstStyle/>
          <a:p>
            <a:pPr algn="ctr"/>
            <a:r>
              <a:rPr lang="fa-IR" sz="6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عالم بی عمل – درخت بی ثمر</a:t>
            </a:r>
            <a:endParaRPr lang="en-US" sz="6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9837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ultimately matters in this course is not so much where you end up relative to your classmates but where 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you end up relative to yourself when you began</a:t>
            </a:r>
            <a:endParaRPr sz="24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2117323"/>
            <a:ext cx="8520600" cy="908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Computer Science</a:t>
            </a:r>
            <a:endParaRPr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980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8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input →  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17" name="Google Shape;117;p28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 → output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3" name="Google Shape;117;p28">
            <a:extLst>
              <a:ext uri="{FF2B5EF4-FFF2-40B4-BE49-F238E27FC236}">
                <a16:creationId xmlns:a16="http://schemas.microsoft.com/office/drawing/2014/main" id="{681518D5-65FA-8138-9452-7E2B9462B4E4}"/>
              </a:ext>
            </a:extLst>
          </p:cNvPr>
          <p:cNvSpPr txBox="1"/>
          <p:nvPr/>
        </p:nvSpPr>
        <p:spPr>
          <a:xfrm>
            <a:off x="3461850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Process</a:t>
            </a:r>
            <a:endParaRPr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741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6"/>
          <p:cNvSpPr txBox="1"/>
          <p:nvPr/>
        </p:nvSpPr>
        <p:spPr>
          <a:xfrm>
            <a:off x="2641464" y="1581962"/>
            <a:ext cx="3861072" cy="19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3800" b="1" dirty="0"/>
              <a:t>🖐️</a:t>
            </a:r>
            <a:endParaRPr lang="en-US" sz="13800" b="1" dirty="0">
              <a:hlinkClick r:id="rId3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7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8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38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1810492"/>
            <a:ext cx="8520600" cy="15225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JS101</a:t>
            </a:r>
            <a:br>
              <a:rPr lang="en" sz="4800" dirty="0"/>
            </a:br>
            <a:r>
              <a:rPr lang="en" sz="4800" dirty="0"/>
              <a:t>Introduction to </a:t>
            </a:r>
            <a:br>
              <a:rPr lang="en" sz="4800" dirty="0"/>
            </a:br>
            <a:r>
              <a:rPr lang="en" sz="4800" dirty="0"/>
              <a:t>Web Programming with </a:t>
            </a:r>
            <a:r>
              <a:rPr lang="en" sz="4800" dirty="0">
                <a:solidFill>
                  <a:srgbClr val="FFFF00"/>
                </a:solidFill>
              </a:rPr>
              <a:t>Javascript</a:t>
            </a:r>
            <a:endParaRPr sz="4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9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39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5" name="Google Shape;175;p39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0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40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2" name="Google Shape;182;p40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3" name="Google Shape;183;p40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41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0" name="Google Shape;190;p41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1" name="Google Shape;191;p41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2" name="Google Shape;192;p41"/>
          <p:cNvSpPr txBox="1"/>
          <p:nvPr/>
        </p:nvSpPr>
        <p:spPr>
          <a:xfrm>
            <a:off x="2689490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 × 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2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42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9" name="Google Shape;199;p42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0" name="Google Shape;200;p42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1" name="Google Shape;201;p42"/>
          <p:cNvSpPr txBox="1"/>
          <p:nvPr/>
        </p:nvSpPr>
        <p:spPr>
          <a:xfrm>
            <a:off x="2689490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 × 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2" name="Google Shape;202;p42"/>
          <p:cNvSpPr txBox="1"/>
          <p:nvPr/>
        </p:nvSpPr>
        <p:spPr>
          <a:xfrm>
            <a:off x="4045319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 × 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3" name="Google Shape;203;p42"/>
          <p:cNvSpPr txBox="1"/>
          <p:nvPr/>
        </p:nvSpPr>
        <p:spPr>
          <a:xfrm>
            <a:off x="3398833" y="3427422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+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3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43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0" name="Google Shape;210;p43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1" name="Google Shape;211;p43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2" name="Google Shape;212;p43"/>
          <p:cNvSpPr txBox="1"/>
          <p:nvPr/>
        </p:nvSpPr>
        <p:spPr>
          <a:xfrm>
            <a:off x="2689490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 × 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3" name="Google Shape;213;p43"/>
          <p:cNvSpPr txBox="1"/>
          <p:nvPr/>
        </p:nvSpPr>
        <p:spPr>
          <a:xfrm>
            <a:off x="4045319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 × 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4" name="Google Shape;214;p43"/>
          <p:cNvSpPr txBox="1"/>
          <p:nvPr/>
        </p:nvSpPr>
        <p:spPr>
          <a:xfrm>
            <a:off x="5505014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 × 3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5" name="Google Shape;215;p43"/>
          <p:cNvSpPr txBox="1"/>
          <p:nvPr/>
        </p:nvSpPr>
        <p:spPr>
          <a:xfrm>
            <a:off x="3398833" y="3427422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+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6" name="Google Shape;216;p43"/>
          <p:cNvSpPr txBox="1"/>
          <p:nvPr/>
        </p:nvSpPr>
        <p:spPr>
          <a:xfrm>
            <a:off x="4829159" y="3427422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+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44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3" name="Google Shape;223;p44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4" name="Google Shape;224;p44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5" name="Google Shape;225;p44"/>
          <p:cNvSpPr txBox="1"/>
          <p:nvPr/>
        </p:nvSpPr>
        <p:spPr>
          <a:xfrm>
            <a:off x="2689490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6" name="Google Shape;226;p44"/>
          <p:cNvSpPr txBox="1"/>
          <p:nvPr/>
        </p:nvSpPr>
        <p:spPr>
          <a:xfrm>
            <a:off x="4045319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7" name="Google Shape;227;p44"/>
          <p:cNvSpPr txBox="1"/>
          <p:nvPr/>
        </p:nvSpPr>
        <p:spPr>
          <a:xfrm>
            <a:off x="5505014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3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8" name="Google Shape;228;p44"/>
          <p:cNvSpPr txBox="1"/>
          <p:nvPr/>
        </p:nvSpPr>
        <p:spPr>
          <a:xfrm>
            <a:off x="3398833" y="3427422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+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9" name="Google Shape;229;p44"/>
          <p:cNvSpPr txBox="1"/>
          <p:nvPr/>
        </p:nvSpPr>
        <p:spPr>
          <a:xfrm>
            <a:off x="4829159" y="3427422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+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46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1" name="Google Shape;241;p46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2" name="Google Shape;242;p46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endParaRPr sz="9600">
              <a:solidFill>
                <a:schemeClr val="dk1"/>
              </a:solidFill>
            </a:endParaRPr>
          </a:p>
        </p:txBody>
      </p:sp>
      <p:sp>
        <p:nvSpPr>
          <p:cNvPr id="248" name="Google Shape;248;p47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r>
              <a:rPr lang="en" sz="1800" baseline="30000">
                <a:solidFill>
                  <a:srgbClr val="FFFFFF"/>
                </a:solidFill>
              </a:rPr>
              <a:t>2</a:t>
            </a:r>
            <a:endParaRPr sz="1800" baseline="30000">
              <a:solidFill>
                <a:srgbClr val="FFFFFF"/>
              </a:solidFill>
            </a:endParaRPr>
          </a:p>
        </p:txBody>
      </p:sp>
      <p:sp>
        <p:nvSpPr>
          <p:cNvPr id="249" name="Google Shape;249;p47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r>
              <a:rPr lang="en" sz="1800" baseline="30000">
                <a:solidFill>
                  <a:srgbClr val="FFFFFF"/>
                </a:solidFill>
              </a:rPr>
              <a:t>1</a:t>
            </a:r>
            <a:endParaRPr sz="1800" baseline="30000">
              <a:solidFill>
                <a:srgbClr val="FFFFFF"/>
              </a:solidFill>
            </a:endParaRPr>
          </a:p>
        </p:txBody>
      </p:sp>
      <p:sp>
        <p:nvSpPr>
          <p:cNvPr id="250" name="Google Shape;250;p47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r>
              <a:rPr lang="en" sz="1800" baseline="30000">
                <a:solidFill>
                  <a:srgbClr val="FFFFFF"/>
                </a:solidFill>
              </a:rPr>
              <a:t>0</a:t>
            </a:r>
            <a:endParaRPr sz="1800" baseline="30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endParaRPr sz="9600">
              <a:solidFill>
                <a:schemeClr val="dk1"/>
              </a:solidFill>
            </a:endParaRPr>
          </a:p>
        </p:txBody>
      </p:sp>
      <p:sp>
        <p:nvSpPr>
          <p:cNvPr id="256" name="Google Shape;256;p48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r>
              <a:rPr lang="en" sz="1800" baseline="30000">
                <a:solidFill>
                  <a:srgbClr val="FFFFFF"/>
                </a:solidFill>
              </a:rPr>
              <a:t>2</a:t>
            </a:r>
            <a:endParaRPr sz="1800" baseline="30000">
              <a:solidFill>
                <a:srgbClr val="FFFFFF"/>
              </a:solidFill>
            </a:endParaRPr>
          </a:p>
        </p:txBody>
      </p:sp>
      <p:sp>
        <p:nvSpPr>
          <p:cNvPr id="257" name="Google Shape;257;p48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r>
              <a:rPr lang="en" sz="1800" baseline="30000">
                <a:solidFill>
                  <a:srgbClr val="FFFFFF"/>
                </a:solidFill>
              </a:rPr>
              <a:t>1</a:t>
            </a:r>
            <a:endParaRPr sz="1800" baseline="30000">
              <a:solidFill>
                <a:srgbClr val="FFFFFF"/>
              </a:solidFill>
            </a:endParaRPr>
          </a:p>
        </p:txBody>
      </p:sp>
      <p:sp>
        <p:nvSpPr>
          <p:cNvPr id="258" name="Google Shape;258;p48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r>
              <a:rPr lang="en" sz="1800" baseline="30000">
                <a:solidFill>
                  <a:srgbClr val="FFFFFF"/>
                </a:solidFill>
              </a:rPr>
              <a:t>0</a:t>
            </a:r>
            <a:endParaRPr sz="1800" baseline="30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2117323"/>
            <a:ext cx="8520600" cy="908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Welcome</a:t>
            </a:r>
            <a:endParaRPr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57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endParaRPr sz="9600">
              <a:solidFill>
                <a:schemeClr val="dk1"/>
              </a:solidFill>
            </a:endParaRPr>
          </a:p>
        </p:txBody>
      </p:sp>
      <p:sp>
        <p:nvSpPr>
          <p:cNvPr id="264" name="Google Shape;264;p49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 baseline="30000">
              <a:solidFill>
                <a:srgbClr val="FFFFFF"/>
              </a:solidFill>
            </a:endParaRPr>
          </a:p>
        </p:txBody>
      </p:sp>
      <p:sp>
        <p:nvSpPr>
          <p:cNvPr id="265" name="Google Shape;265;p49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 baseline="30000">
              <a:solidFill>
                <a:srgbClr val="FFFFFF"/>
              </a:solidFill>
            </a:endParaRPr>
          </a:p>
        </p:txBody>
      </p:sp>
      <p:sp>
        <p:nvSpPr>
          <p:cNvPr id="266" name="Google Shape;266;p49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 baseline="30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0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000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50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3" name="Google Shape;273;p50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4" name="Google Shape;274;p50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1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001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51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1" name="Google Shape;281;p51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2" name="Google Shape;282;p51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010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p52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9" name="Google Shape;289;p52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0" name="Google Shape;290;p52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3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011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53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7" name="Google Shape;297;p53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8" name="Google Shape;298;p53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4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54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5" name="Google Shape;305;p54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6" name="Google Shape;306;p54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5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101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Google Shape;312;p55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3" name="Google Shape;313;p55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4" name="Google Shape;314;p55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110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Google Shape;320;p56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1" name="Google Shape;321;p56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2" name="Google Shape;322;p56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7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111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Google Shape;328;p57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9" name="Google Shape;329;p57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0" name="Google Shape;330;p57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8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6C79-6E2D-13DF-F07C-8639BE40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3B7DF-A96A-4D61-A15F-DB4BE1D8B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dirty="0">
                <a:solidFill>
                  <a:schemeClr val="tx1"/>
                </a:solidFill>
              </a:rPr>
              <a:t>Course Structure</a:t>
            </a:r>
          </a:p>
          <a:p>
            <a:r>
              <a:rPr lang="en-US" dirty="0">
                <a:solidFill>
                  <a:schemeClr val="tx1"/>
                </a:solidFill>
              </a:rPr>
              <a:t>Algorithms</a:t>
            </a:r>
          </a:p>
          <a:p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7338234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9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65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0"/>
          <p:cNvSpPr txBox="1"/>
          <p:nvPr/>
        </p:nvSpPr>
        <p:spPr>
          <a:xfrm>
            <a:off x="1026300" y="1780500"/>
            <a:ext cx="70914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01000001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ASCII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5" name="Google Shape;355;p62"/>
          <p:cNvGraphicFramePr/>
          <p:nvPr/>
        </p:nvGraphicFramePr>
        <p:xfrm>
          <a:off x="383063" y="2026950"/>
          <a:ext cx="8377875" cy="109722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76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66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67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68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69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70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71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72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0" name="Google Shape;360;p63"/>
          <p:cNvGraphicFramePr/>
          <p:nvPr/>
        </p:nvGraphicFramePr>
        <p:xfrm>
          <a:off x="952500" y="1750738"/>
          <a:ext cx="7239000" cy="164583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72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5" name="Google Shape;365;p64"/>
          <p:cNvGraphicFramePr/>
          <p:nvPr/>
        </p:nvGraphicFramePr>
        <p:xfrm>
          <a:off x="952500" y="1750738"/>
          <a:ext cx="7239000" cy="164583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72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0" name="Google Shape;370;p65"/>
          <p:cNvGraphicFramePr/>
          <p:nvPr/>
        </p:nvGraphicFramePr>
        <p:xfrm>
          <a:off x="952500" y="1750738"/>
          <a:ext cx="7239000" cy="164583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72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75" y="728387"/>
            <a:ext cx="8447252" cy="368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" name="Google Shape;380;p67"/>
          <p:cNvGraphicFramePr/>
          <p:nvPr/>
        </p:nvGraphicFramePr>
        <p:xfrm>
          <a:off x="952500" y="1750738"/>
          <a:ext cx="7239000" cy="164583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72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" name="Google Shape;385;p68"/>
          <p:cNvGraphicFramePr/>
          <p:nvPr/>
        </p:nvGraphicFramePr>
        <p:xfrm>
          <a:off x="952500" y="1750738"/>
          <a:ext cx="7239000" cy="164583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01001000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01001001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00100001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2117323"/>
            <a:ext cx="8520600" cy="908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Introduction</a:t>
            </a:r>
            <a:endParaRPr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5510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300163"/>
            <a:ext cx="76200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Unicode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4,036,991,159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4"/>
          <p:cNvSpPr txBox="1">
            <a:spLocks noGrp="1"/>
          </p:cNvSpPr>
          <p:nvPr>
            <p:ph type="title"/>
          </p:nvPr>
        </p:nvSpPr>
        <p:spPr>
          <a:xfrm>
            <a:off x="0" y="2150850"/>
            <a:ext cx="914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11110000 10011111 10011000 10110111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377" y="1465127"/>
            <a:ext cx="2213250" cy="22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" name="Google Shape;430;p77"/>
          <p:cNvGraphicFramePr/>
          <p:nvPr/>
        </p:nvGraphicFramePr>
        <p:xfrm>
          <a:off x="3646975" y="2299338"/>
          <a:ext cx="1850025" cy="54861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61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B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RGB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" name="Google Shape;440;p79"/>
          <p:cNvGraphicFramePr/>
          <p:nvPr/>
        </p:nvGraphicFramePr>
        <p:xfrm>
          <a:off x="3646975" y="2299338"/>
          <a:ext cx="1850025" cy="54861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61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5" name="Google Shape;445;p80"/>
          <p:cNvGraphicFramePr/>
          <p:nvPr/>
        </p:nvGraphicFramePr>
        <p:xfrm>
          <a:off x="3646975" y="2299338"/>
          <a:ext cx="1850025" cy="54861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61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72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17A2-4FC7-D083-D5ED-06FAEB41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JavaScript?</a:t>
            </a:r>
          </a:p>
        </p:txBody>
      </p:sp>
    </p:spTree>
    <p:extLst>
      <p:ext uri="{BB962C8B-B14F-4D97-AF65-F5344CB8AC3E}">
        <p14:creationId xmlns:p14="http://schemas.microsoft.com/office/powerpoint/2010/main" val="432607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81"/>
          <p:cNvGraphicFramePr/>
          <p:nvPr/>
        </p:nvGraphicFramePr>
        <p:xfrm>
          <a:off x="3646975" y="2299338"/>
          <a:ext cx="1850025" cy="54861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61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72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5" name="Google Shape;455;p82"/>
          <p:cNvGraphicFramePr/>
          <p:nvPr/>
        </p:nvGraphicFramePr>
        <p:xfrm>
          <a:off x="3646975" y="2299338"/>
          <a:ext cx="1850025" cy="54861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61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" name="Google Shape;460;p83"/>
          <p:cNvGraphicFramePr/>
          <p:nvPr/>
        </p:nvGraphicFramePr>
        <p:xfrm>
          <a:off x="3646975" y="2299338"/>
          <a:ext cx="1850025" cy="54861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61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B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63" y="152400"/>
            <a:ext cx="793407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63" y="152400"/>
            <a:ext cx="793407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63" y="152400"/>
            <a:ext cx="793407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87" descr="Source: https://youtu.be/p3q9MM__h-M" title="Grumpy Cloud FLIPBOOK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09D68-0BA2-9533-F9D2-51943851A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88900"/>
            <a:ext cx="89662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050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0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90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input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497" name="Google Shape;497;p90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9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503" name="Google Shape;503;p91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E0725F-BE07-D7D5-4F19-C41B93CEA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989" y="1552739"/>
            <a:ext cx="2038021" cy="20380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D651E55-844A-09E6-78B0-56CDE2F5E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593" y="232705"/>
            <a:ext cx="1320034" cy="13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D6EB53-5CB4-03B2-F5C4-84E925CAF6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236"/>
          <a:stretch/>
        </p:blipFill>
        <p:spPr>
          <a:xfrm>
            <a:off x="5985372" y="232705"/>
            <a:ext cx="1438216" cy="13200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9E0F35-3E27-FF56-2808-4513993B6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7174" y="3918833"/>
            <a:ext cx="1589649" cy="97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382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B50830-7975-9E76-8784-F060264AF9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77"/>
          <a:stretch/>
        </p:blipFill>
        <p:spPr>
          <a:xfrm>
            <a:off x="1814755" y="452848"/>
            <a:ext cx="5514489" cy="4237804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0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02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word is on page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	  Read the Definition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02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dictionary</a:t>
            </a:r>
            <a:endParaRPr sz="22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</a:t>
            </a:r>
            <a:r>
              <a:rPr lang="en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page</a:t>
            </a:r>
            <a:endParaRPr sz="22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word is on page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	  Read the </a:t>
            </a:r>
            <a:r>
              <a:rPr lang="en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Definition</a:t>
            </a:r>
            <a:endParaRPr sz="22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7570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3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</a:t>
            </a:r>
            <a:r>
              <a:rPr lang="en-US" sz="2200" dirty="0">
                <a:solidFill>
                  <a:srgbClr val="FFFF00"/>
                </a:solidFill>
                <a:latin typeface="Consolas"/>
                <a:sym typeface="Consolas"/>
              </a:rPr>
              <a:t>Pick up 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Open to 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middle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Look at 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word is on 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	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Read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the Definition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Open to 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middle of left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Open to 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middle of right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Quit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04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word is on 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	  Read the Definition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05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word is on 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	  Read the Definition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word is earlier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word is later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06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word is on 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	  Read the Definition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Go back to line 3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Go back to line 3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dirty="0">
                <a:solidFill>
                  <a:srgbClr val="FFFF00"/>
                </a:solidFill>
              </a:rPr>
              <a:t>functions</a:t>
            </a:r>
            <a:endParaRPr dirty="0">
              <a:solidFill>
                <a:srgbClr val="FFFF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dirty="0">
                <a:solidFill>
                  <a:srgbClr val="FFFFFF"/>
                </a:solidFill>
              </a:rPr>
              <a:t>arguments, return values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dirty="0">
                <a:solidFill>
                  <a:srgbClr val="FFFF00"/>
                </a:solidFill>
              </a:rPr>
              <a:t>conditionals</a:t>
            </a:r>
            <a:endParaRPr dirty="0">
              <a:solidFill>
                <a:srgbClr val="FFFF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dirty="0">
                <a:solidFill>
                  <a:srgbClr val="FFFF00"/>
                </a:solidFill>
              </a:rPr>
              <a:t>Boolean expressions</a:t>
            </a:r>
            <a:endParaRPr dirty="0">
              <a:solidFill>
                <a:srgbClr val="FFFF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dirty="0">
                <a:solidFill>
                  <a:srgbClr val="FFFF00"/>
                </a:solidFill>
              </a:rPr>
              <a:t>loops</a:t>
            </a:r>
            <a:endParaRPr dirty="0">
              <a:solidFill>
                <a:srgbClr val="FFFF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rgbClr val="FFFF00"/>
                </a:solidFill>
              </a:rPr>
              <a:t>variables</a:t>
            </a:r>
            <a:endParaRPr dirty="0">
              <a:solidFill>
                <a:srgbClr val="FFFF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rgbClr val="FFFFFF"/>
                </a:solidFill>
              </a:rPr>
              <a:t>...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9"/>
          <p:cNvSpPr txBox="1">
            <a:spLocks noGrp="1"/>
          </p:cNvSpPr>
          <p:nvPr>
            <p:ph type="body" idx="1"/>
          </p:nvPr>
        </p:nvSpPr>
        <p:spPr>
          <a:xfrm>
            <a:off x="2608950" y="1456200"/>
            <a:ext cx="3926100" cy="22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Let dictionary;</a:t>
            </a:r>
            <a:endParaRPr sz="2000" dirty="0"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C5E19E-025F-7AB2-94F4-6CA493532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439" y="560661"/>
            <a:ext cx="818900" cy="818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B680EB-E00C-C2AB-3346-C4D9737B6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323" y="560660"/>
            <a:ext cx="818901" cy="818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6CFC98-48DD-ECD8-9EDA-C3E765AE90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701" t="8816" r="26838" b="8816"/>
          <a:stretch/>
        </p:blipFill>
        <p:spPr>
          <a:xfrm>
            <a:off x="5683328" y="560660"/>
            <a:ext cx="818900" cy="7759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C30E56-B80C-EE71-DBBB-713DDF399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091" y="2051520"/>
            <a:ext cx="899374" cy="899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359FAB-6F4A-8E27-B49E-B41CAD2E4E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2202" y="2051520"/>
            <a:ext cx="899374" cy="899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55267E-D38C-0DF7-F9E2-6FD8B6B4E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2086" y="2051520"/>
            <a:ext cx="899374" cy="899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F18979-C316-ECFD-DA2C-AC4F7EBBD5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3328" y="3652024"/>
            <a:ext cx="899374" cy="8993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BE5078-71AE-9594-65C5-DC6FD6B638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0093" y="3652024"/>
            <a:ext cx="963592" cy="9635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750812-5136-B0C1-5735-07BD673F09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2794" y="3795161"/>
            <a:ext cx="1337957" cy="75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228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9"/>
          <p:cNvSpPr txBox="1">
            <a:spLocks noGrp="1"/>
          </p:cNvSpPr>
          <p:nvPr>
            <p:ph type="body" idx="1"/>
          </p:nvPr>
        </p:nvSpPr>
        <p:spPr>
          <a:xfrm>
            <a:off x="2608950" y="1456200"/>
            <a:ext cx="3926100" cy="22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function pickup()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{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endParaRPr sz="2000" dirty="0"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9410984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9"/>
          <p:cNvSpPr txBox="1">
            <a:spLocks noGrp="1"/>
          </p:cNvSpPr>
          <p:nvPr>
            <p:ph type="body" idx="1"/>
          </p:nvPr>
        </p:nvSpPr>
        <p:spPr>
          <a:xfrm>
            <a:off x="2608950" y="987315"/>
            <a:ext cx="3926100" cy="31688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if()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{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else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{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680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9"/>
          <p:cNvSpPr txBox="1">
            <a:spLocks noGrp="1"/>
          </p:cNvSpPr>
          <p:nvPr>
            <p:ph type="body" idx="1"/>
          </p:nvPr>
        </p:nvSpPr>
        <p:spPr>
          <a:xfrm>
            <a:off x="2608950" y="987315"/>
            <a:ext cx="3926100" cy="31688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While()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{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649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75CE-4532-95F9-6661-70C12CE5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ultimately matters is how to solve problems, and how to learn new languages and tools. </a:t>
            </a:r>
          </a:p>
        </p:txBody>
      </p:sp>
    </p:spTree>
    <p:extLst>
      <p:ext uri="{BB962C8B-B14F-4D97-AF65-F5344CB8AC3E}">
        <p14:creationId xmlns:p14="http://schemas.microsoft.com/office/powerpoint/2010/main" val="19387832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1096</Words>
  <Application>Microsoft Office PowerPoint</Application>
  <PresentationFormat>On-screen Show (16:9)</PresentationFormat>
  <Paragraphs>323</Paragraphs>
  <Slides>82</Slides>
  <Notes>76</Notes>
  <HiddenSlides>48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Arabic Typesetting</vt:lpstr>
      <vt:lpstr>Arial</vt:lpstr>
      <vt:lpstr>Consolas</vt:lpstr>
      <vt:lpstr>Courier New</vt:lpstr>
      <vt:lpstr>Simple Dark</vt:lpstr>
      <vt:lpstr>Simple Dark</vt:lpstr>
      <vt:lpstr>بسم الله الرحمن الرحیم</vt:lpstr>
      <vt:lpstr>JS101 Introduction to  Web Programming with Javascript</vt:lpstr>
      <vt:lpstr>Welcome</vt:lpstr>
      <vt:lpstr>Agenda </vt:lpstr>
      <vt:lpstr>Introduction</vt:lpstr>
      <vt:lpstr>Why JavaScript?</vt:lpstr>
      <vt:lpstr>PowerPoint Presentation</vt:lpstr>
      <vt:lpstr>PowerPoint Presentation</vt:lpstr>
      <vt:lpstr>What ultimately matters is how to solve problems, and how to learn new languages and tools. </vt:lpstr>
      <vt:lpstr>Course Structure</vt:lpstr>
      <vt:lpstr>Outline</vt:lpstr>
      <vt:lpstr>Teaching vs Training</vt:lpstr>
      <vt:lpstr>عالم بی عمل – درخت بی ثمر</vt:lpstr>
      <vt:lpstr>what ultimately matters in this course is not so much where you end up relative to your classmates but where  you end up relative to yourself when you began</vt:lpstr>
      <vt:lpstr>Computer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ASCII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Unicode</vt:lpstr>
      <vt:lpstr>4,036,991,159</vt:lpstr>
      <vt:lpstr>11110000 10011111 10011000 10110111</vt:lpstr>
      <vt:lpstr>PowerPoint Presentation</vt:lpstr>
      <vt:lpstr>PowerPoint Presentation</vt:lpstr>
      <vt:lpstr>PowerPoint Presentation</vt:lpstr>
      <vt:lpstr>RGB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</vt:lpstr>
      <vt:lpstr>PowerPoint Presentation</vt:lpstr>
      <vt:lpstr>pseudocode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CS50</dc:title>
  <cp:lastModifiedBy>milestone</cp:lastModifiedBy>
  <cp:revision>194</cp:revision>
  <dcterms:modified xsi:type="dcterms:W3CDTF">2023-01-09T06:54:44Z</dcterms:modified>
</cp:coreProperties>
</file>