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6"/>
  </p:notesMasterIdLst>
  <p:sldIdLst>
    <p:sldId id="384" r:id="rId3"/>
    <p:sldId id="256" r:id="rId4"/>
    <p:sldId id="370" r:id="rId5"/>
    <p:sldId id="385" r:id="rId6"/>
    <p:sldId id="371" r:id="rId7"/>
    <p:sldId id="392" r:id="rId8"/>
    <p:sldId id="378" r:id="rId9"/>
    <p:sldId id="391" r:id="rId10"/>
    <p:sldId id="395" r:id="rId11"/>
    <p:sldId id="363" r:id="rId12"/>
    <p:sldId id="367" r:id="rId13"/>
    <p:sldId id="364" r:id="rId14"/>
    <p:sldId id="386" r:id="rId15"/>
    <p:sldId id="38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7" r:id="rId44"/>
    <p:sldId id="298" r:id="rId45"/>
    <p:sldId id="299" r:id="rId46"/>
    <p:sldId id="300" r:id="rId47"/>
    <p:sldId id="303" r:id="rId48"/>
    <p:sldId id="308" r:id="rId49"/>
    <p:sldId id="309" r:id="rId50"/>
    <p:sldId id="310" r:id="rId51"/>
    <p:sldId id="312" r:id="rId52"/>
    <p:sldId id="315" r:id="rId53"/>
    <p:sldId id="316" r:id="rId54"/>
    <p:sldId id="317" r:id="rId55"/>
    <p:sldId id="318" r:id="rId56"/>
    <p:sldId id="321" r:id="rId57"/>
    <p:sldId id="322" r:id="rId58"/>
    <p:sldId id="323" r:id="rId59"/>
    <p:sldId id="332" r:id="rId60"/>
    <p:sldId id="333" r:id="rId61"/>
    <p:sldId id="380" r:id="rId62"/>
    <p:sldId id="334" r:id="rId63"/>
    <p:sldId id="335" r:id="rId64"/>
    <p:sldId id="336" r:id="rId65"/>
    <p:sldId id="337" r:id="rId66"/>
    <p:sldId id="338" r:id="rId67"/>
    <p:sldId id="340" r:id="rId68"/>
    <p:sldId id="381" r:id="rId69"/>
    <p:sldId id="382" r:id="rId70"/>
    <p:sldId id="383" r:id="rId71"/>
    <p:sldId id="396" r:id="rId72"/>
    <p:sldId id="398" r:id="rId73"/>
    <p:sldId id="400" r:id="rId74"/>
    <p:sldId id="399" r:id="rId7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162ABB-EB27-4617-91C8-067A35F8564E}">
  <a:tblStyle styleId="{76162ABB-EB27-4617-91C8-067A35F856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85207" autoAdjust="0"/>
  </p:normalViewPr>
  <p:slideViewPr>
    <p:cSldViewPr snapToGrid="0">
      <p:cViewPr varScale="1">
        <p:scale>
          <a:sx n="82" d="100"/>
          <a:sy n="82" d="100"/>
        </p:scale>
        <p:origin x="46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tish_and_American_keyboards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q9MM__h-M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3b88704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3b88704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4fba800c4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4fba800c4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1c0602a7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1c0602a7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1c0602a7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1c0602a7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c0602a7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c0602a7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c0602a7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c0602a7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c0602a78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c0602a78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c0602a78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1c0602a78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1c0602a78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1c0602a78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c0602a7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c0602a7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c0602a78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c0602a78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why 1, 10, and 100?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1c0602a78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1c0602a78_1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1c0602a78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1c0602a78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fba800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4fba800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1c0602a78_1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1c0602a78_1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1c0602a78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1c0602a78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1c0602a78_1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1c0602a78_1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1c0602a78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1c0602a78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1c0602a78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1c0602a78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c0602a78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1c0602a78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752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c0602a78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c0602a78_1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1c0602a78_1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1c0602a78_1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09d1a31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09d1a31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09d1a31b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09d1a31b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bd7760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1bd7760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9d1a31b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09d1a31b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09d1a31b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09d1a31b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4fba800c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94fba800c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c4a7e6be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c4a7e6be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4fba800c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4fba800c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Name, education, experience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Ask student to introduce themselves? How many of them have prior programming experience? School or university?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3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09d1a31b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09d1a31b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https://en.wikipedia.org/wiki/British_and_American_keyboards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represent other symbols?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09d1a31b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09d1a31b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09d1a31b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09d1a31b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09d1a31b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09d1a31b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1c0602a78_1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1c0602a78_1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1c0602a78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1c0602a78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09d1a31b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09d1a31b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09d1a31b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09d1a31b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09d1a31b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09d1a31b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fba800c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4fba800c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https://youtu.be/p3q9MM__h-M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24519172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4fba800c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4fba800c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09d1a31b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409d1a31b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8882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1907da2b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1907da2b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1907da2b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1907da2b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1907da2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1907da2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41907da2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41907da2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teaching: only tells you how to do something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Training: correct your mistakes and guides you through each step. </a:t>
            </a:r>
          </a:p>
        </p:txBody>
      </p:sp>
    </p:spTree>
    <p:extLst>
      <p:ext uri="{BB962C8B-B14F-4D97-AF65-F5344CB8AC3E}">
        <p14:creationId xmlns:p14="http://schemas.microsoft.com/office/powerpoint/2010/main" val="36221032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1907da2b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1907da2b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1097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397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ed3b88a86b_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ed3b88a86b_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7855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026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15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teaching philosophy: learn by doing. </a:t>
            </a:r>
          </a:p>
          <a:p>
            <a:r>
              <a:rPr lang="fa-IR" dirty="0"/>
              <a:t>چطور در یک شهر نو بلد میشوید. </a:t>
            </a:r>
          </a:p>
          <a:p>
            <a:r>
              <a:rPr lang="fa-IR" dirty="0"/>
              <a:t>اول چیز های را یاد بگیر که زیاد سروکار داشته باشی همرایش.</a:t>
            </a:r>
            <a:endParaRPr lang="en-US" dirty="0"/>
          </a:p>
          <a:p>
            <a:r>
              <a:rPr lang="en-US" dirty="0"/>
              <a:t>Course suggestion: learning how to learn on Coursera.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26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29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Representations: counting on hand, counting with decimal, but computers only have 0s and 1s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computer does 5 basic operations that are input, output, process, storing and controlling.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44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" name="Google Shape;15;p3">
            <a:extLst>
              <a:ext uri="{FF2B5EF4-FFF2-40B4-BE49-F238E27FC236}">
                <a16:creationId xmlns:a16="http://schemas.microsoft.com/office/drawing/2014/main" id="{5A2C4E12-F81D-CC35-4E06-36BC432BE472}"/>
              </a:ext>
            </a:extLst>
          </p:cNvPr>
          <p:cNvSpPr txBox="1">
            <a:spLocks/>
          </p:cNvSpPr>
          <p:nvPr userDrawn="1"/>
        </p:nvSpPr>
        <p:spPr>
          <a:xfrm>
            <a:off x="7178892" y="4663217"/>
            <a:ext cx="1721108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© 2022 Milestone Institute</a:t>
            </a:r>
            <a:endParaRPr lang="e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hand-with-fingers-splaye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z78_07Xg-U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web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s-AF" sz="3200" dirty="0"/>
              <a:t>بسم الله الرحمن الرحیم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339D-112B-1376-54C7-86D37A22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DD94-9CE8-00BE-FFA1-84FF1CDDA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</a:t>
            </a:r>
            <a:r>
              <a:rPr lang="fa-IR" dirty="0"/>
              <a:t>1</a:t>
            </a:r>
            <a:r>
              <a:rPr lang="en-US" dirty="0"/>
              <a:t>: Variables, conditionals, functions</a:t>
            </a:r>
          </a:p>
          <a:p>
            <a:r>
              <a:rPr lang="en-US" dirty="0"/>
              <a:t>Week</a:t>
            </a:r>
            <a:r>
              <a:rPr lang="fa-IR" dirty="0"/>
              <a:t> 2</a:t>
            </a:r>
            <a:r>
              <a:rPr lang="en-US" dirty="0"/>
              <a:t>: loops, arrays, strings</a:t>
            </a:r>
          </a:p>
          <a:p>
            <a:r>
              <a:rPr lang="en-US" dirty="0"/>
              <a:t>Week</a:t>
            </a:r>
            <a:r>
              <a:rPr lang="fa-IR" dirty="0"/>
              <a:t>3</a:t>
            </a:r>
            <a:r>
              <a:rPr lang="en-US" dirty="0"/>
              <a:t>: Objects, Error </a:t>
            </a:r>
            <a:r>
              <a:rPr lang="en-US" dirty="0" err="1"/>
              <a:t>Handlign</a:t>
            </a:r>
            <a:endParaRPr lang="en-US" dirty="0"/>
          </a:p>
          <a:p>
            <a:r>
              <a:rPr lang="en-US" dirty="0"/>
              <a:t>Week</a:t>
            </a:r>
            <a:r>
              <a:rPr lang="fa-IR" dirty="0"/>
              <a:t>4</a:t>
            </a:r>
            <a:r>
              <a:rPr lang="en-US" dirty="0"/>
              <a:t>: DOM and Events</a:t>
            </a:r>
          </a:p>
          <a:p>
            <a:r>
              <a:rPr lang="en-US" dirty="0"/>
              <a:t>Week</a:t>
            </a:r>
            <a:r>
              <a:rPr lang="fa-IR" dirty="0"/>
              <a:t>5</a:t>
            </a:r>
            <a:r>
              <a:rPr lang="en-US" dirty="0"/>
              <a:t>: AJAX</a:t>
            </a:r>
          </a:p>
          <a:p>
            <a:r>
              <a:rPr lang="en-US" dirty="0"/>
              <a:t>Week</a:t>
            </a:r>
            <a:r>
              <a:rPr lang="fa-IR" dirty="0"/>
              <a:t>6</a:t>
            </a:r>
            <a:r>
              <a:rPr lang="en-US" dirty="0"/>
              <a:t>:SPA</a:t>
            </a:r>
            <a:endParaRPr lang="fa-IR" dirty="0"/>
          </a:p>
          <a:p>
            <a:r>
              <a:rPr lang="en-US" dirty="0"/>
              <a:t>Week7: ReactJS Intro</a:t>
            </a:r>
          </a:p>
          <a:p>
            <a:r>
              <a:rPr lang="en-US" dirty="0"/>
              <a:t>Week8: Thinking in React</a:t>
            </a:r>
            <a:endParaRPr lang="fa-I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5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Teaching vs Training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41A66-59E4-073D-641C-50148544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</p:spPr>
        <p:txBody>
          <a:bodyPr/>
          <a:lstStyle/>
          <a:p>
            <a:pPr algn="ctr"/>
            <a:r>
              <a:rPr lang="fa-IR" sz="6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عالم بی عمل – درخت بی ثمر</a:t>
            </a:r>
            <a:endParaRPr lang="en-US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83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Computer Science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8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input 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output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3" name="Google Shape;117;p28">
            <a:extLst>
              <a:ext uri="{FF2B5EF4-FFF2-40B4-BE49-F238E27FC236}">
                <a16:creationId xmlns:a16="http://schemas.microsoft.com/office/drawing/2014/main" id="{681518D5-65FA-8138-9452-7E2B9462B4E4}"/>
              </a:ext>
            </a:extLst>
          </p:cNvPr>
          <p:cNvSpPr txBox="1"/>
          <p:nvPr/>
        </p:nvSpPr>
        <p:spPr>
          <a:xfrm>
            <a:off x="3461850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Process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/>
        </p:nvSpPr>
        <p:spPr>
          <a:xfrm>
            <a:off x="2641464" y="1581962"/>
            <a:ext cx="3861072" cy="19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3800" b="1" dirty="0"/>
              <a:t>🖐️</a:t>
            </a:r>
            <a:endParaRPr lang="en-US" sz="13800" b="1" dirty="0">
              <a:hlinkClick r:id="rId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JS101</a:t>
            </a:r>
            <a:br>
              <a:rPr lang="en" sz="4800" dirty="0"/>
            </a:br>
            <a:r>
              <a:rPr lang="en" sz="4800" dirty="0"/>
              <a:t>Introduction to </a:t>
            </a:r>
            <a:br>
              <a:rPr lang="en" sz="4800" dirty="0"/>
            </a:br>
            <a:r>
              <a:rPr lang="en" sz="4800" dirty="0"/>
              <a:t>Web Programming with </a:t>
            </a:r>
            <a:r>
              <a:rPr lang="en" sz="4800" dirty="0">
                <a:solidFill>
                  <a:srgbClr val="FFFF00"/>
                </a:solidFill>
              </a:rPr>
              <a:t>Javascript</a:t>
            </a:r>
            <a:endParaRPr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0" name="Google Shape;190;p4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2" name="Google Shape;192;p41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4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Google Shape;201;p42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2" name="Google Shape;202;p42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Google Shape;210;p4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1" name="Google Shape;211;p4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2" name="Google Shape;212;p43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Google Shape;213;p43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Google Shape;214;p43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×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Google Shape;224;p4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5" name="Google Shape;225;p44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6" name="Google Shape;226;p44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9" name="Google Shape;229;p44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1" name="Google Shape;241;p4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4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48" name="Google Shape;248;p4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49" name="Google Shape;249;p4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0" name="Google Shape;250;p4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56" name="Google Shape;256;p4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58" name="Google Shape;258;p4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264" name="Google Shape;264;p49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5" name="Google Shape;265;p4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266" name="Google Shape;266;p4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5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Welcome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57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5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1" name="Google Shape;281;p5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2" name="Google Shape;282;p5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5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9" name="Google Shape;289;p5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0" name="Google Shape;290;p5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7" name="Google Shape;297;p5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8" name="Google Shape;298;p5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6" name="Google Shape;306;p5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3" name="Google Shape;313;p55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5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/>
        </p:nvSpPr>
        <p:spPr>
          <a:xfrm>
            <a:off x="1026300" y="1780500"/>
            <a:ext cx="70914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C79-6E2D-13DF-F07C-8639BE40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B7DF-A96A-4D61-A15F-DB4BE1D8B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Course Structure</a:t>
            </a:r>
          </a:p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  <a:p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733823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62"/>
          <p:cNvGraphicFramePr/>
          <p:nvPr/>
        </p:nvGraphicFramePr>
        <p:xfrm>
          <a:off x="383063" y="2026950"/>
          <a:ext cx="8377875" cy="109722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7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66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67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68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69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67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68"/>
          <p:cNvGraphicFramePr/>
          <p:nvPr/>
        </p:nvGraphicFramePr>
        <p:xfrm>
          <a:off x="952500" y="1750738"/>
          <a:ext cx="7239000" cy="164583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00100001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0163"/>
            <a:ext cx="762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77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79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51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81"/>
          <p:cNvGraphicFramePr/>
          <p:nvPr/>
        </p:nvGraphicFramePr>
        <p:xfrm>
          <a:off x="3646975" y="2299338"/>
          <a:ext cx="1850025" cy="548610"/>
        </p:xfrm>
        <a:graphic>
          <a:graphicData uri="http://schemas.openxmlformats.org/drawingml/2006/table">
            <a:tbl>
              <a:tblPr>
                <a:noFill/>
                <a:tableStyleId>{76162ABB-EB27-4617-91C8-067A35F8564E}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963" y="152400"/>
            <a:ext cx="79340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87" descr="Source: https://youtu.be/p3q9MM__h-M" title="Grumpy Cloud FLIPBOO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03" name="Google Shape;503;p9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50830-7975-9E76-8784-F060264A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7"/>
          <a:stretch/>
        </p:blipFill>
        <p:spPr>
          <a:xfrm>
            <a:off x="1814755" y="452848"/>
            <a:ext cx="5514489" cy="423780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17A2-4FC7-D083-D5ED-06FAEB41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JavaScript?</a:t>
            </a:r>
          </a:p>
        </p:txBody>
      </p:sp>
    </p:spTree>
    <p:extLst>
      <p:ext uri="{BB962C8B-B14F-4D97-AF65-F5344CB8AC3E}">
        <p14:creationId xmlns:p14="http://schemas.microsoft.com/office/powerpoint/2010/main" val="43260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</a:t>
            </a:r>
            <a:r>
              <a:rPr lang="en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Definition</a:t>
            </a:r>
            <a:endParaRPr sz="2200" dirty="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757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-US" sz="2200" dirty="0">
                <a:solidFill>
                  <a:srgbClr val="FFFF00"/>
                </a:solidFill>
                <a:latin typeface="Consolas"/>
                <a:sym typeface="Consolas"/>
              </a:rPr>
              <a:t>Pick up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 at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Quit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0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word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word is on page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	  Read the Definition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dictionary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dictionary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-US" sz="2200" dirty="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functions</a:t>
            </a:r>
            <a:endParaRPr dirty="0">
              <a:solidFill>
                <a:srgbClr val="FFFF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dirty="0">
                <a:solidFill>
                  <a:srgbClr val="FFFFFF"/>
                </a:solidFill>
              </a:rPr>
              <a:t>arguments, return values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conditionals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Boolean expressions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loops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00"/>
                </a:solidFill>
              </a:rPr>
              <a:t>variables</a:t>
            </a:r>
            <a:endParaRPr dirty="0">
              <a:solidFill>
                <a:srgbClr val="FFFF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...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Let dictionary;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function pickup()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endParaRPr sz="20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41098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if()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else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80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9"/>
          <p:cNvSpPr txBox="1">
            <a:spLocks noGrp="1"/>
          </p:cNvSpPr>
          <p:nvPr>
            <p:ph type="body" idx="1"/>
          </p:nvPr>
        </p:nvSpPr>
        <p:spPr>
          <a:xfrm>
            <a:off x="2608950" y="987315"/>
            <a:ext cx="3926100" cy="316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While()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649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E0725F-BE07-D7D5-4F19-C41B93CE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989" y="1552739"/>
            <a:ext cx="2038021" cy="20380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651E55-844A-09E6-78B0-56CDE2F5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93" y="232705"/>
            <a:ext cx="1320034" cy="13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6EB53-5CB4-03B2-F5C4-84E925CAF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36"/>
          <a:stretch/>
        </p:blipFill>
        <p:spPr>
          <a:xfrm>
            <a:off x="5985372" y="232705"/>
            <a:ext cx="1438216" cy="1320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9E0F35-3E27-FF56-2808-4513993B6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174" y="3918833"/>
            <a:ext cx="1589649" cy="97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8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442619" y="2195550"/>
            <a:ext cx="2736759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Source Code </a:t>
            </a:r>
            <a:r>
              <a:rPr lang="en" sz="3600" dirty="0">
                <a:solidFill>
                  <a:srgbClr val="FFFFFF"/>
                </a:solidFill>
              </a:rPr>
              <a:t>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59344"/>
            <a:ext cx="325794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</a:t>
            </a:r>
            <a:r>
              <a:rPr lang="en" sz="2000" dirty="0">
                <a:solidFill>
                  <a:srgbClr val="FFFFFF"/>
                </a:solidFill>
              </a:rPr>
              <a:t>machine code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096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442619" y="2195550"/>
            <a:ext cx="2736759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Source Code </a:t>
            </a:r>
            <a:r>
              <a:rPr lang="en" sz="3600" dirty="0">
                <a:solidFill>
                  <a:srgbClr val="FFFFFF"/>
                </a:solidFill>
              </a:rPr>
              <a:t>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59344"/>
            <a:ext cx="325794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</a:t>
            </a:r>
            <a:r>
              <a:rPr lang="en" sz="2000" dirty="0">
                <a:solidFill>
                  <a:srgbClr val="FFFFFF"/>
                </a:solidFill>
              </a:rPr>
              <a:t>machine code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62CB0-5C97-FD69-CA6B-23089BFA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91" y="1624012"/>
            <a:ext cx="1581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161D-610A-5B39-5961-9740609C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9060"/>
            <a:ext cx="8520600" cy="841800"/>
          </a:xfrm>
        </p:spPr>
        <p:txBody>
          <a:bodyPr/>
          <a:lstStyle/>
          <a:p>
            <a:r>
              <a:rPr lang="en-US" dirty="0" err="1"/>
              <a:t>Whatsapp</a:t>
            </a:r>
            <a:r>
              <a:rPr lang="en-US" dirty="0"/>
              <a:t> group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084EB-6A6E-0BD8-A506-5C9FF598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02" y="1238895"/>
            <a:ext cx="3493899" cy="34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0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569D6-DBA8-1EA8-FDFC-71272690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713D-3D94-95CC-5F51-16120735A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install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2. 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3. 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4. install git bash on your pc</a:t>
            </a:r>
          </a:p>
          <a:p>
            <a:r>
              <a:rPr lang="en-US" dirty="0"/>
              <a:t>5. watch a video on 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5E19E-025F-7AB2-94F4-6CA49353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39" y="560661"/>
            <a:ext cx="818900" cy="81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B680EB-E00C-C2AB-3346-C4D9737B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23" y="560660"/>
            <a:ext cx="818901" cy="818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CFC98-48DD-ECD8-9EDA-C3E765AE90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1" t="8816" r="26838" b="8816"/>
          <a:stretch/>
        </p:blipFill>
        <p:spPr>
          <a:xfrm>
            <a:off x="5683328" y="560660"/>
            <a:ext cx="818900" cy="775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30E56-B80C-EE71-DBBB-713DDF39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91" y="2051520"/>
            <a:ext cx="899374" cy="899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59FAB-6F4A-8E27-B49E-B41CAD2E4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202" y="2051520"/>
            <a:ext cx="899374" cy="89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5267E-D38C-0DF7-F9E2-6FD8B6B4E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2086" y="2051520"/>
            <a:ext cx="899374" cy="899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18979-C316-ECFD-DA2C-AC4F7EBBD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328" y="3652024"/>
            <a:ext cx="899374" cy="899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E5078-71AE-9594-65C5-DC6FD6B638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0093" y="3652024"/>
            <a:ext cx="963592" cy="963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50812-5136-B0C1-5735-07BD673F09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794" y="3795161"/>
            <a:ext cx="1337957" cy="75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2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Course Structure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104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1041</Words>
  <Application>Microsoft Office PowerPoint</Application>
  <PresentationFormat>On-screen Show (16:9)</PresentationFormat>
  <Paragraphs>303</Paragraphs>
  <Slides>73</Slides>
  <Notes>66</Notes>
  <HiddenSlides>28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Arabic Typesetting</vt:lpstr>
      <vt:lpstr>Arial</vt:lpstr>
      <vt:lpstr>Consolas</vt:lpstr>
      <vt:lpstr>Courier New</vt:lpstr>
      <vt:lpstr>Simple Dark</vt:lpstr>
      <vt:lpstr>Simple Dark</vt:lpstr>
      <vt:lpstr>بسم الله الرحمن الرحیم</vt:lpstr>
      <vt:lpstr>JS101 Introduction to  Web Programming with Javascript</vt:lpstr>
      <vt:lpstr>Welcome</vt:lpstr>
      <vt:lpstr>Agenda </vt:lpstr>
      <vt:lpstr>Introduction</vt:lpstr>
      <vt:lpstr>Why JavaScript?</vt:lpstr>
      <vt:lpstr>PowerPoint Presentation</vt:lpstr>
      <vt:lpstr>PowerPoint Presentation</vt:lpstr>
      <vt:lpstr>Course Structure</vt:lpstr>
      <vt:lpstr>Outline</vt:lpstr>
      <vt:lpstr>Teaching vs Training</vt:lpstr>
      <vt:lpstr>عالم بی عمل – درخت بی ثمر</vt:lpstr>
      <vt:lpstr>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Unicode</vt:lpstr>
      <vt:lpstr>PowerPoint Presentation</vt:lpstr>
      <vt:lpstr>RGB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Whatsapp group link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milestone</cp:lastModifiedBy>
  <cp:revision>200</cp:revision>
  <dcterms:modified xsi:type="dcterms:W3CDTF">2023-02-14T11:33:53Z</dcterms:modified>
</cp:coreProperties>
</file>