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2"/>
  </p:notesMasterIdLst>
  <p:sldIdLst>
    <p:sldId id="256" r:id="rId2"/>
    <p:sldId id="395" r:id="rId3"/>
    <p:sldId id="387" r:id="rId4"/>
    <p:sldId id="394" r:id="rId5"/>
    <p:sldId id="322" r:id="rId6"/>
    <p:sldId id="333" r:id="rId7"/>
    <p:sldId id="396" r:id="rId8"/>
    <p:sldId id="381" r:id="rId9"/>
    <p:sldId id="397" r:id="rId10"/>
    <p:sldId id="398" r:id="rId11"/>
    <p:sldId id="382" r:id="rId12"/>
    <p:sldId id="399" r:id="rId13"/>
    <p:sldId id="383" r:id="rId14"/>
    <p:sldId id="400" r:id="rId15"/>
    <p:sldId id="401" r:id="rId16"/>
    <p:sldId id="384" r:id="rId17"/>
    <p:sldId id="385" r:id="rId18"/>
    <p:sldId id="402" r:id="rId19"/>
    <p:sldId id="403" r:id="rId20"/>
    <p:sldId id="421" r:id="rId21"/>
    <p:sldId id="257" r:id="rId22"/>
    <p:sldId id="258" r:id="rId23"/>
    <p:sldId id="259" r:id="rId24"/>
    <p:sldId id="260" r:id="rId25"/>
    <p:sldId id="261" r:id="rId26"/>
    <p:sldId id="262" r:id="rId27"/>
    <p:sldId id="263" r:id="rId28"/>
    <p:sldId id="266" r:id="rId29"/>
    <p:sldId id="264" r:id="rId30"/>
    <p:sldId id="267" r:id="rId31"/>
    <p:sldId id="268" r:id="rId32"/>
    <p:sldId id="269" r:id="rId33"/>
    <p:sldId id="272" r:id="rId34"/>
    <p:sldId id="273" r:id="rId35"/>
    <p:sldId id="274" r:id="rId36"/>
    <p:sldId id="275" r:id="rId37"/>
    <p:sldId id="276" r:id="rId38"/>
    <p:sldId id="265" r:id="rId39"/>
    <p:sldId id="270" r:id="rId40"/>
    <p:sldId id="271" r:id="rId4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3360" autoAdjust="0"/>
  </p:normalViewPr>
  <p:slideViewPr>
    <p:cSldViewPr snapToGrid="0">
      <p:cViewPr varScale="1">
        <p:scale>
          <a:sx n="50" d="100"/>
          <a:sy n="50" d="100"/>
        </p:scale>
        <p:origin x="1260" y="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1CE834-0ECF-476F-A325-793EF1AFC1F7}" type="datetimeFigureOut">
              <a:rPr lang="en-US" smtClean="0"/>
              <a:t>3/9/2023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10EBB5-2581-4709-9667-59E0BAE967F2}" type="slidenum">
              <a:rPr lang="en-US" smtClean="0"/>
              <a:t>‹#›</a:t>
            </a:fld>
            <a:endParaRPr lang="en-US"/>
          </a:p>
        </p:txBody>
      </p:sp>
    </p:spTree>
    <p:extLst>
      <p:ext uri="{BB962C8B-B14F-4D97-AF65-F5344CB8AC3E}">
        <p14:creationId xmlns:p14="http://schemas.microsoft.com/office/powerpoint/2010/main" val="26883611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Computer only understands zeros and ones</a:t>
            </a:r>
          </a:p>
        </p:txBody>
      </p:sp>
      <p:sp>
        <p:nvSpPr>
          <p:cNvPr id="4" name="Slide Number Placeholder 3"/>
          <p:cNvSpPr>
            <a:spLocks noGrp="1"/>
          </p:cNvSpPr>
          <p:nvPr>
            <p:ph type="sldNum" sz="quarter" idx="5"/>
          </p:nvPr>
        </p:nvSpPr>
        <p:spPr/>
        <p:txBody>
          <a:bodyPr/>
          <a:lstStyle/>
          <a:p>
            <a:fld id="{A10333F1-7347-454E-9B16-E71C84FADCB2}" type="slidenum">
              <a:rPr lang="en-US" smtClean="0"/>
              <a:t>2</a:t>
            </a:fld>
            <a:endParaRPr lang="en-US"/>
          </a:p>
        </p:txBody>
      </p:sp>
    </p:spTree>
    <p:extLst>
      <p:ext uri="{BB962C8B-B14F-4D97-AF65-F5344CB8AC3E}">
        <p14:creationId xmlns:p14="http://schemas.microsoft.com/office/powerpoint/2010/main" val="30532036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example, </a:t>
            </a:r>
            <a:r>
              <a:rPr lang="en-US" dirty="0" err="1"/>
              <a:t>Object.assign</a:t>
            </a:r>
            <a:r>
              <a:rPr lang="en-US" dirty="0"/>
              <a:t>() is used to copy the values of all enumerable properties from the source object to the target object. The result is a new object that contains all the properties of both objects, with any matching properties from the source object overwriting those in the target object.</a:t>
            </a:r>
          </a:p>
        </p:txBody>
      </p:sp>
      <p:sp>
        <p:nvSpPr>
          <p:cNvPr id="4" name="Slide Number Placeholder 3"/>
          <p:cNvSpPr>
            <a:spLocks noGrp="1"/>
          </p:cNvSpPr>
          <p:nvPr>
            <p:ph type="sldNum" sz="quarter" idx="5"/>
          </p:nvPr>
        </p:nvSpPr>
        <p:spPr/>
        <p:txBody>
          <a:bodyPr/>
          <a:lstStyle/>
          <a:p>
            <a:fld id="{C610EBB5-2581-4709-9667-59E0BAE967F2}" type="slidenum">
              <a:rPr lang="en-US" smtClean="0"/>
              <a:t>34</a:t>
            </a:fld>
            <a:endParaRPr lang="en-US"/>
          </a:p>
        </p:txBody>
      </p:sp>
    </p:spTree>
    <p:extLst>
      <p:ext uri="{BB962C8B-B14F-4D97-AF65-F5344CB8AC3E}">
        <p14:creationId xmlns:p14="http://schemas.microsoft.com/office/powerpoint/2010/main" val="1410711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example, </a:t>
            </a:r>
            <a:r>
              <a:rPr lang="en-US" dirty="0" err="1"/>
              <a:t>Object.keys</a:t>
            </a:r>
            <a:r>
              <a:rPr lang="en-US" dirty="0"/>
              <a:t>() is used to return an array of all the enumerable property names of the obj object. The resulting array contains the strings "a", "b", and "c", which are the keys of the obj object.</a:t>
            </a:r>
          </a:p>
        </p:txBody>
      </p:sp>
      <p:sp>
        <p:nvSpPr>
          <p:cNvPr id="4" name="Slide Number Placeholder 3"/>
          <p:cNvSpPr>
            <a:spLocks noGrp="1"/>
          </p:cNvSpPr>
          <p:nvPr>
            <p:ph type="sldNum" sz="quarter" idx="5"/>
          </p:nvPr>
        </p:nvSpPr>
        <p:spPr/>
        <p:txBody>
          <a:bodyPr/>
          <a:lstStyle/>
          <a:p>
            <a:fld id="{C610EBB5-2581-4709-9667-59E0BAE967F2}" type="slidenum">
              <a:rPr lang="en-US" smtClean="0"/>
              <a:t>35</a:t>
            </a:fld>
            <a:endParaRPr lang="en-US"/>
          </a:p>
        </p:txBody>
      </p:sp>
    </p:spTree>
    <p:extLst>
      <p:ext uri="{BB962C8B-B14F-4D97-AF65-F5344CB8AC3E}">
        <p14:creationId xmlns:p14="http://schemas.microsoft.com/office/powerpoint/2010/main" val="42301393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example, </a:t>
            </a:r>
            <a:r>
              <a:rPr lang="en-US" dirty="0" err="1"/>
              <a:t>Object.create</a:t>
            </a:r>
            <a:r>
              <a:rPr lang="en-US" dirty="0"/>
              <a:t>() is used to create a new object john with person as its prototype object. john inherits the name property and </a:t>
            </a:r>
            <a:r>
              <a:rPr lang="en-US" dirty="0" err="1"/>
              <a:t>sayName</a:t>
            </a:r>
            <a:r>
              <a:rPr lang="en-US" dirty="0"/>
              <a:t>() method from the person object. The john object is then assigned a name property with the value "John", and the </a:t>
            </a:r>
            <a:r>
              <a:rPr lang="en-US" dirty="0" err="1"/>
              <a:t>sayName</a:t>
            </a:r>
            <a:r>
              <a:rPr lang="en-US" dirty="0"/>
              <a:t>() method is called on john, resulting in the output "My name is John.".</a:t>
            </a:r>
          </a:p>
        </p:txBody>
      </p:sp>
      <p:sp>
        <p:nvSpPr>
          <p:cNvPr id="4" name="Slide Number Placeholder 3"/>
          <p:cNvSpPr>
            <a:spLocks noGrp="1"/>
          </p:cNvSpPr>
          <p:nvPr>
            <p:ph type="sldNum" sz="quarter" idx="5"/>
          </p:nvPr>
        </p:nvSpPr>
        <p:spPr/>
        <p:txBody>
          <a:bodyPr/>
          <a:lstStyle/>
          <a:p>
            <a:fld id="{C610EBB5-2581-4709-9667-59E0BAE967F2}" type="slidenum">
              <a:rPr lang="en-US" smtClean="0"/>
              <a:t>36</a:t>
            </a:fld>
            <a:endParaRPr lang="en-US"/>
          </a:p>
        </p:txBody>
      </p:sp>
    </p:spTree>
    <p:extLst>
      <p:ext uri="{BB962C8B-B14F-4D97-AF65-F5344CB8AC3E}">
        <p14:creationId xmlns:p14="http://schemas.microsoft.com/office/powerpoint/2010/main" val="748685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example, </a:t>
            </a:r>
            <a:r>
              <a:rPr lang="en-US" dirty="0" err="1"/>
              <a:t>Object.defineProperty</a:t>
            </a:r>
            <a:r>
              <a:rPr lang="en-US" dirty="0"/>
              <a:t>() is used to define a new property prop directly on the obj object. The value of prop is set to 42, and the writable attribute is set to false, which means that the property cannot be reassigned a new value. When the </a:t>
            </a:r>
            <a:r>
              <a:rPr lang="en-US" dirty="0" err="1"/>
              <a:t>obj.prop</a:t>
            </a:r>
            <a:r>
              <a:rPr lang="en-US" dirty="0"/>
              <a:t> property is accessed and when an attempt is made to reassign a value to it, the output is always 42.</a:t>
            </a:r>
          </a:p>
        </p:txBody>
      </p:sp>
      <p:sp>
        <p:nvSpPr>
          <p:cNvPr id="4" name="Slide Number Placeholder 3"/>
          <p:cNvSpPr>
            <a:spLocks noGrp="1"/>
          </p:cNvSpPr>
          <p:nvPr>
            <p:ph type="sldNum" sz="quarter" idx="5"/>
          </p:nvPr>
        </p:nvSpPr>
        <p:spPr/>
        <p:txBody>
          <a:bodyPr/>
          <a:lstStyle/>
          <a:p>
            <a:fld id="{C610EBB5-2581-4709-9667-59E0BAE967F2}" type="slidenum">
              <a:rPr lang="en-US" smtClean="0"/>
              <a:t>37</a:t>
            </a:fld>
            <a:endParaRPr lang="en-US"/>
          </a:p>
        </p:txBody>
      </p:sp>
    </p:spTree>
    <p:extLst>
      <p:ext uri="{BB962C8B-B14F-4D97-AF65-F5344CB8AC3E}">
        <p14:creationId xmlns:p14="http://schemas.microsoft.com/office/powerpoint/2010/main" val="34473828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416215f433_1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416215f433_1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 JavaScript Engine converts Source code to machine readable code</a:t>
            </a:r>
            <a:endParaRPr dirty="0"/>
          </a:p>
        </p:txBody>
      </p:sp>
    </p:spTree>
    <p:extLst>
      <p:ext uri="{BB962C8B-B14F-4D97-AF65-F5344CB8AC3E}">
        <p14:creationId xmlns:p14="http://schemas.microsoft.com/office/powerpoint/2010/main" val="14974437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In web, a client requests a page from the server. </a:t>
            </a:r>
          </a:p>
          <a:p>
            <a:pPr marL="171450" indent="-171450">
              <a:buFontTx/>
              <a:buChar char="-"/>
            </a:pPr>
            <a:r>
              <a:rPr lang="en-US" dirty="0"/>
              <a:t>We can run algorithms on client-side, which has the following benefits: </a:t>
            </a:r>
          </a:p>
          <a:p>
            <a:pPr marL="628650" lvl="1" indent="-171450">
              <a:buFontTx/>
              <a:buChar char="-"/>
            </a:pPr>
            <a:r>
              <a:rPr lang="en-US" dirty="0"/>
              <a:t>Less load on server</a:t>
            </a:r>
          </a:p>
          <a:p>
            <a:pPr marL="628650" lvl="1" indent="-171450">
              <a:buFontTx/>
              <a:buChar char="-"/>
            </a:pPr>
            <a:r>
              <a:rPr lang="en-US" dirty="0"/>
              <a:t>More interactive</a:t>
            </a:r>
          </a:p>
          <a:p>
            <a:pPr marL="628650" lvl="1" indent="-171450">
              <a:buFontTx/>
              <a:buChar char="-"/>
            </a:pPr>
            <a:r>
              <a:rPr lang="en-US" dirty="0"/>
              <a:t>(think about other benefits yourself)</a:t>
            </a:r>
          </a:p>
        </p:txBody>
      </p:sp>
      <p:sp>
        <p:nvSpPr>
          <p:cNvPr id="4" name="Slide Number Placeholder 3"/>
          <p:cNvSpPr>
            <a:spLocks noGrp="1"/>
          </p:cNvSpPr>
          <p:nvPr>
            <p:ph type="sldNum" sz="quarter" idx="5"/>
          </p:nvPr>
        </p:nvSpPr>
        <p:spPr/>
        <p:txBody>
          <a:bodyPr/>
          <a:lstStyle/>
          <a:p>
            <a:fld id="{A10333F1-7347-454E-9B16-E71C84FADCB2}" type="slidenum">
              <a:rPr lang="en-US" smtClean="0"/>
              <a:t>4</a:t>
            </a:fld>
            <a:endParaRPr lang="en-US"/>
          </a:p>
        </p:txBody>
      </p:sp>
    </p:spTree>
    <p:extLst>
      <p:ext uri="{BB962C8B-B14F-4D97-AF65-F5344CB8AC3E}">
        <p14:creationId xmlns:p14="http://schemas.microsoft.com/office/powerpoint/2010/main" val="26329115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8"/>
        <p:cNvGrpSpPr/>
        <p:nvPr/>
      </p:nvGrpSpPr>
      <p:grpSpPr>
        <a:xfrm>
          <a:off x="0" y="0"/>
          <a:ext cx="0" cy="0"/>
          <a:chOff x="0" y="0"/>
          <a:chExt cx="0" cy="0"/>
        </a:xfrm>
      </p:grpSpPr>
      <p:sp>
        <p:nvSpPr>
          <p:cNvPr id="499" name="Google Shape;499;g416215f433_1_1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0" name="Google Shape;500;g416215f433_1_1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Algorithm is step-by-step instruction to so something</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Algorithm can be correct, incorrect, efficient or inefficient. </a:t>
            </a:r>
          </a:p>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0"/>
        <p:cNvGrpSpPr/>
        <p:nvPr/>
      </p:nvGrpSpPr>
      <p:grpSpPr>
        <a:xfrm>
          <a:off x="0" y="0"/>
          <a:ext cx="0" cy="0"/>
          <a:chOff x="0" y="0"/>
          <a:chExt cx="0" cy="0"/>
        </a:xfrm>
      </p:grpSpPr>
      <p:sp>
        <p:nvSpPr>
          <p:cNvPr id="571" name="Google Shape;571;g41907da2bc_0_2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2" name="Google Shape;572;g41907da2bc_0_2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Tx/>
              <a:buChar char="-"/>
            </a:pPr>
            <a:r>
              <a:rPr lang="en-US" dirty="0"/>
              <a:t>Pseudocode is the representation of algorithm in a human language (Farsi, Pashto, English).</a:t>
            </a:r>
          </a:p>
          <a:p>
            <a:pPr marL="171450" lvl="0" indent="-171450" algn="l" rtl="0">
              <a:spcBef>
                <a:spcPts val="0"/>
              </a:spcBef>
              <a:spcAft>
                <a:spcPts val="0"/>
              </a:spcAft>
              <a:buFontTx/>
              <a:buChar char="-"/>
            </a:pPr>
            <a:r>
              <a:rPr lang="en-US" dirty="0"/>
              <a:t>We can implement an algorithm in </a:t>
            </a:r>
            <a:r>
              <a:rPr lang="en-US" dirty="0" err="1"/>
              <a:t>javascript</a:t>
            </a: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Variable is a container that stores a value</a:t>
            </a:r>
          </a:p>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A10333F1-7347-454E-9B16-E71C84FADCB2}" type="slidenum">
              <a:rPr lang="en-US" smtClean="0"/>
              <a:t>7</a:t>
            </a:fld>
            <a:endParaRPr lang="en-US"/>
          </a:p>
        </p:txBody>
      </p:sp>
    </p:spTree>
    <p:extLst>
      <p:ext uri="{BB962C8B-B14F-4D97-AF65-F5344CB8AC3E}">
        <p14:creationId xmlns:p14="http://schemas.microsoft.com/office/powerpoint/2010/main" val="92284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Primitive types are immutable </a:t>
            </a:r>
          </a:p>
          <a:p>
            <a:pPr marL="171450" indent="-171450">
              <a:buFontTx/>
              <a:buChar char="-"/>
            </a:pPr>
            <a:r>
              <a:rPr lang="en-US" dirty="0"/>
              <a:t>Even function and array are objects</a:t>
            </a:r>
          </a:p>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A10333F1-7347-454E-9B16-E71C84FADCB2}" type="slidenum">
              <a:rPr lang="en-US" smtClean="0"/>
              <a:t>9</a:t>
            </a:fld>
            <a:endParaRPr lang="en-US"/>
          </a:p>
        </p:txBody>
      </p:sp>
    </p:spTree>
    <p:extLst>
      <p:ext uri="{BB962C8B-B14F-4D97-AF65-F5344CB8AC3E}">
        <p14:creationId xmlns:p14="http://schemas.microsoft.com/office/powerpoint/2010/main" val="7798518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Function can be treated as a value in </a:t>
            </a:r>
            <a:r>
              <a:rPr lang="en-US" dirty="0" err="1"/>
              <a:t>javascript</a:t>
            </a:r>
            <a:endParaRPr lang="en-US" dirty="0"/>
          </a:p>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A10333F1-7347-454E-9B16-E71C84FADCB2}" type="slidenum">
              <a:rPr lang="en-US" smtClean="0"/>
              <a:t>11</a:t>
            </a:fld>
            <a:endParaRPr lang="en-US"/>
          </a:p>
        </p:txBody>
      </p:sp>
    </p:spTree>
    <p:extLst>
      <p:ext uri="{BB962C8B-B14F-4D97-AF65-F5344CB8AC3E}">
        <p14:creationId xmlns:p14="http://schemas.microsoft.com/office/powerpoint/2010/main" val="8820570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Infinite loop</a:t>
            </a:r>
          </a:p>
        </p:txBody>
      </p:sp>
      <p:sp>
        <p:nvSpPr>
          <p:cNvPr id="4" name="Slide Number Placeholder 3"/>
          <p:cNvSpPr>
            <a:spLocks noGrp="1"/>
          </p:cNvSpPr>
          <p:nvPr>
            <p:ph type="sldNum" sz="quarter" idx="5"/>
          </p:nvPr>
        </p:nvSpPr>
        <p:spPr/>
        <p:txBody>
          <a:bodyPr/>
          <a:lstStyle/>
          <a:p>
            <a:fld id="{A10333F1-7347-454E-9B16-E71C84FADCB2}" type="slidenum">
              <a:rPr lang="en-US" smtClean="0"/>
              <a:t>17</a:t>
            </a:fld>
            <a:endParaRPr lang="en-US"/>
          </a:p>
        </p:txBody>
      </p:sp>
    </p:spTree>
    <p:extLst>
      <p:ext uri="{BB962C8B-B14F-4D97-AF65-F5344CB8AC3E}">
        <p14:creationId xmlns:p14="http://schemas.microsoft.com/office/powerpoint/2010/main" val="23593365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279CB7B-3568-455B-B71C-38C1D898A420}" type="datetimeFigureOut">
              <a:rPr lang="en-US" smtClean="0"/>
              <a:t>3/9/2023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85F6EE-2A95-4E6C-AB3C-11B4EDCF3CD7}" type="slidenum">
              <a:rPr lang="en-US" smtClean="0"/>
              <a:t>‹#›</a:t>
            </a:fld>
            <a:endParaRPr lang="en-US"/>
          </a:p>
        </p:txBody>
      </p:sp>
    </p:spTree>
    <p:extLst>
      <p:ext uri="{BB962C8B-B14F-4D97-AF65-F5344CB8AC3E}">
        <p14:creationId xmlns:p14="http://schemas.microsoft.com/office/powerpoint/2010/main" val="11268784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79CB7B-3568-455B-B71C-38C1D898A420}" type="datetimeFigureOut">
              <a:rPr lang="en-US" smtClean="0"/>
              <a:t>3/9/2023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85F6EE-2A95-4E6C-AB3C-11B4EDCF3CD7}" type="slidenum">
              <a:rPr lang="en-US" smtClean="0"/>
              <a:t>‹#›</a:t>
            </a:fld>
            <a:endParaRPr lang="en-US"/>
          </a:p>
        </p:txBody>
      </p:sp>
    </p:spTree>
    <p:extLst>
      <p:ext uri="{BB962C8B-B14F-4D97-AF65-F5344CB8AC3E}">
        <p14:creationId xmlns:p14="http://schemas.microsoft.com/office/powerpoint/2010/main" val="10143081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79CB7B-3568-455B-B71C-38C1D898A420}" type="datetimeFigureOut">
              <a:rPr lang="en-US" smtClean="0"/>
              <a:t>3/9/2023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85F6EE-2A95-4E6C-AB3C-11B4EDCF3CD7}" type="slidenum">
              <a:rPr lang="en-US" smtClean="0"/>
              <a:t>‹#›</a:t>
            </a:fld>
            <a:endParaRPr lang="en-US"/>
          </a:p>
        </p:txBody>
      </p:sp>
    </p:spTree>
    <p:extLst>
      <p:ext uri="{BB962C8B-B14F-4D97-AF65-F5344CB8AC3E}">
        <p14:creationId xmlns:p14="http://schemas.microsoft.com/office/powerpoint/2010/main" val="7617847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header" userDrawn="1">
  <p:cSld name="1_Section 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415600" y="2867800"/>
            <a:ext cx="11360800" cy="11224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4800"/>
            </a:lvl1pPr>
            <a:lvl2pPr lvl="1" algn="ctr">
              <a:spcBef>
                <a:spcPts val="0"/>
              </a:spcBef>
              <a:spcAft>
                <a:spcPts val="0"/>
              </a:spcAft>
              <a:buSzPts val="3600"/>
              <a:buNone/>
              <a:defRPr sz="4800"/>
            </a:lvl2pPr>
            <a:lvl3pPr lvl="2" algn="ctr">
              <a:spcBef>
                <a:spcPts val="0"/>
              </a:spcBef>
              <a:spcAft>
                <a:spcPts val="0"/>
              </a:spcAft>
              <a:buSzPts val="3600"/>
              <a:buNone/>
              <a:defRPr sz="4800"/>
            </a:lvl3pPr>
            <a:lvl4pPr lvl="3" algn="ctr">
              <a:spcBef>
                <a:spcPts val="0"/>
              </a:spcBef>
              <a:spcAft>
                <a:spcPts val="0"/>
              </a:spcAft>
              <a:buSzPts val="3600"/>
              <a:buNone/>
              <a:defRPr sz="4800"/>
            </a:lvl4pPr>
            <a:lvl5pPr lvl="4" algn="ctr">
              <a:spcBef>
                <a:spcPts val="0"/>
              </a:spcBef>
              <a:spcAft>
                <a:spcPts val="0"/>
              </a:spcAft>
              <a:buSzPts val="3600"/>
              <a:buNone/>
              <a:defRPr sz="4800"/>
            </a:lvl5pPr>
            <a:lvl6pPr lvl="5" algn="ctr">
              <a:spcBef>
                <a:spcPts val="0"/>
              </a:spcBef>
              <a:spcAft>
                <a:spcPts val="0"/>
              </a:spcAft>
              <a:buSzPts val="3600"/>
              <a:buNone/>
              <a:defRPr sz="4800"/>
            </a:lvl6pPr>
            <a:lvl7pPr lvl="6" algn="ctr">
              <a:spcBef>
                <a:spcPts val="0"/>
              </a:spcBef>
              <a:spcAft>
                <a:spcPts val="0"/>
              </a:spcAft>
              <a:buSzPts val="3600"/>
              <a:buNone/>
              <a:defRPr sz="4800"/>
            </a:lvl7pPr>
            <a:lvl8pPr lvl="7" algn="ctr">
              <a:spcBef>
                <a:spcPts val="0"/>
              </a:spcBef>
              <a:spcAft>
                <a:spcPts val="0"/>
              </a:spcAft>
              <a:buSzPts val="3600"/>
              <a:buNone/>
              <a:defRPr sz="4800"/>
            </a:lvl8pPr>
            <a:lvl9pPr lvl="8" algn="ctr">
              <a:spcBef>
                <a:spcPts val="0"/>
              </a:spcBef>
              <a:spcAft>
                <a:spcPts val="0"/>
              </a:spcAft>
              <a:buSzPts val="3600"/>
              <a:buNone/>
              <a:defRPr sz="4800"/>
            </a:lvl9pPr>
          </a:lstStyle>
          <a:p>
            <a:endParaRPr/>
          </a:p>
        </p:txBody>
      </p:sp>
      <p:sp>
        <p:nvSpPr>
          <p:cNvPr id="15" name="Google Shape;15;p3"/>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dirty="0"/>
          </a:p>
        </p:txBody>
      </p:sp>
      <p:sp>
        <p:nvSpPr>
          <p:cNvPr id="6" name="Google Shape;15;p3">
            <a:extLst>
              <a:ext uri="{FF2B5EF4-FFF2-40B4-BE49-F238E27FC236}">
                <a16:creationId xmlns:a16="http://schemas.microsoft.com/office/drawing/2014/main" id="{5A2C4E12-F81D-CC35-4E06-36BC432BE472}"/>
              </a:ext>
            </a:extLst>
          </p:cNvPr>
          <p:cNvSpPr txBox="1">
            <a:spLocks/>
          </p:cNvSpPr>
          <p:nvPr userDrawn="1"/>
        </p:nvSpPr>
        <p:spPr>
          <a:xfrm>
            <a:off x="9571856" y="6217623"/>
            <a:ext cx="2294811" cy="524800"/>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buNone/>
              <a:defRPr sz="1000" b="0" i="0" u="none" strike="noStrike" cap="none">
                <a:solidFill>
                  <a:schemeClr val="lt2"/>
                </a:solidFill>
                <a:latin typeface="Arial"/>
                <a:ea typeface="Arial"/>
                <a:cs typeface="Arial"/>
                <a:sym typeface="Arial"/>
              </a:defRPr>
            </a:lvl1pPr>
            <a:lvl2pPr marR="0" lvl="1" algn="r" rtl="0">
              <a:lnSpc>
                <a:spcPct val="100000"/>
              </a:lnSpc>
              <a:spcBef>
                <a:spcPts val="0"/>
              </a:spcBef>
              <a:spcAft>
                <a:spcPts val="0"/>
              </a:spcAft>
              <a:buClr>
                <a:srgbClr val="000000"/>
              </a:buClr>
              <a:buFont typeface="Arial"/>
              <a:buNone/>
              <a:defRPr sz="1000" b="0" i="0" u="none" strike="noStrike" cap="none">
                <a:solidFill>
                  <a:schemeClr val="lt2"/>
                </a:solidFill>
                <a:latin typeface="Arial"/>
                <a:ea typeface="Arial"/>
                <a:cs typeface="Arial"/>
                <a:sym typeface="Arial"/>
              </a:defRPr>
            </a:lvl2pPr>
            <a:lvl3pPr marR="0" lvl="2" algn="r" rtl="0">
              <a:lnSpc>
                <a:spcPct val="100000"/>
              </a:lnSpc>
              <a:spcBef>
                <a:spcPts val="0"/>
              </a:spcBef>
              <a:spcAft>
                <a:spcPts val="0"/>
              </a:spcAft>
              <a:buClr>
                <a:srgbClr val="000000"/>
              </a:buClr>
              <a:buFont typeface="Arial"/>
              <a:buNone/>
              <a:defRPr sz="1000" b="0" i="0" u="none" strike="noStrike" cap="none">
                <a:solidFill>
                  <a:schemeClr val="lt2"/>
                </a:solidFill>
                <a:latin typeface="Arial"/>
                <a:ea typeface="Arial"/>
                <a:cs typeface="Arial"/>
                <a:sym typeface="Arial"/>
              </a:defRPr>
            </a:lvl3pPr>
            <a:lvl4pPr marR="0" lvl="3" algn="r" rtl="0">
              <a:lnSpc>
                <a:spcPct val="100000"/>
              </a:lnSpc>
              <a:spcBef>
                <a:spcPts val="0"/>
              </a:spcBef>
              <a:spcAft>
                <a:spcPts val="0"/>
              </a:spcAft>
              <a:buClr>
                <a:srgbClr val="000000"/>
              </a:buClr>
              <a:buFont typeface="Arial"/>
              <a:buNone/>
              <a:defRPr sz="1000" b="0" i="0" u="none" strike="noStrike" cap="none">
                <a:solidFill>
                  <a:schemeClr val="lt2"/>
                </a:solidFill>
                <a:latin typeface="Arial"/>
                <a:ea typeface="Arial"/>
                <a:cs typeface="Arial"/>
                <a:sym typeface="Arial"/>
              </a:defRPr>
            </a:lvl4pPr>
            <a:lvl5pPr marR="0" lvl="4" algn="r" rtl="0">
              <a:lnSpc>
                <a:spcPct val="100000"/>
              </a:lnSpc>
              <a:spcBef>
                <a:spcPts val="0"/>
              </a:spcBef>
              <a:spcAft>
                <a:spcPts val="0"/>
              </a:spcAft>
              <a:buClr>
                <a:srgbClr val="000000"/>
              </a:buClr>
              <a:buFont typeface="Arial"/>
              <a:buNone/>
              <a:defRPr sz="1000" b="0" i="0" u="none" strike="noStrike" cap="none">
                <a:solidFill>
                  <a:schemeClr val="lt2"/>
                </a:solidFill>
                <a:latin typeface="Arial"/>
                <a:ea typeface="Arial"/>
                <a:cs typeface="Arial"/>
                <a:sym typeface="Arial"/>
              </a:defRPr>
            </a:lvl5pPr>
            <a:lvl6pPr marR="0" lvl="5" algn="r" rtl="0">
              <a:lnSpc>
                <a:spcPct val="100000"/>
              </a:lnSpc>
              <a:spcBef>
                <a:spcPts val="0"/>
              </a:spcBef>
              <a:spcAft>
                <a:spcPts val="0"/>
              </a:spcAft>
              <a:buClr>
                <a:srgbClr val="000000"/>
              </a:buClr>
              <a:buFont typeface="Arial"/>
              <a:buNone/>
              <a:defRPr sz="1000" b="0" i="0" u="none" strike="noStrike" cap="none">
                <a:solidFill>
                  <a:schemeClr val="lt2"/>
                </a:solidFill>
                <a:latin typeface="Arial"/>
                <a:ea typeface="Arial"/>
                <a:cs typeface="Arial"/>
                <a:sym typeface="Arial"/>
              </a:defRPr>
            </a:lvl6pPr>
            <a:lvl7pPr marR="0" lvl="6" algn="r" rtl="0">
              <a:lnSpc>
                <a:spcPct val="100000"/>
              </a:lnSpc>
              <a:spcBef>
                <a:spcPts val="0"/>
              </a:spcBef>
              <a:spcAft>
                <a:spcPts val="0"/>
              </a:spcAft>
              <a:buClr>
                <a:srgbClr val="000000"/>
              </a:buClr>
              <a:buFont typeface="Arial"/>
              <a:buNone/>
              <a:defRPr sz="1000" b="0" i="0" u="none" strike="noStrike" cap="none">
                <a:solidFill>
                  <a:schemeClr val="lt2"/>
                </a:solidFill>
                <a:latin typeface="Arial"/>
                <a:ea typeface="Arial"/>
                <a:cs typeface="Arial"/>
                <a:sym typeface="Arial"/>
              </a:defRPr>
            </a:lvl7pPr>
            <a:lvl8pPr marR="0" lvl="7" algn="r" rtl="0">
              <a:lnSpc>
                <a:spcPct val="100000"/>
              </a:lnSpc>
              <a:spcBef>
                <a:spcPts val="0"/>
              </a:spcBef>
              <a:spcAft>
                <a:spcPts val="0"/>
              </a:spcAft>
              <a:buClr>
                <a:srgbClr val="000000"/>
              </a:buClr>
              <a:buFont typeface="Arial"/>
              <a:buNone/>
              <a:defRPr sz="1000" b="0" i="0" u="none" strike="noStrike" cap="none">
                <a:solidFill>
                  <a:schemeClr val="lt2"/>
                </a:solidFill>
                <a:latin typeface="Arial"/>
                <a:ea typeface="Arial"/>
                <a:cs typeface="Arial"/>
                <a:sym typeface="Arial"/>
              </a:defRPr>
            </a:lvl8pPr>
            <a:lvl9pPr marR="0" lvl="8" algn="r" rtl="0">
              <a:lnSpc>
                <a:spcPct val="100000"/>
              </a:lnSpc>
              <a:spcBef>
                <a:spcPts val="0"/>
              </a:spcBef>
              <a:spcAft>
                <a:spcPts val="0"/>
              </a:spcAft>
              <a:buClr>
                <a:srgbClr val="000000"/>
              </a:buClr>
              <a:buFont typeface="Arial"/>
              <a:buNone/>
              <a:defRPr sz="1000" b="0" i="0" u="none" strike="noStrike" cap="none">
                <a:solidFill>
                  <a:schemeClr val="lt2"/>
                </a:solidFill>
                <a:latin typeface="Arial"/>
                <a:ea typeface="Arial"/>
                <a:cs typeface="Arial"/>
                <a:sym typeface="Arial"/>
              </a:defRPr>
            </a:lvl9pPr>
          </a:lstStyle>
          <a:p>
            <a:pPr algn="ctr"/>
            <a:r>
              <a:rPr lang="en-US" sz="1333" dirty="0"/>
              <a:t>© 2022 Milestone Institute</a:t>
            </a:r>
            <a:endParaRPr lang="en" sz="1333" dirty="0"/>
          </a:p>
        </p:txBody>
      </p:sp>
    </p:spTree>
    <p:extLst>
      <p:ext uri="{BB962C8B-B14F-4D97-AF65-F5344CB8AC3E}">
        <p14:creationId xmlns:p14="http://schemas.microsoft.com/office/powerpoint/2010/main" val="37046167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3233881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79CB7B-3568-455B-B71C-38C1D898A420}" type="datetimeFigureOut">
              <a:rPr lang="en-US" smtClean="0"/>
              <a:t>3/9/2023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85F6EE-2A95-4E6C-AB3C-11B4EDCF3CD7}" type="slidenum">
              <a:rPr lang="en-US" smtClean="0"/>
              <a:t>‹#›</a:t>
            </a:fld>
            <a:endParaRPr lang="en-US"/>
          </a:p>
        </p:txBody>
      </p:sp>
    </p:spTree>
    <p:extLst>
      <p:ext uri="{BB962C8B-B14F-4D97-AF65-F5344CB8AC3E}">
        <p14:creationId xmlns:p14="http://schemas.microsoft.com/office/powerpoint/2010/main" val="17400543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279CB7B-3568-455B-B71C-38C1D898A420}" type="datetimeFigureOut">
              <a:rPr lang="en-US" smtClean="0"/>
              <a:t>3/9/2023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85F6EE-2A95-4E6C-AB3C-11B4EDCF3CD7}" type="slidenum">
              <a:rPr lang="en-US" smtClean="0"/>
              <a:t>‹#›</a:t>
            </a:fld>
            <a:endParaRPr lang="en-US"/>
          </a:p>
        </p:txBody>
      </p:sp>
    </p:spTree>
    <p:extLst>
      <p:ext uri="{BB962C8B-B14F-4D97-AF65-F5344CB8AC3E}">
        <p14:creationId xmlns:p14="http://schemas.microsoft.com/office/powerpoint/2010/main" val="25813643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279CB7B-3568-455B-B71C-38C1D898A420}" type="datetimeFigureOut">
              <a:rPr lang="en-US" smtClean="0"/>
              <a:t>3/9/2023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85F6EE-2A95-4E6C-AB3C-11B4EDCF3CD7}" type="slidenum">
              <a:rPr lang="en-US" smtClean="0"/>
              <a:t>‹#›</a:t>
            </a:fld>
            <a:endParaRPr lang="en-US"/>
          </a:p>
        </p:txBody>
      </p:sp>
    </p:spTree>
    <p:extLst>
      <p:ext uri="{BB962C8B-B14F-4D97-AF65-F5344CB8AC3E}">
        <p14:creationId xmlns:p14="http://schemas.microsoft.com/office/powerpoint/2010/main" val="19861935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279CB7B-3568-455B-B71C-38C1D898A420}" type="datetimeFigureOut">
              <a:rPr lang="en-US" smtClean="0"/>
              <a:t>3/9/2023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385F6EE-2A95-4E6C-AB3C-11B4EDCF3CD7}" type="slidenum">
              <a:rPr lang="en-US" smtClean="0"/>
              <a:t>‹#›</a:t>
            </a:fld>
            <a:endParaRPr lang="en-US"/>
          </a:p>
        </p:txBody>
      </p:sp>
    </p:spTree>
    <p:extLst>
      <p:ext uri="{BB962C8B-B14F-4D97-AF65-F5344CB8AC3E}">
        <p14:creationId xmlns:p14="http://schemas.microsoft.com/office/powerpoint/2010/main" val="427377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279CB7B-3568-455B-B71C-38C1D898A420}" type="datetimeFigureOut">
              <a:rPr lang="en-US" smtClean="0"/>
              <a:t>3/9/2023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385F6EE-2A95-4E6C-AB3C-11B4EDCF3CD7}" type="slidenum">
              <a:rPr lang="en-US" smtClean="0"/>
              <a:t>‹#›</a:t>
            </a:fld>
            <a:endParaRPr lang="en-US"/>
          </a:p>
        </p:txBody>
      </p:sp>
    </p:spTree>
    <p:extLst>
      <p:ext uri="{BB962C8B-B14F-4D97-AF65-F5344CB8AC3E}">
        <p14:creationId xmlns:p14="http://schemas.microsoft.com/office/powerpoint/2010/main" val="10595898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279CB7B-3568-455B-B71C-38C1D898A420}" type="datetimeFigureOut">
              <a:rPr lang="en-US" smtClean="0"/>
              <a:t>3/9/2023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385F6EE-2A95-4E6C-AB3C-11B4EDCF3CD7}" type="slidenum">
              <a:rPr lang="en-US" smtClean="0"/>
              <a:t>‹#›</a:t>
            </a:fld>
            <a:endParaRPr lang="en-US"/>
          </a:p>
        </p:txBody>
      </p:sp>
    </p:spTree>
    <p:extLst>
      <p:ext uri="{BB962C8B-B14F-4D97-AF65-F5344CB8AC3E}">
        <p14:creationId xmlns:p14="http://schemas.microsoft.com/office/powerpoint/2010/main" val="22889683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279CB7B-3568-455B-B71C-38C1D898A420}" type="datetimeFigureOut">
              <a:rPr lang="en-US" smtClean="0"/>
              <a:t>3/9/2023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85F6EE-2A95-4E6C-AB3C-11B4EDCF3CD7}" type="slidenum">
              <a:rPr lang="en-US" smtClean="0"/>
              <a:t>‹#›</a:t>
            </a:fld>
            <a:endParaRPr lang="en-US"/>
          </a:p>
        </p:txBody>
      </p:sp>
    </p:spTree>
    <p:extLst>
      <p:ext uri="{BB962C8B-B14F-4D97-AF65-F5344CB8AC3E}">
        <p14:creationId xmlns:p14="http://schemas.microsoft.com/office/powerpoint/2010/main" val="6047892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279CB7B-3568-455B-B71C-38C1D898A420}" type="datetimeFigureOut">
              <a:rPr lang="en-US" smtClean="0"/>
              <a:t>3/9/2023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85F6EE-2A95-4E6C-AB3C-11B4EDCF3CD7}" type="slidenum">
              <a:rPr lang="en-US" smtClean="0"/>
              <a:t>‹#›</a:t>
            </a:fld>
            <a:endParaRPr lang="en-US"/>
          </a:p>
        </p:txBody>
      </p:sp>
    </p:spTree>
    <p:extLst>
      <p:ext uri="{BB962C8B-B14F-4D97-AF65-F5344CB8AC3E}">
        <p14:creationId xmlns:p14="http://schemas.microsoft.com/office/powerpoint/2010/main" val="13782299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79CB7B-3568-455B-B71C-38C1D898A420}" type="datetimeFigureOut">
              <a:rPr lang="en-US" smtClean="0"/>
              <a:t>3/9/2023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85F6EE-2A95-4E6C-AB3C-11B4EDCF3CD7}" type="slidenum">
              <a:rPr lang="en-US" smtClean="0"/>
              <a:t>‹#›</a:t>
            </a:fld>
            <a:endParaRPr lang="en-US"/>
          </a:p>
        </p:txBody>
      </p:sp>
    </p:spTree>
    <p:extLst>
      <p:ext uri="{BB962C8B-B14F-4D97-AF65-F5344CB8AC3E}">
        <p14:creationId xmlns:p14="http://schemas.microsoft.com/office/powerpoint/2010/main" val="189764432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9922C-92AF-8E06-A6BC-58EE08F3E5B3}"/>
              </a:ext>
            </a:extLst>
          </p:cNvPr>
          <p:cNvSpPr>
            <a:spLocks noGrp="1"/>
          </p:cNvSpPr>
          <p:nvPr>
            <p:ph type="ctrTitle"/>
          </p:nvPr>
        </p:nvSpPr>
        <p:spPr/>
        <p:txBody>
          <a:bodyPr/>
          <a:lstStyle/>
          <a:p>
            <a:r>
              <a:rPr lang="en-US" dirty="0"/>
              <a:t>JS101</a:t>
            </a:r>
          </a:p>
        </p:txBody>
      </p:sp>
      <p:sp>
        <p:nvSpPr>
          <p:cNvPr id="3" name="Subtitle 2">
            <a:extLst>
              <a:ext uri="{FF2B5EF4-FFF2-40B4-BE49-F238E27FC236}">
                <a16:creationId xmlns:a16="http://schemas.microsoft.com/office/drawing/2014/main" id="{DA63ED51-2392-6D79-199E-44838AC88B69}"/>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6439597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8C01C7-FC1F-1F6B-1534-D0CD15E4ADDD}"/>
              </a:ext>
            </a:extLst>
          </p:cNvPr>
          <p:cNvSpPr>
            <a:spLocks noGrp="1"/>
          </p:cNvSpPr>
          <p:nvPr>
            <p:ph type="ctrTitle"/>
          </p:nvPr>
        </p:nvSpPr>
        <p:spPr/>
        <p:txBody>
          <a:bodyPr/>
          <a:lstStyle/>
          <a:p>
            <a:r>
              <a:rPr lang="en-US" dirty="0"/>
              <a:t>Function</a:t>
            </a:r>
          </a:p>
        </p:txBody>
      </p:sp>
      <p:sp>
        <p:nvSpPr>
          <p:cNvPr id="3" name="Subtitle 2">
            <a:extLst>
              <a:ext uri="{FF2B5EF4-FFF2-40B4-BE49-F238E27FC236}">
                <a16:creationId xmlns:a16="http://schemas.microsoft.com/office/drawing/2014/main" id="{C218B252-C484-AB06-763B-FB4A7D7159D3}"/>
              </a:ext>
            </a:extLst>
          </p:cNvPr>
          <p:cNvSpPr>
            <a:spLocks noGrp="1"/>
          </p:cNvSpPr>
          <p:nvPr>
            <p:ph type="subTitle" idx="1"/>
          </p:nvPr>
        </p:nvSpPr>
        <p:spPr/>
        <p:txBody>
          <a:bodyPr/>
          <a:lstStyle/>
          <a:p>
            <a:r>
              <a:rPr lang="en-US" dirty="0"/>
              <a:t>Perform an Action</a:t>
            </a:r>
          </a:p>
        </p:txBody>
      </p:sp>
    </p:spTree>
    <p:extLst>
      <p:ext uri="{BB962C8B-B14F-4D97-AF65-F5344CB8AC3E}">
        <p14:creationId xmlns:p14="http://schemas.microsoft.com/office/powerpoint/2010/main" val="42496358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628F0C3-96D1-0483-740A-CDB9E3E44E08}"/>
              </a:ext>
            </a:extLst>
          </p:cNvPr>
          <p:cNvPicPr>
            <a:picLocks noChangeAspect="1"/>
          </p:cNvPicPr>
          <p:nvPr/>
        </p:nvPicPr>
        <p:blipFill>
          <a:blip r:embed="rId3"/>
          <a:stretch>
            <a:fillRect/>
          </a:stretch>
        </p:blipFill>
        <p:spPr>
          <a:xfrm>
            <a:off x="4771840" y="3090815"/>
            <a:ext cx="2648320" cy="676369"/>
          </a:xfrm>
          <a:prstGeom prst="rect">
            <a:avLst/>
          </a:prstGeom>
        </p:spPr>
      </p:pic>
    </p:spTree>
    <p:extLst>
      <p:ext uri="{BB962C8B-B14F-4D97-AF65-F5344CB8AC3E}">
        <p14:creationId xmlns:p14="http://schemas.microsoft.com/office/powerpoint/2010/main" val="40098026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646602-FB75-457E-D66C-42770A5BC817}"/>
              </a:ext>
            </a:extLst>
          </p:cNvPr>
          <p:cNvSpPr>
            <a:spLocks noGrp="1"/>
          </p:cNvSpPr>
          <p:nvPr>
            <p:ph type="ctrTitle"/>
          </p:nvPr>
        </p:nvSpPr>
        <p:spPr/>
        <p:txBody>
          <a:bodyPr/>
          <a:lstStyle/>
          <a:p>
            <a:r>
              <a:rPr lang="en-US" dirty="0"/>
              <a:t>Conditionals</a:t>
            </a:r>
          </a:p>
        </p:txBody>
      </p:sp>
      <p:sp>
        <p:nvSpPr>
          <p:cNvPr id="3" name="Subtitle 2">
            <a:extLst>
              <a:ext uri="{FF2B5EF4-FFF2-40B4-BE49-F238E27FC236}">
                <a16:creationId xmlns:a16="http://schemas.microsoft.com/office/drawing/2014/main" id="{DCA6967E-3902-3EA1-95AF-9DAED51CF9D3}"/>
              </a:ext>
            </a:extLst>
          </p:cNvPr>
          <p:cNvSpPr>
            <a:spLocks noGrp="1"/>
          </p:cNvSpPr>
          <p:nvPr>
            <p:ph type="subTitle" idx="1"/>
          </p:nvPr>
        </p:nvSpPr>
        <p:spPr/>
        <p:txBody>
          <a:bodyPr/>
          <a:lstStyle/>
          <a:p>
            <a:r>
              <a:rPr lang="en-US" dirty="0"/>
              <a:t>Make Decision</a:t>
            </a:r>
          </a:p>
        </p:txBody>
      </p:sp>
    </p:spTree>
    <p:extLst>
      <p:ext uri="{BB962C8B-B14F-4D97-AF65-F5344CB8AC3E}">
        <p14:creationId xmlns:p14="http://schemas.microsoft.com/office/powerpoint/2010/main" val="18629511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78206F0-E165-EEBF-53A1-2B23622132F7}"/>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585" b="95322" l="5099" r="96884">
                        <a14:foregroundMark x1="34278" y1="22222" x2="38244" y2="35088"/>
                        <a14:foregroundMark x1="35977" y1="24561" x2="52408" y2="57310"/>
                        <a14:foregroundMark x1="52408" y1="57310" x2="46742" y2="25731"/>
                        <a14:foregroundMark x1="46742" y1="25731" x2="47875" y2="24561"/>
                        <a14:foregroundMark x1="18414" y1="25731" x2="30878" y2="10526"/>
                        <a14:foregroundMark x1="30878" y1="10526" x2="14448" y2="18129"/>
                        <a14:foregroundMark x1="14448" y1="18129" x2="11048" y2="16959"/>
                        <a14:foregroundMark x1="13031" y1="21637" x2="32011" y2="12865"/>
                        <a14:foregroundMark x1="51558" y1="26901" x2="69688" y2="585"/>
                        <a14:foregroundMark x1="69688" y1="585" x2="66572" y2="1170"/>
                        <a14:foregroundMark x1="69688" y1="22222" x2="61190" y2="63743"/>
                        <a14:foregroundMark x1="61190" y1="63743" x2="75071" y2="45029"/>
                        <a14:foregroundMark x1="75071" y1="45029" x2="83003" y2="78363"/>
                        <a14:foregroundMark x1="83003" y1="78363" x2="86686" y2="69591"/>
                        <a14:foregroundMark x1="81870" y1="33333" x2="85269" y2="88889"/>
                        <a14:foregroundMark x1="85269" y1="88889" x2="89518" y2="52047"/>
                        <a14:foregroundMark x1="89518" y1="52047" x2="84703" y2="80117"/>
                        <a14:foregroundMark x1="84703" y1="80117" x2="81870" y2="64912"/>
                        <a14:foregroundMark x1="83286" y1="46784" x2="93768" y2="23392"/>
                        <a14:foregroundMark x1="93768" y1="23392" x2="97167" y2="58480"/>
                        <a14:foregroundMark x1="97167" y1="58480" x2="92351" y2="73099"/>
                        <a14:foregroundMark x1="83569" y1="66082" x2="62040" y2="64912"/>
                        <a14:foregroundMark x1="62040" y1="64912" x2="43626" y2="82456"/>
                        <a14:foregroundMark x1="43626" y1="82456" x2="65156" y2="87135"/>
                        <a14:foregroundMark x1="65156" y1="87135" x2="76771" y2="83626"/>
                        <a14:foregroundMark x1="30312" y1="23977" x2="24929" y2="86550"/>
                        <a14:foregroundMark x1="24929" y1="86550" x2="50142" y2="80117"/>
                        <a14:foregroundMark x1="50142" y1="80117" x2="53258" y2="30994"/>
                        <a14:foregroundMark x1="53258" y1="30994" x2="34278" y2="18713"/>
                        <a14:foregroundMark x1="34278" y1="18713" x2="31445" y2="18713"/>
                        <a14:foregroundMark x1="39660" y1="61404" x2="39943" y2="30994"/>
                        <a14:foregroundMark x1="39943" y1="30994" x2="45326" y2="62573"/>
                        <a14:foregroundMark x1="45326" y1="62573" x2="41926" y2="66082"/>
                        <a14:foregroundMark x1="60057" y1="43275" x2="73088" y2="23392"/>
                        <a14:foregroundMark x1="73088" y1="23392" x2="94901" y2="64912"/>
                        <a14:foregroundMark x1="94901" y1="64912" x2="92351" y2="95322"/>
                        <a14:foregroundMark x1="92351" y1="95322" x2="39660" y2="49123"/>
                        <a14:foregroundMark x1="39660" y1="49123" x2="29178" y2="5848"/>
                        <a14:foregroundMark x1="29178" y1="5848" x2="47592" y2="5263"/>
                        <a14:foregroundMark x1="47592" y1="5263" x2="61190" y2="17544"/>
                        <a14:foregroundMark x1="61190" y1="17544" x2="61473" y2="17544"/>
                        <a14:foregroundMark x1="75921" y1="47368" x2="71955" y2="80117"/>
                        <a14:foregroundMark x1="71955" y1="80117" x2="95184" y2="19883"/>
                        <a14:foregroundMark x1="95184" y1="19883" x2="80453" y2="39766"/>
                        <a14:foregroundMark x1="80453" y1="39766" x2="78470" y2="78363"/>
                        <a14:foregroundMark x1="78470" y1="78363" x2="78754" y2="80117"/>
                        <a14:foregroundMark x1="16147" y1="22222" x2="18697" y2="2924"/>
                        <a14:foregroundMark x1="7649" y1="19883" x2="7932" y2="25731"/>
                        <a14:foregroundMark x1="12748" y1="73099" x2="10765" y2="80702"/>
                        <a14:foregroundMark x1="16997" y1="65497" x2="12181" y2="74854"/>
                        <a14:foregroundMark x1="12181" y1="74854" x2="7082" y2="87719"/>
                        <a14:foregroundMark x1="11048" y1="67251" x2="13881" y2="69591"/>
                        <a14:foregroundMark x1="9348" y1="69591" x2="12748" y2="73684"/>
                        <a14:foregroundMark x1="5099" y1="76023" x2="15297" y2="58480"/>
                        <a14:backgroundMark x1="10482" y1="32164" x2="10765" y2="37427"/>
                        <a14:backgroundMark x1="12748" y1="35673" x2="11048" y2="36842"/>
                        <a14:backgroundMark x1="12748" y1="37427" x2="16714" y2="44444"/>
                        <a14:backgroundMark x1="11615" y1="44444" x2="14448" y2="43275"/>
                        <a14:backgroundMark x1="14448" y1="43275" x2="14448" y2="43275"/>
                        <a14:backgroundMark x1="14448" y1="43275" x2="10482" y2="51462"/>
                        <a14:backgroundMark x1="10482" y1="51462" x2="12748" y2="53216"/>
                      </a14:backgroundRemoval>
                    </a14:imgEffect>
                  </a14:imgLayer>
                </a14:imgProps>
              </a:ext>
            </a:extLst>
          </a:blip>
          <a:stretch>
            <a:fillRect/>
          </a:stretch>
        </p:blipFill>
        <p:spPr>
          <a:xfrm>
            <a:off x="4414603" y="2614499"/>
            <a:ext cx="3362794" cy="1629002"/>
          </a:xfrm>
          <a:prstGeom prst="rect">
            <a:avLst/>
          </a:prstGeom>
        </p:spPr>
      </p:pic>
    </p:spTree>
    <p:extLst>
      <p:ext uri="{BB962C8B-B14F-4D97-AF65-F5344CB8AC3E}">
        <p14:creationId xmlns:p14="http://schemas.microsoft.com/office/powerpoint/2010/main" val="24149155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71B9084-8A69-9AD8-568E-5B11E036553A}"/>
              </a:ext>
            </a:extLst>
          </p:cNvPr>
          <p:cNvPicPr>
            <a:picLocks noChangeAspect="1"/>
          </p:cNvPicPr>
          <p:nvPr/>
        </p:nvPicPr>
        <p:blipFill>
          <a:blip r:embed="rId2"/>
          <a:stretch>
            <a:fillRect/>
          </a:stretch>
        </p:blipFill>
        <p:spPr>
          <a:xfrm>
            <a:off x="1680546" y="1214128"/>
            <a:ext cx="8830907" cy="4429743"/>
          </a:xfrm>
          <a:prstGeom prst="rect">
            <a:avLst/>
          </a:prstGeom>
        </p:spPr>
      </p:pic>
    </p:spTree>
    <p:extLst>
      <p:ext uri="{BB962C8B-B14F-4D97-AF65-F5344CB8AC3E}">
        <p14:creationId xmlns:p14="http://schemas.microsoft.com/office/powerpoint/2010/main" val="22043125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F98F2-2136-6F5C-7537-C185D2F7F904}"/>
              </a:ext>
            </a:extLst>
          </p:cNvPr>
          <p:cNvSpPr>
            <a:spLocks noGrp="1"/>
          </p:cNvSpPr>
          <p:nvPr>
            <p:ph type="ctrTitle"/>
          </p:nvPr>
        </p:nvSpPr>
        <p:spPr/>
        <p:txBody>
          <a:bodyPr/>
          <a:lstStyle/>
          <a:p>
            <a:r>
              <a:rPr lang="en-US" dirty="0"/>
              <a:t>Loops</a:t>
            </a:r>
          </a:p>
        </p:txBody>
      </p:sp>
      <p:sp>
        <p:nvSpPr>
          <p:cNvPr id="3" name="Subtitle 2">
            <a:extLst>
              <a:ext uri="{FF2B5EF4-FFF2-40B4-BE49-F238E27FC236}">
                <a16:creationId xmlns:a16="http://schemas.microsoft.com/office/drawing/2014/main" id="{8D7596EF-7CAF-C2D7-00D1-9E2D859D63BE}"/>
              </a:ext>
            </a:extLst>
          </p:cNvPr>
          <p:cNvSpPr>
            <a:spLocks noGrp="1"/>
          </p:cNvSpPr>
          <p:nvPr>
            <p:ph type="subTitle" idx="1"/>
          </p:nvPr>
        </p:nvSpPr>
        <p:spPr/>
        <p:txBody>
          <a:bodyPr/>
          <a:lstStyle/>
          <a:p>
            <a:r>
              <a:rPr lang="en-US" dirty="0"/>
              <a:t>Do Something Again and Again</a:t>
            </a:r>
          </a:p>
        </p:txBody>
      </p:sp>
    </p:spTree>
    <p:extLst>
      <p:ext uri="{BB962C8B-B14F-4D97-AF65-F5344CB8AC3E}">
        <p14:creationId xmlns:p14="http://schemas.microsoft.com/office/powerpoint/2010/main" val="36236807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9DCEDB23-2B3D-FB1A-CFDB-ACE9D8568262}"/>
              </a:ext>
            </a:extLst>
          </p:cNvPr>
          <p:cNvPicPr>
            <a:picLocks noChangeAspect="1"/>
          </p:cNvPicPr>
          <p:nvPr/>
        </p:nvPicPr>
        <p:blipFill>
          <a:blip r:embed="rId2"/>
          <a:stretch>
            <a:fillRect/>
          </a:stretch>
        </p:blipFill>
        <p:spPr>
          <a:xfrm>
            <a:off x="2747495" y="2576393"/>
            <a:ext cx="6697010" cy="1705213"/>
          </a:xfrm>
          <a:prstGeom prst="rect">
            <a:avLst/>
          </a:prstGeom>
        </p:spPr>
      </p:pic>
    </p:spTree>
    <p:extLst>
      <p:ext uri="{BB962C8B-B14F-4D97-AF65-F5344CB8AC3E}">
        <p14:creationId xmlns:p14="http://schemas.microsoft.com/office/powerpoint/2010/main" val="5558956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D877549-01EC-371B-E193-E0E89E2B5C4D}"/>
              </a:ext>
            </a:extLst>
          </p:cNvPr>
          <p:cNvPicPr>
            <a:picLocks noChangeAspect="1"/>
          </p:cNvPicPr>
          <p:nvPr/>
        </p:nvPicPr>
        <p:blipFill>
          <a:blip r:embed="rId3"/>
          <a:stretch>
            <a:fillRect/>
          </a:stretch>
        </p:blipFill>
        <p:spPr>
          <a:xfrm>
            <a:off x="3461970" y="2576393"/>
            <a:ext cx="5268060" cy="1705213"/>
          </a:xfrm>
          <a:prstGeom prst="rect">
            <a:avLst/>
          </a:prstGeom>
        </p:spPr>
      </p:pic>
    </p:spTree>
    <p:extLst>
      <p:ext uri="{BB962C8B-B14F-4D97-AF65-F5344CB8AC3E}">
        <p14:creationId xmlns:p14="http://schemas.microsoft.com/office/powerpoint/2010/main" val="31539325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060ADE-5DC0-EFA1-9226-6C9AF1ADFDD7}"/>
              </a:ext>
            </a:extLst>
          </p:cNvPr>
          <p:cNvSpPr>
            <a:spLocks noGrp="1"/>
          </p:cNvSpPr>
          <p:nvPr>
            <p:ph type="ctrTitle"/>
          </p:nvPr>
        </p:nvSpPr>
        <p:spPr/>
        <p:txBody>
          <a:bodyPr/>
          <a:lstStyle/>
          <a:p>
            <a:r>
              <a:rPr lang="en-US" dirty="0"/>
              <a:t>Objects</a:t>
            </a:r>
          </a:p>
        </p:txBody>
      </p:sp>
      <p:sp>
        <p:nvSpPr>
          <p:cNvPr id="3" name="Subtitle 2">
            <a:extLst>
              <a:ext uri="{FF2B5EF4-FFF2-40B4-BE49-F238E27FC236}">
                <a16:creationId xmlns:a16="http://schemas.microsoft.com/office/drawing/2014/main" id="{EDDCD79B-17DF-1606-2236-93F5BC48CD37}"/>
              </a:ext>
            </a:extLst>
          </p:cNvPr>
          <p:cNvSpPr>
            <a:spLocks noGrp="1"/>
          </p:cNvSpPr>
          <p:nvPr>
            <p:ph type="subTitle" idx="1"/>
          </p:nvPr>
        </p:nvSpPr>
        <p:spPr/>
        <p:txBody>
          <a:bodyPr/>
          <a:lstStyle/>
          <a:p>
            <a:r>
              <a:rPr lang="en-US" dirty="0"/>
              <a:t>Have Properties and Can do Something (methods)</a:t>
            </a:r>
          </a:p>
        </p:txBody>
      </p:sp>
    </p:spTree>
    <p:extLst>
      <p:ext uri="{BB962C8B-B14F-4D97-AF65-F5344CB8AC3E}">
        <p14:creationId xmlns:p14="http://schemas.microsoft.com/office/powerpoint/2010/main" val="22552094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75ADAC6-F3ED-7ECC-89A4-E0A217F25178}"/>
              </a:ext>
            </a:extLst>
          </p:cNvPr>
          <p:cNvPicPr>
            <a:picLocks noChangeAspect="1"/>
          </p:cNvPicPr>
          <p:nvPr/>
        </p:nvPicPr>
        <p:blipFill>
          <a:blip r:embed="rId2"/>
          <a:stretch>
            <a:fillRect/>
          </a:stretch>
        </p:blipFill>
        <p:spPr>
          <a:xfrm>
            <a:off x="3300022" y="1628523"/>
            <a:ext cx="5591955" cy="3600953"/>
          </a:xfrm>
          <a:prstGeom prst="rect">
            <a:avLst/>
          </a:prstGeom>
        </p:spPr>
      </p:pic>
    </p:spTree>
    <p:extLst>
      <p:ext uri="{BB962C8B-B14F-4D97-AF65-F5344CB8AC3E}">
        <p14:creationId xmlns:p14="http://schemas.microsoft.com/office/powerpoint/2010/main" val="21040322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49E5D-FE81-BDD7-8732-114CD72DE52B}"/>
              </a:ext>
            </a:extLst>
          </p:cNvPr>
          <p:cNvSpPr>
            <a:spLocks noGrp="1"/>
          </p:cNvSpPr>
          <p:nvPr>
            <p:ph type="title"/>
          </p:nvPr>
        </p:nvSpPr>
        <p:spPr/>
        <p:txBody>
          <a:bodyPr/>
          <a:lstStyle/>
          <a:p>
            <a:r>
              <a:rPr lang="en-US" dirty="0"/>
              <a:t>0 1 </a:t>
            </a:r>
          </a:p>
        </p:txBody>
      </p:sp>
    </p:spTree>
    <p:extLst>
      <p:ext uri="{BB962C8B-B14F-4D97-AF65-F5344CB8AC3E}">
        <p14:creationId xmlns:p14="http://schemas.microsoft.com/office/powerpoint/2010/main" val="5619327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DE849C-C55A-C81B-09AB-8EB773554651}"/>
              </a:ext>
            </a:extLst>
          </p:cNvPr>
          <p:cNvSpPr>
            <a:spLocks noGrp="1"/>
          </p:cNvSpPr>
          <p:nvPr>
            <p:ph type="ctrTitle"/>
          </p:nvPr>
        </p:nvSpPr>
        <p:spPr/>
        <p:txBody>
          <a:bodyPr/>
          <a:lstStyle/>
          <a:p>
            <a:r>
              <a:rPr lang="en-US" dirty="0">
                <a:solidFill>
                  <a:srgbClr val="FFFF00"/>
                </a:solidFill>
              </a:rPr>
              <a:t>Primitives are Immutable</a:t>
            </a:r>
          </a:p>
        </p:txBody>
      </p:sp>
      <p:sp>
        <p:nvSpPr>
          <p:cNvPr id="3" name="Subtitle 2">
            <a:extLst>
              <a:ext uri="{FF2B5EF4-FFF2-40B4-BE49-F238E27FC236}">
                <a16:creationId xmlns:a16="http://schemas.microsoft.com/office/drawing/2014/main" id="{1E7F4DAD-B4F0-468D-1BCE-28BA51507D73}"/>
              </a:ext>
            </a:extLst>
          </p:cNvPr>
          <p:cNvSpPr>
            <a:spLocks noGrp="1"/>
          </p:cNvSpPr>
          <p:nvPr>
            <p:ph type="subTitle" idx="1"/>
          </p:nvPr>
        </p:nvSpPr>
        <p:spPr/>
        <p:txBody>
          <a:bodyPr/>
          <a:lstStyle/>
          <a:p>
            <a:r>
              <a:rPr lang="en-US" dirty="0"/>
              <a:t>They don’t change, but new values are created</a:t>
            </a:r>
          </a:p>
        </p:txBody>
      </p:sp>
    </p:spTree>
    <p:extLst>
      <p:ext uri="{BB962C8B-B14F-4D97-AF65-F5344CB8AC3E}">
        <p14:creationId xmlns:p14="http://schemas.microsoft.com/office/powerpoint/2010/main" val="34593671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6E89F5-41B2-60EF-D339-FBEFF94A51B4}"/>
              </a:ext>
            </a:extLst>
          </p:cNvPr>
          <p:cNvSpPr>
            <a:spLocks noGrp="1"/>
          </p:cNvSpPr>
          <p:nvPr>
            <p:ph type="title"/>
          </p:nvPr>
        </p:nvSpPr>
        <p:spPr/>
        <p:txBody>
          <a:bodyPr/>
          <a:lstStyle/>
          <a:p>
            <a:r>
              <a:rPr lang="en-US" dirty="0"/>
              <a:t>Wrapper Objects</a:t>
            </a:r>
          </a:p>
        </p:txBody>
      </p:sp>
      <p:sp>
        <p:nvSpPr>
          <p:cNvPr id="3" name="Content Placeholder 2">
            <a:extLst>
              <a:ext uri="{FF2B5EF4-FFF2-40B4-BE49-F238E27FC236}">
                <a16:creationId xmlns:a16="http://schemas.microsoft.com/office/drawing/2014/main" id="{BD674272-8CEC-8422-C163-540A0BD8048C}"/>
              </a:ext>
            </a:extLst>
          </p:cNvPr>
          <p:cNvSpPr>
            <a:spLocks noGrp="1"/>
          </p:cNvSpPr>
          <p:nvPr>
            <p:ph idx="1"/>
          </p:nvPr>
        </p:nvSpPr>
        <p:spPr/>
        <p:txBody>
          <a:bodyPr/>
          <a:lstStyle/>
          <a:p>
            <a:r>
              <a:rPr lang="en-US" dirty="0"/>
              <a:t>In JavaScript, number is a primitive data type, but it also has a corresponding object wrapper called Number.</a:t>
            </a:r>
          </a:p>
          <a:p>
            <a:r>
              <a:rPr lang="en-US" dirty="0"/>
              <a:t>When you attempt to call a method on a primitive number value, JavaScript will automatically wrap the value with the Number object to access its methods. This is known as "boxing" or "wrapping".</a:t>
            </a:r>
          </a:p>
          <a:p>
            <a:endParaRPr lang="en-US" dirty="0"/>
          </a:p>
        </p:txBody>
      </p:sp>
      <p:pic>
        <p:nvPicPr>
          <p:cNvPr id="5" name="Picture 4">
            <a:extLst>
              <a:ext uri="{FF2B5EF4-FFF2-40B4-BE49-F238E27FC236}">
                <a16:creationId xmlns:a16="http://schemas.microsoft.com/office/drawing/2014/main" id="{1944EE42-BFEB-40C9-5A88-EEFB5AA0F0DD}"/>
              </a:ext>
            </a:extLst>
          </p:cNvPr>
          <p:cNvPicPr>
            <a:picLocks noChangeAspect="1"/>
          </p:cNvPicPr>
          <p:nvPr/>
        </p:nvPicPr>
        <p:blipFill>
          <a:blip r:embed="rId2"/>
          <a:stretch>
            <a:fillRect/>
          </a:stretch>
        </p:blipFill>
        <p:spPr>
          <a:xfrm>
            <a:off x="2066839" y="4677742"/>
            <a:ext cx="7163800" cy="981212"/>
          </a:xfrm>
          <a:prstGeom prst="rect">
            <a:avLst/>
          </a:prstGeom>
        </p:spPr>
      </p:pic>
    </p:spTree>
    <p:extLst>
      <p:ext uri="{BB962C8B-B14F-4D97-AF65-F5344CB8AC3E}">
        <p14:creationId xmlns:p14="http://schemas.microsoft.com/office/powerpoint/2010/main" val="42685822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DF951-DAA2-8D0B-3C20-6E5EFA763A4D}"/>
              </a:ext>
            </a:extLst>
          </p:cNvPr>
          <p:cNvSpPr>
            <a:spLocks noGrp="1"/>
          </p:cNvSpPr>
          <p:nvPr>
            <p:ph type="title"/>
          </p:nvPr>
        </p:nvSpPr>
        <p:spPr/>
        <p:txBody>
          <a:bodyPr/>
          <a:lstStyle/>
          <a:p>
            <a:r>
              <a:rPr lang="en-US" dirty="0"/>
              <a:t>Wrapper objects</a:t>
            </a:r>
          </a:p>
        </p:txBody>
      </p:sp>
      <p:sp>
        <p:nvSpPr>
          <p:cNvPr id="3" name="Content Placeholder 2">
            <a:extLst>
              <a:ext uri="{FF2B5EF4-FFF2-40B4-BE49-F238E27FC236}">
                <a16:creationId xmlns:a16="http://schemas.microsoft.com/office/drawing/2014/main" id="{73BCA3CB-6587-6975-C012-2ACE4CC76021}"/>
              </a:ext>
            </a:extLst>
          </p:cNvPr>
          <p:cNvSpPr>
            <a:spLocks noGrp="1"/>
          </p:cNvSpPr>
          <p:nvPr>
            <p:ph idx="1"/>
          </p:nvPr>
        </p:nvSpPr>
        <p:spPr/>
        <p:txBody>
          <a:bodyPr/>
          <a:lstStyle/>
          <a:p>
            <a:r>
              <a:rPr lang="en-US" dirty="0"/>
              <a:t>However, it's worth noting that in most cases, you don't need to create wrapper objects explicitly, as JavaScript will automatically create them when you try to access a property or method on a primitive value.</a:t>
            </a:r>
          </a:p>
        </p:txBody>
      </p:sp>
    </p:spTree>
    <p:extLst>
      <p:ext uri="{BB962C8B-B14F-4D97-AF65-F5344CB8AC3E}">
        <p14:creationId xmlns:p14="http://schemas.microsoft.com/office/powerpoint/2010/main" val="10863578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E018B8-7037-5B16-F7A2-F5A9D207C4C8}"/>
              </a:ext>
            </a:extLst>
          </p:cNvPr>
          <p:cNvSpPr>
            <a:spLocks noGrp="1"/>
          </p:cNvSpPr>
          <p:nvPr>
            <p:ph type="title"/>
          </p:nvPr>
        </p:nvSpPr>
        <p:spPr/>
        <p:txBody>
          <a:bodyPr/>
          <a:lstStyle/>
          <a:p>
            <a:r>
              <a:rPr lang="en-US" dirty="0"/>
              <a:t>Number Methods</a:t>
            </a:r>
          </a:p>
        </p:txBody>
      </p:sp>
      <p:sp>
        <p:nvSpPr>
          <p:cNvPr id="3" name="Content Placeholder 2">
            <a:extLst>
              <a:ext uri="{FF2B5EF4-FFF2-40B4-BE49-F238E27FC236}">
                <a16:creationId xmlns:a16="http://schemas.microsoft.com/office/drawing/2014/main" id="{F10B8613-0007-5EBC-C3E5-706585FFF019}"/>
              </a:ext>
            </a:extLst>
          </p:cNvPr>
          <p:cNvSpPr>
            <a:spLocks noGrp="1"/>
          </p:cNvSpPr>
          <p:nvPr>
            <p:ph idx="1"/>
          </p:nvPr>
        </p:nvSpPr>
        <p:spPr/>
        <p:txBody>
          <a:bodyPr>
            <a:normAutofit fontScale="85000" lnSpcReduction="10000"/>
          </a:bodyPr>
          <a:lstStyle/>
          <a:p>
            <a:r>
              <a:rPr lang="en-US" dirty="0"/>
              <a:t> </a:t>
            </a:r>
            <a:r>
              <a:rPr lang="en-US" dirty="0" err="1"/>
              <a:t>toString</a:t>
            </a:r>
            <a:r>
              <a:rPr lang="en-US" dirty="0"/>
              <a:t>() - converts a number to a string.</a:t>
            </a:r>
          </a:p>
          <a:p>
            <a:r>
              <a:rPr lang="en-US" dirty="0"/>
              <a:t>    </a:t>
            </a:r>
            <a:r>
              <a:rPr lang="en-US" dirty="0" err="1"/>
              <a:t>toFixed</a:t>
            </a:r>
            <a:r>
              <a:rPr lang="en-US" dirty="0"/>
              <a:t>() - formats a number to a specified number of decimal places.</a:t>
            </a:r>
          </a:p>
          <a:p>
            <a:r>
              <a:rPr lang="en-US" dirty="0"/>
              <a:t>    </a:t>
            </a:r>
            <a:r>
              <a:rPr lang="en-US" dirty="0" err="1"/>
              <a:t>toPrecision</a:t>
            </a:r>
            <a:r>
              <a:rPr lang="en-US" dirty="0"/>
              <a:t>() - formats a number to a specified length.</a:t>
            </a:r>
          </a:p>
          <a:p>
            <a:r>
              <a:rPr lang="en-US" dirty="0"/>
              <a:t>    </a:t>
            </a:r>
            <a:r>
              <a:rPr lang="en-US" dirty="0" err="1"/>
              <a:t>toExponential</a:t>
            </a:r>
            <a:r>
              <a:rPr lang="en-US" dirty="0"/>
              <a:t>() - returns a string representing the number in exponential notation.</a:t>
            </a:r>
          </a:p>
          <a:p>
            <a:r>
              <a:rPr lang="en-US" dirty="0"/>
              <a:t>    </a:t>
            </a:r>
            <a:r>
              <a:rPr lang="en-US" dirty="0" err="1"/>
              <a:t>valueOf</a:t>
            </a:r>
            <a:r>
              <a:rPr lang="en-US" dirty="0"/>
              <a:t>() - returns the primitive value of a Number object.</a:t>
            </a:r>
          </a:p>
          <a:p>
            <a:r>
              <a:rPr lang="en-US" dirty="0"/>
              <a:t>    </a:t>
            </a:r>
            <a:r>
              <a:rPr lang="en-US" dirty="0" err="1"/>
              <a:t>isNaN</a:t>
            </a:r>
            <a:r>
              <a:rPr lang="en-US" dirty="0"/>
              <a:t>() - checks whether a value is </a:t>
            </a:r>
            <a:r>
              <a:rPr lang="en-US" dirty="0" err="1"/>
              <a:t>NaN</a:t>
            </a:r>
            <a:r>
              <a:rPr lang="en-US" dirty="0"/>
              <a:t> (Not a Number).</a:t>
            </a:r>
          </a:p>
          <a:p>
            <a:r>
              <a:rPr lang="en-US" dirty="0"/>
              <a:t>    </a:t>
            </a:r>
            <a:r>
              <a:rPr lang="en-US" dirty="0" err="1"/>
              <a:t>isFinite</a:t>
            </a:r>
            <a:r>
              <a:rPr lang="en-US" dirty="0"/>
              <a:t>() - checks whether a value is finite (i.e., not </a:t>
            </a:r>
            <a:r>
              <a:rPr lang="en-US" dirty="0" err="1"/>
              <a:t>NaN</a:t>
            </a:r>
            <a:r>
              <a:rPr lang="en-US" dirty="0"/>
              <a:t>, Infinity or -Infinity).</a:t>
            </a:r>
          </a:p>
          <a:p>
            <a:r>
              <a:rPr lang="en-US" dirty="0"/>
              <a:t>    </a:t>
            </a:r>
            <a:r>
              <a:rPr lang="en-US" dirty="0" err="1"/>
              <a:t>parseInt</a:t>
            </a:r>
            <a:r>
              <a:rPr lang="en-US" dirty="0"/>
              <a:t>() - parses a string argument and returns an integer.</a:t>
            </a:r>
          </a:p>
          <a:p>
            <a:r>
              <a:rPr lang="en-US" dirty="0"/>
              <a:t>    </a:t>
            </a:r>
            <a:r>
              <a:rPr lang="en-US" dirty="0" err="1"/>
              <a:t>parseFloat</a:t>
            </a:r>
            <a:r>
              <a:rPr lang="en-US" dirty="0"/>
              <a:t>() - parses a string argument and returns a floating point number.</a:t>
            </a:r>
          </a:p>
        </p:txBody>
      </p:sp>
    </p:spTree>
    <p:extLst>
      <p:ext uri="{BB962C8B-B14F-4D97-AF65-F5344CB8AC3E}">
        <p14:creationId xmlns:p14="http://schemas.microsoft.com/office/powerpoint/2010/main" val="28022849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3BD2D95-1DCB-A7B5-2486-06BFB42FDCBA}"/>
              </a:ext>
            </a:extLst>
          </p:cNvPr>
          <p:cNvPicPr>
            <a:picLocks noChangeAspect="1"/>
          </p:cNvPicPr>
          <p:nvPr/>
        </p:nvPicPr>
        <p:blipFill>
          <a:blip r:embed="rId2"/>
          <a:stretch>
            <a:fillRect/>
          </a:stretch>
        </p:blipFill>
        <p:spPr>
          <a:xfrm>
            <a:off x="1770805" y="656768"/>
            <a:ext cx="8650390" cy="5544463"/>
          </a:xfrm>
          <a:prstGeom prst="rect">
            <a:avLst/>
          </a:prstGeom>
        </p:spPr>
      </p:pic>
    </p:spTree>
    <p:extLst>
      <p:ext uri="{BB962C8B-B14F-4D97-AF65-F5344CB8AC3E}">
        <p14:creationId xmlns:p14="http://schemas.microsoft.com/office/powerpoint/2010/main" val="3630806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050EAE-3B64-8C1E-A3A5-D1198AD97E1E}"/>
              </a:ext>
            </a:extLst>
          </p:cNvPr>
          <p:cNvSpPr>
            <a:spLocks noGrp="1"/>
          </p:cNvSpPr>
          <p:nvPr>
            <p:ph type="title"/>
          </p:nvPr>
        </p:nvSpPr>
        <p:spPr/>
        <p:txBody>
          <a:bodyPr/>
          <a:lstStyle/>
          <a:p>
            <a:r>
              <a:rPr lang="en-US" dirty="0"/>
              <a:t>String Methods</a:t>
            </a:r>
          </a:p>
        </p:txBody>
      </p:sp>
      <p:sp>
        <p:nvSpPr>
          <p:cNvPr id="3" name="Content Placeholder 2">
            <a:extLst>
              <a:ext uri="{FF2B5EF4-FFF2-40B4-BE49-F238E27FC236}">
                <a16:creationId xmlns:a16="http://schemas.microsoft.com/office/drawing/2014/main" id="{00DBA763-4C24-9327-E734-0EA66E0F572B}"/>
              </a:ext>
            </a:extLst>
          </p:cNvPr>
          <p:cNvSpPr>
            <a:spLocks noGrp="1"/>
          </p:cNvSpPr>
          <p:nvPr>
            <p:ph idx="1"/>
          </p:nvPr>
        </p:nvSpPr>
        <p:spPr/>
        <p:txBody>
          <a:bodyPr>
            <a:normAutofit fontScale="70000" lnSpcReduction="20000"/>
          </a:bodyPr>
          <a:lstStyle/>
          <a:p>
            <a:r>
              <a:rPr lang="en-US" dirty="0"/>
              <a:t> </a:t>
            </a:r>
            <a:r>
              <a:rPr lang="en-US" dirty="0" err="1"/>
              <a:t>charAt</a:t>
            </a:r>
            <a:r>
              <a:rPr lang="en-US" dirty="0"/>
              <a:t>() - returns the character at a specified index.</a:t>
            </a:r>
          </a:p>
          <a:p>
            <a:r>
              <a:rPr lang="en-US" dirty="0"/>
              <a:t>    </a:t>
            </a:r>
            <a:r>
              <a:rPr lang="en-US" dirty="0" err="1"/>
              <a:t>charCodeAt</a:t>
            </a:r>
            <a:r>
              <a:rPr lang="en-US" dirty="0"/>
              <a:t>() - returns the Unicode value of the character at a specified index.</a:t>
            </a:r>
          </a:p>
          <a:p>
            <a:r>
              <a:rPr lang="en-US" dirty="0"/>
              <a:t>    </a:t>
            </a:r>
            <a:r>
              <a:rPr lang="en-US" dirty="0" err="1"/>
              <a:t>concat</a:t>
            </a:r>
            <a:r>
              <a:rPr lang="en-US" dirty="0"/>
              <a:t>() - joins two or more strings.</a:t>
            </a:r>
          </a:p>
          <a:p>
            <a:r>
              <a:rPr lang="en-US" dirty="0"/>
              <a:t>    </a:t>
            </a:r>
            <a:r>
              <a:rPr lang="en-US" dirty="0" err="1"/>
              <a:t>indexOf</a:t>
            </a:r>
            <a:r>
              <a:rPr lang="en-US" dirty="0"/>
              <a:t>() - returns the index of the first occurrence of a specified value in a string.</a:t>
            </a:r>
          </a:p>
          <a:p>
            <a:r>
              <a:rPr lang="en-US" dirty="0"/>
              <a:t>    </a:t>
            </a:r>
            <a:r>
              <a:rPr lang="en-US" dirty="0" err="1"/>
              <a:t>lastIndexOf</a:t>
            </a:r>
            <a:r>
              <a:rPr lang="en-US" dirty="0"/>
              <a:t>() - returns the index of the last occurrence of a specified value in a string.</a:t>
            </a:r>
          </a:p>
          <a:p>
            <a:r>
              <a:rPr lang="en-US" dirty="0"/>
              <a:t>    slice() - extracts a section of a string and returns a new string.</a:t>
            </a:r>
          </a:p>
          <a:p>
            <a:r>
              <a:rPr lang="en-US" dirty="0"/>
              <a:t>    substring() - extracts a section of a string between two specified indices and returns a new string.</a:t>
            </a:r>
          </a:p>
          <a:p>
            <a:r>
              <a:rPr lang="en-US" dirty="0"/>
              <a:t>    replace() - replaces a specified value with another value in a string.</a:t>
            </a:r>
          </a:p>
          <a:p>
            <a:r>
              <a:rPr lang="en-US" dirty="0"/>
              <a:t>    </a:t>
            </a:r>
            <a:r>
              <a:rPr lang="en-US" dirty="0" err="1"/>
              <a:t>toUpperCase</a:t>
            </a:r>
            <a:r>
              <a:rPr lang="en-US" dirty="0"/>
              <a:t>() - converts a string to uppercase.</a:t>
            </a:r>
          </a:p>
          <a:p>
            <a:r>
              <a:rPr lang="en-US" dirty="0"/>
              <a:t>    </a:t>
            </a:r>
            <a:r>
              <a:rPr lang="en-US" dirty="0" err="1"/>
              <a:t>toLowerCase</a:t>
            </a:r>
            <a:r>
              <a:rPr lang="en-US" dirty="0"/>
              <a:t>() - converts a string to lowercase.</a:t>
            </a:r>
          </a:p>
          <a:p>
            <a:r>
              <a:rPr lang="en-US" dirty="0"/>
              <a:t>    trim() - removes whitespace from both ends of a string.</a:t>
            </a:r>
          </a:p>
          <a:p>
            <a:r>
              <a:rPr lang="en-US" dirty="0"/>
              <a:t>    split() - splits a string into an array of substrings based on a specified separator.</a:t>
            </a:r>
          </a:p>
        </p:txBody>
      </p:sp>
    </p:spTree>
    <p:extLst>
      <p:ext uri="{BB962C8B-B14F-4D97-AF65-F5344CB8AC3E}">
        <p14:creationId xmlns:p14="http://schemas.microsoft.com/office/powerpoint/2010/main" val="10376291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6FA7A90-DA4D-11AF-FD1F-B699A6C5FF96}"/>
              </a:ext>
            </a:extLst>
          </p:cNvPr>
          <p:cNvPicPr>
            <a:picLocks noChangeAspect="1"/>
          </p:cNvPicPr>
          <p:nvPr/>
        </p:nvPicPr>
        <p:blipFill>
          <a:blip r:embed="rId2"/>
          <a:stretch>
            <a:fillRect/>
          </a:stretch>
        </p:blipFill>
        <p:spPr>
          <a:xfrm>
            <a:off x="1703342" y="766937"/>
            <a:ext cx="8785315" cy="5324125"/>
          </a:xfrm>
          <a:prstGeom prst="rect">
            <a:avLst/>
          </a:prstGeom>
        </p:spPr>
      </p:pic>
    </p:spTree>
    <p:extLst>
      <p:ext uri="{BB962C8B-B14F-4D97-AF65-F5344CB8AC3E}">
        <p14:creationId xmlns:p14="http://schemas.microsoft.com/office/powerpoint/2010/main" val="8220109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964F8A-FD20-75AE-561D-5A273B4EF8BD}"/>
              </a:ext>
            </a:extLst>
          </p:cNvPr>
          <p:cNvSpPr>
            <a:spLocks noGrp="1"/>
          </p:cNvSpPr>
          <p:nvPr>
            <p:ph type="title"/>
          </p:nvPr>
        </p:nvSpPr>
        <p:spPr/>
        <p:txBody>
          <a:bodyPr/>
          <a:lstStyle/>
          <a:p>
            <a:r>
              <a:rPr lang="en-US" dirty="0"/>
              <a:t>Array Methods</a:t>
            </a:r>
          </a:p>
        </p:txBody>
      </p:sp>
      <p:sp>
        <p:nvSpPr>
          <p:cNvPr id="3" name="Content Placeholder 2">
            <a:extLst>
              <a:ext uri="{FF2B5EF4-FFF2-40B4-BE49-F238E27FC236}">
                <a16:creationId xmlns:a16="http://schemas.microsoft.com/office/drawing/2014/main" id="{F5C1BBFB-25D0-287F-2D70-F1D236960D5A}"/>
              </a:ext>
            </a:extLst>
          </p:cNvPr>
          <p:cNvSpPr>
            <a:spLocks noGrp="1"/>
          </p:cNvSpPr>
          <p:nvPr>
            <p:ph idx="1"/>
          </p:nvPr>
        </p:nvSpPr>
        <p:spPr/>
        <p:txBody>
          <a:bodyPr>
            <a:normAutofit fontScale="85000" lnSpcReduction="10000"/>
          </a:bodyPr>
          <a:lstStyle/>
          <a:p>
            <a:r>
              <a:rPr lang="en-US" dirty="0"/>
              <a:t> push() - adds one or more elements to the end of an array and returns the new length of the array.</a:t>
            </a:r>
          </a:p>
          <a:p>
            <a:r>
              <a:rPr lang="en-US" dirty="0"/>
              <a:t>    pop() - removes the last element from an array and returns that element.</a:t>
            </a:r>
          </a:p>
          <a:p>
            <a:r>
              <a:rPr lang="en-US" dirty="0"/>
              <a:t>    shift() - removes the first element from an array and returns that element.</a:t>
            </a:r>
          </a:p>
          <a:p>
            <a:r>
              <a:rPr lang="en-US" dirty="0"/>
              <a:t>    unshift() - adds one or more elements to the beginning of an array and returns the new length of the array.</a:t>
            </a:r>
          </a:p>
          <a:p>
            <a:r>
              <a:rPr lang="en-US" dirty="0"/>
              <a:t>    </a:t>
            </a:r>
            <a:r>
              <a:rPr lang="en-US" dirty="0" err="1"/>
              <a:t>concat</a:t>
            </a:r>
            <a:r>
              <a:rPr lang="en-US" dirty="0"/>
              <a:t>() - joins two or more arrays and returns a new array.</a:t>
            </a:r>
          </a:p>
          <a:p>
            <a:r>
              <a:rPr lang="en-US" dirty="0"/>
              <a:t>    slice() - extracts a section of an array and returns a new array.</a:t>
            </a:r>
          </a:p>
          <a:p>
            <a:r>
              <a:rPr lang="en-US" dirty="0"/>
              <a:t>    splice() - adds or removes elements from an array.</a:t>
            </a:r>
          </a:p>
          <a:p>
            <a:r>
              <a:rPr lang="en-US" dirty="0"/>
              <a:t>    sort() - sorts the elements of an array in place.</a:t>
            </a:r>
          </a:p>
          <a:p>
            <a:r>
              <a:rPr lang="en-US" dirty="0"/>
              <a:t>    reverse() - reverses the order of the elements in an array in place.</a:t>
            </a:r>
          </a:p>
        </p:txBody>
      </p:sp>
    </p:spTree>
    <p:extLst>
      <p:ext uri="{BB962C8B-B14F-4D97-AF65-F5344CB8AC3E}">
        <p14:creationId xmlns:p14="http://schemas.microsoft.com/office/powerpoint/2010/main" val="1018683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6E8E28F-DC41-DB95-3819-916C8C2386FE}"/>
              </a:ext>
            </a:extLst>
          </p:cNvPr>
          <p:cNvPicPr>
            <a:picLocks noChangeAspect="1"/>
          </p:cNvPicPr>
          <p:nvPr/>
        </p:nvPicPr>
        <p:blipFill>
          <a:blip r:embed="rId2"/>
          <a:stretch>
            <a:fillRect/>
          </a:stretch>
        </p:blipFill>
        <p:spPr>
          <a:xfrm>
            <a:off x="1632969" y="941220"/>
            <a:ext cx="8926062" cy="4975560"/>
          </a:xfrm>
          <a:prstGeom prst="rect">
            <a:avLst/>
          </a:prstGeom>
        </p:spPr>
      </p:pic>
    </p:spTree>
    <p:extLst>
      <p:ext uri="{BB962C8B-B14F-4D97-AF65-F5344CB8AC3E}">
        <p14:creationId xmlns:p14="http://schemas.microsoft.com/office/powerpoint/2010/main" val="17783927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51B51-A0D1-9266-F8C8-6E5B5A9CC8AB}"/>
              </a:ext>
            </a:extLst>
          </p:cNvPr>
          <p:cNvSpPr>
            <a:spLocks noGrp="1"/>
          </p:cNvSpPr>
          <p:nvPr>
            <p:ph type="title"/>
          </p:nvPr>
        </p:nvSpPr>
        <p:spPr/>
        <p:txBody>
          <a:bodyPr/>
          <a:lstStyle/>
          <a:p>
            <a:r>
              <a:rPr lang="en-US" dirty="0"/>
              <a:t>Array methods Continued</a:t>
            </a:r>
          </a:p>
        </p:txBody>
      </p:sp>
      <p:sp>
        <p:nvSpPr>
          <p:cNvPr id="3" name="Content Placeholder 2">
            <a:extLst>
              <a:ext uri="{FF2B5EF4-FFF2-40B4-BE49-F238E27FC236}">
                <a16:creationId xmlns:a16="http://schemas.microsoft.com/office/drawing/2014/main" id="{B54EA1C2-483E-FBC3-21BC-2EAEE1DD77DA}"/>
              </a:ext>
            </a:extLst>
          </p:cNvPr>
          <p:cNvSpPr>
            <a:spLocks noGrp="1"/>
          </p:cNvSpPr>
          <p:nvPr>
            <p:ph idx="1"/>
          </p:nvPr>
        </p:nvSpPr>
        <p:spPr/>
        <p:txBody>
          <a:bodyPr>
            <a:normAutofit fontScale="85000" lnSpcReduction="20000"/>
          </a:bodyPr>
          <a:lstStyle/>
          <a:p>
            <a:r>
              <a:rPr lang="en-US" dirty="0"/>
              <a:t> join() - joins all elements of an array into a string.</a:t>
            </a:r>
          </a:p>
          <a:p>
            <a:r>
              <a:rPr lang="en-US" dirty="0"/>
              <a:t>    </a:t>
            </a:r>
            <a:r>
              <a:rPr lang="en-US" dirty="0" err="1"/>
              <a:t>indexOf</a:t>
            </a:r>
            <a:r>
              <a:rPr lang="en-US" dirty="0"/>
              <a:t>() - returns the first index at which a given element can be found in the array.</a:t>
            </a:r>
          </a:p>
          <a:p>
            <a:r>
              <a:rPr lang="en-US" dirty="0"/>
              <a:t>    </a:t>
            </a:r>
            <a:r>
              <a:rPr lang="en-US" dirty="0" err="1"/>
              <a:t>lastIndexOf</a:t>
            </a:r>
            <a:r>
              <a:rPr lang="en-US" dirty="0"/>
              <a:t>() - returns the last index at which a given element can be found in the array.</a:t>
            </a:r>
          </a:p>
          <a:p>
            <a:r>
              <a:rPr lang="en-US" dirty="0"/>
              <a:t>    includes() - determines whether an array includes a certain element.</a:t>
            </a:r>
          </a:p>
          <a:p>
            <a:r>
              <a:rPr lang="en-US" dirty="0"/>
              <a:t>    </a:t>
            </a:r>
            <a:r>
              <a:rPr lang="en-US" dirty="0" err="1"/>
              <a:t>forEach</a:t>
            </a:r>
            <a:r>
              <a:rPr lang="en-US" dirty="0"/>
              <a:t>() - executes a provided function once for each array element.</a:t>
            </a:r>
          </a:p>
          <a:p>
            <a:r>
              <a:rPr lang="en-US" dirty="0"/>
              <a:t>    map() - creates a new array with the results of calling a provided function on every element in the array.</a:t>
            </a:r>
          </a:p>
          <a:p>
            <a:r>
              <a:rPr lang="en-US" dirty="0"/>
              <a:t>    filter() - creates a new array with all elements that pass the test implemented by the provided function.</a:t>
            </a:r>
          </a:p>
          <a:p>
            <a:r>
              <a:rPr lang="en-US" dirty="0"/>
              <a:t>    reduce() - applies a function against an accumulator and each element in the array to reduce it to a single value.</a:t>
            </a:r>
          </a:p>
        </p:txBody>
      </p:sp>
    </p:spTree>
    <p:extLst>
      <p:ext uri="{BB962C8B-B14F-4D97-AF65-F5344CB8AC3E}">
        <p14:creationId xmlns:p14="http://schemas.microsoft.com/office/powerpoint/2010/main" val="39746881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8"/>
          <p:cNvSpPr/>
          <p:nvPr/>
        </p:nvSpPr>
        <p:spPr>
          <a:xfrm>
            <a:off x="4279276" y="1642800"/>
            <a:ext cx="3568800" cy="3572400"/>
          </a:xfrm>
          <a:prstGeom prst="rect">
            <a:avLst/>
          </a:prstGeom>
          <a:noFill/>
          <a:ln w="38100"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16" name="Google Shape;116;p28"/>
          <p:cNvSpPr txBox="1"/>
          <p:nvPr/>
        </p:nvSpPr>
        <p:spPr>
          <a:xfrm>
            <a:off x="1542614" y="3114700"/>
            <a:ext cx="2568400" cy="628600"/>
          </a:xfrm>
          <a:prstGeom prst="rect">
            <a:avLst/>
          </a:prstGeom>
          <a:noFill/>
          <a:ln>
            <a:noFill/>
          </a:ln>
        </p:spPr>
        <p:txBody>
          <a:bodyPr spcFirstLastPara="1" wrap="square" lIns="121900" tIns="121900" rIns="121900" bIns="121900" anchor="t" anchorCtr="0">
            <a:noAutofit/>
          </a:bodyPr>
          <a:lstStyle/>
          <a:p>
            <a:pPr algn="r"/>
            <a:r>
              <a:rPr lang="en" sz="2800" dirty="0">
                <a:solidFill>
                  <a:srgbClr val="FFFFFF"/>
                </a:solidFill>
              </a:rPr>
              <a:t>Source Code →  </a:t>
            </a:r>
            <a:endParaRPr sz="2800" dirty="0">
              <a:solidFill>
                <a:srgbClr val="FFFFFF"/>
              </a:solidFill>
            </a:endParaRPr>
          </a:p>
        </p:txBody>
      </p:sp>
      <p:sp>
        <p:nvSpPr>
          <p:cNvPr id="117" name="Google Shape;117;p28"/>
          <p:cNvSpPr txBox="1"/>
          <p:nvPr/>
        </p:nvSpPr>
        <p:spPr>
          <a:xfrm>
            <a:off x="7848076" y="3114700"/>
            <a:ext cx="2960400" cy="628600"/>
          </a:xfrm>
          <a:prstGeom prst="rect">
            <a:avLst/>
          </a:prstGeom>
          <a:noFill/>
          <a:ln>
            <a:noFill/>
          </a:ln>
        </p:spPr>
        <p:txBody>
          <a:bodyPr spcFirstLastPara="1" wrap="square" lIns="121900" tIns="121900" rIns="121900" bIns="121900" anchor="t" anchorCtr="0">
            <a:noAutofit/>
          </a:bodyPr>
          <a:lstStyle/>
          <a:p>
            <a:r>
              <a:rPr lang="en" sz="2800" dirty="0">
                <a:solidFill>
                  <a:srgbClr val="FFFFFF"/>
                </a:solidFill>
              </a:rPr>
              <a:t> → machine Code</a:t>
            </a:r>
            <a:endParaRPr sz="2800" dirty="0">
              <a:solidFill>
                <a:srgbClr val="FFFFFF"/>
              </a:solidFill>
            </a:endParaRPr>
          </a:p>
        </p:txBody>
      </p:sp>
      <p:sp>
        <p:nvSpPr>
          <p:cNvPr id="3" name="Google Shape;117;p28">
            <a:extLst>
              <a:ext uri="{FF2B5EF4-FFF2-40B4-BE49-F238E27FC236}">
                <a16:creationId xmlns:a16="http://schemas.microsoft.com/office/drawing/2014/main" id="{681518D5-65FA-8138-9452-7E2B9462B4E4}"/>
              </a:ext>
            </a:extLst>
          </p:cNvPr>
          <p:cNvSpPr txBox="1"/>
          <p:nvPr/>
        </p:nvSpPr>
        <p:spPr>
          <a:xfrm>
            <a:off x="4615800" y="2927400"/>
            <a:ext cx="2960400" cy="1003200"/>
          </a:xfrm>
          <a:prstGeom prst="rect">
            <a:avLst/>
          </a:prstGeom>
          <a:noFill/>
          <a:ln>
            <a:noFill/>
          </a:ln>
        </p:spPr>
        <p:txBody>
          <a:bodyPr spcFirstLastPara="1" wrap="square" lIns="121900" tIns="121900" rIns="121900" bIns="121900" anchor="t" anchorCtr="0">
            <a:noAutofit/>
          </a:bodyPr>
          <a:lstStyle/>
          <a:p>
            <a:pPr algn="ctr"/>
            <a:r>
              <a:rPr lang="en" sz="4800" dirty="0">
                <a:solidFill>
                  <a:srgbClr val="FFFFFF"/>
                </a:solidFill>
              </a:rPr>
              <a:t>JS Engine</a:t>
            </a:r>
            <a:endParaRPr sz="4800" dirty="0">
              <a:solidFill>
                <a:srgbClr val="FFFFFF"/>
              </a:solidFill>
            </a:endParaRPr>
          </a:p>
        </p:txBody>
      </p:sp>
    </p:spTree>
    <p:extLst>
      <p:ext uri="{BB962C8B-B14F-4D97-AF65-F5344CB8AC3E}">
        <p14:creationId xmlns:p14="http://schemas.microsoft.com/office/powerpoint/2010/main" val="286374163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501807A-4019-D4EB-CD36-E7502B2F7EE0}"/>
              </a:ext>
            </a:extLst>
          </p:cNvPr>
          <p:cNvPicPr>
            <a:picLocks noChangeAspect="1"/>
          </p:cNvPicPr>
          <p:nvPr/>
        </p:nvPicPr>
        <p:blipFill>
          <a:blip r:embed="rId2"/>
          <a:stretch>
            <a:fillRect/>
          </a:stretch>
        </p:blipFill>
        <p:spPr>
          <a:xfrm>
            <a:off x="1297769" y="980418"/>
            <a:ext cx="9596462" cy="4897163"/>
          </a:xfrm>
          <a:prstGeom prst="rect">
            <a:avLst/>
          </a:prstGeom>
        </p:spPr>
      </p:pic>
    </p:spTree>
    <p:extLst>
      <p:ext uri="{BB962C8B-B14F-4D97-AF65-F5344CB8AC3E}">
        <p14:creationId xmlns:p14="http://schemas.microsoft.com/office/powerpoint/2010/main" val="108353482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22264F3-9A85-FF9C-B346-A647EDFC85B4}"/>
              </a:ext>
            </a:extLst>
          </p:cNvPr>
          <p:cNvPicPr>
            <a:picLocks noChangeAspect="1"/>
          </p:cNvPicPr>
          <p:nvPr/>
        </p:nvPicPr>
        <p:blipFill>
          <a:blip r:embed="rId2"/>
          <a:stretch>
            <a:fillRect/>
          </a:stretch>
        </p:blipFill>
        <p:spPr>
          <a:xfrm>
            <a:off x="1470967" y="1071233"/>
            <a:ext cx="9250066" cy="4715533"/>
          </a:xfrm>
          <a:prstGeom prst="rect">
            <a:avLst/>
          </a:prstGeom>
        </p:spPr>
      </p:pic>
    </p:spTree>
    <p:extLst>
      <p:ext uri="{BB962C8B-B14F-4D97-AF65-F5344CB8AC3E}">
        <p14:creationId xmlns:p14="http://schemas.microsoft.com/office/powerpoint/2010/main" val="260447537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E5AB21B-E4B3-65E8-0B7C-A75411ADB980}"/>
              </a:ext>
            </a:extLst>
          </p:cNvPr>
          <p:cNvPicPr>
            <a:picLocks noChangeAspect="1"/>
          </p:cNvPicPr>
          <p:nvPr/>
        </p:nvPicPr>
        <p:blipFill>
          <a:blip r:embed="rId2"/>
          <a:stretch>
            <a:fillRect/>
          </a:stretch>
        </p:blipFill>
        <p:spPr>
          <a:xfrm>
            <a:off x="1456677" y="2090550"/>
            <a:ext cx="9278645" cy="2676899"/>
          </a:xfrm>
          <a:prstGeom prst="rect">
            <a:avLst/>
          </a:prstGeom>
        </p:spPr>
      </p:pic>
    </p:spTree>
    <p:extLst>
      <p:ext uri="{BB962C8B-B14F-4D97-AF65-F5344CB8AC3E}">
        <p14:creationId xmlns:p14="http://schemas.microsoft.com/office/powerpoint/2010/main" val="262303680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DBE29-2403-C26E-D3EC-955775D2AF7A}"/>
              </a:ext>
            </a:extLst>
          </p:cNvPr>
          <p:cNvSpPr>
            <a:spLocks noGrp="1"/>
          </p:cNvSpPr>
          <p:nvPr>
            <p:ph type="title"/>
          </p:nvPr>
        </p:nvSpPr>
        <p:spPr/>
        <p:txBody>
          <a:bodyPr/>
          <a:lstStyle/>
          <a:p>
            <a:r>
              <a:rPr lang="en-US" dirty="0"/>
              <a:t>Object methods</a:t>
            </a:r>
          </a:p>
        </p:txBody>
      </p:sp>
      <p:sp>
        <p:nvSpPr>
          <p:cNvPr id="3" name="Content Placeholder 2">
            <a:extLst>
              <a:ext uri="{FF2B5EF4-FFF2-40B4-BE49-F238E27FC236}">
                <a16:creationId xmlns:a16="http://schemas.microsoft.com/office/drawing/2014/main" id="{EFAF9E2A-9EDF-A60C-5DD9-D4C7F2A1FD39}"/>
              </a:ext>
            </a:extLst>
          </p:cNvPr>
          <p:cNvSpPr>
            <a:spLocks noGrp="1"/>
          </p:cNvSpPr>
          <p:nvPr>
            <p:ph idx="1"/>
          </p:nvPr>
        </p:nvSpPr>
        <p:spPr/>
        <p:txBody>
          <a:bodyPr>
            <a:normAutofit fontScale="77500" lnSpcReduction="20000"/>
          </a:bodyPr>
          <a:lstStyle/>
          <a:p>
            <a:pPr>
              <a:buFont typeface="+mj-lt"/>
              <a:buAutoNum type="arabicPeriod"/>
            </a:pPr>
            <a:r>
              <a:rPr lang="en-US" dirty="0" err="1"/>
              <a:t>Object.assign</a:t>
            </a:r>
            <a:r>
              <a:rPr lang="en-US" dirty="0"/>
              <a:t>() - copies the values of all enumerable properties from one or more source objects to a target object.</a:t>
            </a:r>
          </a:p>
          <a:p>
            <a:pPr>
              <a:buFont typeface="+mj-lt"/>
              <a:buAutoNum type="arabicPeriod"/>
            </a:pPr>
            <a:r>
              <a:rPr lang="en-US" dirty="0" err="1"/>
              <a:t>Object.keys</a:t>
            </a:r>
            <a:r>
              <a:rPr lang="en-US" dirty="0"/>
              <a:t>() - returns an array of all the enumerable property names of an object.</a:t>
            </a:r>
          </a:p>
          <a:p>
            <a:pPr>
              <a:buFont typeface="+mj-lt"/>
              <a:buAutoNum type="arabicPeriod"/>
            </a:pPr>
            <a:r>
              <a:rPr lang="en-US" dirty="0" err="1"/>
              <a:t>Object.create</a:t>
            </a:r>
            <a:r>
              <a:rPr lang="en-US" dirty="0"/>
              <a:t>() - creates a new object with the specified prototype object and properties.</a:t>
            </a:r>
          </a:p>
          <a:p>
            <a:pPr>
              <a:buFont typeface="+mj-lt"/>
              <a:buAutoNum type="arabicPeriod"/>
            </a:pPr>
            <a:r>
              <a:rPr lang="en-US" dirty="0" err="1"/>
              <a:t>Object.defineProperty</a:t>
            </a:r>
            <a:r>
              <a:rPr lang="en-US" dirty="0"/>
              <a:t>() - defines a new property directly on an object or modifies an existing property's attributes.</a:t>
            </a:r>
          </a:p>
          <a:p>
            <a:pPr>
              <a:buFont typeface="+mj-lt"/>
              <a:buAutoNum type="arabicPeriod"/>
            </a:pPr>
            <a:r>
              <a:rPr lang="en-US" dirty="0" err="1"/>
              <a:t>Object.getOwnPropertyDescriptor</a:t>
            </a:r>
            <a:r>
              <a:rPr lang="en-US" dirty="0"/>
              <a:t>() - returns an object describing the attributes of a specified property.</a:t>
            </a:r>
          </a:p>
          <a:p>
            <a:pPr>
              <a:buFont typeface="+mj-lt"/>
              <a:buAutoNum type="arabicPeriod"/>
            </a:pPr>
            <a:r>
              <a:rPr lang="en-US" dirty="0" err="1"/>
              <a:t>Object.getPrototypeOf</a:t>
            </a:r>
            <a:r>
              <a:rPr lang="en-US" dirty="0"/>
              <a:t>() - returns the prototype of an object.</a:t>
            </a:r>
          </a:p>
          <a:p>
            <a:pPr>
              <a:buFont typeface="+mj-lt"/>
              <a:buAutoNum type="arabicPeriod"/>
            </a:pPr>
            <a:r>
              <a:rPr lang="en-US" dirty="0"/>
              <a:t>Object.is() - determines whether two values are the same value.</a:t>
            </a:r>
          </a:p>
          <a:p>
            <a:pPr>
              <a:buFont typeface="+mj-lt"/>
              <a:buAutoNum type="arabicPeriod"/>
            </a:pPr>
            <a:r>
              <a:rPr lang="en-US" dirty="0" err="1"/>
              <a:t>Object.hasOwnProperty</a:t>
            </a:r>
            <a:r>
              <a:rPr lang="en-US" dirty="0"/>
              <a:t>() - returns a </a:t>
            </a:r>
            <a:r>
              <a:rPr lang="en-US" dirty="0" err="1"/>
              <a:t>boolean</a:t>
            </a:r>
            <a:r>
              <a:rPr lang="en-US" dirty="0"/>
              <a:t> indicating whether the specified object has a property with the specified name.</a:t>
            </a:r>
          </a:p>
          <a:p>
            <a:endParaRPr lang="en-US" dirty="0"/>
          </a:p>
        </p:txBody>
      </p:sp>
    </p:spTree>
    <p:extLst>
      <p:ext uri="{BB962C8B-B14F-4D97-AF65-F5344CB8AC3E}">
        <p14:creationId xmlns:p14="http://schemas.microsoft.com/office/powerpoint/2010/main" val="30736904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27872C2-7469-5510-3ECE-344D31ECF60E}"/>
              </a:ext>
            </a:extLst>
          </p:cNvPr>
          <p:cNvPicPr>
            <a:picLocks noChangeAspect="1"/>
          </p:cNvPicPr>
          <p:nvPr/>
        </p:nvPicPr>
        <p:blipFill>
          <a:blip r:embed="rId3"/>
          <a:stretch>
            <a:fillRect/>
          </a:stretch>
        </p:blipFill>
        <p:spPr>
          <a:xfrm>
            <a:off x="1185177" y="1671392"/>
            <a:ext cx="9821646" cy="3515216"/>
          </a:xfrm>
          <a:prstGeom prst="rect">
            <a:avLst/>
          </a:prstGeom>
        </p:spPr>
      </p:pic>
    </p:spTree>
    <p:extLst>
      <p:ext uri="{BB962C8B-B14F-4D97-AF65-F5344CB8AC3E}">
        <p14:creationId xmlns:p14="http://schemas.microsoft.com/office/powerpoint/2010/main" val="273686148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3E7A7C5-704D-40A7-C7CB-3EF72CE16AD0}"/>
              </a:ext>
            </a:extLst>
          </p:cNvPr>
          <p:cNvPicPr>
            <a:picLocks noChangeAspect="1"/>
          </p:cNvPicPr>
          <p:nvPr/>
        </p:nvPicPr>
        <p:blipFill>
          <a:blip r:embed="rId3"/>
          <a:stretch>
            <a:fillRect/>
          </a:stretch>
        </p:blipFill>
        <p:spPr>
          <a:xfrm>
            <a:off x="1204230" y="1819050"/>
            <a:ext cx="9783540" cy="3219899"/>
          </a:xfrm>
          <a:prstGeom prst="rect">
            <a:avLst/>
          </a:prstGeom>
        </p:spPr>
      </p:pic>
    </p:spTree>
    <p:extLst>
      <p:ext uri="{BB962C8B-B14F-4D97-AF65-F5344CB8AC3E}">
        <p14:creationId xmlns:p14="http://schemas.microsoft.com/office/powerpoint/2010/main" val="284534470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81F26B7-364C-12FA-0FAD-A7A898E3A430}"/>
              </a:ext>
            </a:extLst>
          </p:cNvPr>
          <p:cNvPicPr>
            <a:picLocks noChangeAspect="1"/>
          </p:cNvPicPr>
          <p:nvPr/>
        </p:nvPicPr>
        <p:blipFill>
          <a:blip r:embed="rId3"/>
          <a:stretch>
            <a:fillRect/>
          </a:stretch>
        </p:blipFill>
        <p:spPr>
          <a:xfrm>
            <a:off x="1223282" y="880707"/>
            <a:ext cx="9745435" cy="5096586"/>
          </a:xfrm>
          <a:prstGeom prst="rect">
            <a:avLst/>
          </a:prstGeom>
        </p:spPr>
      </p:pic>
    </p:spTree>
    <p:extLst>
      <p:ext uri="{BB962C8B-B14F-4D97-AF65-F5344CB8AC3E}">
        <p14:creationId xmlns:p14="http://schemas.microsoft.com/office/powerpoint/2010/main" val="325714952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868F902-8003-04A5-D25E-A1B117415301}"/>
              </a:ext>
            </a:extLst>
          </p:cNvPr>
          <p:cNvPicPr>
            <a:picLocks noChangeAspect="1"/>
          </p:cNvPicPr>
          <p:nvPr/>
        </p:nvPicPr>
        <p:blipFill>
          <a:blip r:embed="rId3"/>
          <a:stretch>
            <a:fillRect/>
          </a:stretch>
        </p:blipFill>
        <p:spPr>
          <a:xfrm>
            <a:off x="1313782" y="928338"/>
            <a:ext cx="9564435" cy="5001323"/>
          </a:xfrm>
          <a:prstGeom prst="rect">
            <a:avLst/>
          </a:prstGeom>
        </p:spPr>
      </p:pic>
    </p:spTree>
    <p:extLst>
      <p:ext uri="{BB962C8B-B14F-4D97-AF65-F5344CB8AC3E}">
        <p14:creationId xmlns:p14="http://schemas.microsoft.com/office/powerpoint/2010/main" val="365848684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B3C0B-6EA6-3EB6-FD89-83547400D69F}"/>
              </a:ext>
            </a:extLst>
          </p:cNvPr>
          <p:cNvSpPr>
            <a:spLocks noGrp="1"/>
          </p:cNvSpPr>
          <p:nvPr>
            <p:ph type="title"/>
          </p:nvPr>
        </p:nvSpPr>
        <p:spPr/>
        <p:txBody>
          <a:bodyPr/>
          <a:lstStyle/>
          <a:p>
            <a:r>
              <a:rPr lang="en-US" dirty="0"/>
              <a:t>DOM methods</a:t>
            </a:r>
          </a:p>
        </p:txBody>
      </p:sp>
      <p:sp>
        <p:nvSpPr>
          <p:cNvPr id="3" name="Content Placeholder 2">
            <a:extLst>
              <a:ext uri="{FF2B5EF4-FFF2-40B4-BE49-F238E27FC236}">
                <a16:creationId xmlns:a16="http://schemas.microsoft.com/office/drawing/2014/main" id="{E6584027-00C0-6667-AC8A-A1258F08BE6D}"/>
              </a:ext>
            </a:extLst>
          </p:cNvPr>
          <p:cNvSpPr>
            <a:spLocks noGrp="1"/>
          </p:cNvSpPr>
          <p:nvPr>
            <p:ph idx="1"/>
          </p:nvPr>
        </p:nvSpPr>
        <p:spPr/>
        <p:txBody>
          <a:bodyPr>
            <a:normAutofit fontScale="55000" lnSpcReduction="20000"/>
          </a:bodyPr>
          <a:lstStyle/>
          <a:p>
            <a:r>
              <a:rPr lang="en-US" dirty="0"/>
              <a:t> </a:t>
            </a:r>
            <a:r>
              <a:rPr lang="en-US" dirty="0" err="1"/>
              <a:t>getElementById</a:t>
            </a:r>
            <a:r>
              <a:rPr lang="en-US" dirty="0"/>
              <a:t>() - retrieves an element from the document based on its ID attribute.</a:t>
            </a:r>
          </a:p>
          <a:p>
            <a:r>
              <a:rPr lang="en-US" dirty="0"/>
              <a:t>    </a:t>
            </a:r>
            <a:r>
              <a:rPr lang="en-US" dirty="0" err="1"/>
              <a:t>getElementsByTagName</a:t>
            </a:r>
            <a:r>
              <a:rPr lang="en-US" dirty="0"/>
              <a:t>() - retrieves a list of elements with the specified tag name.</a:t>
            </a:r>
          </a:p>
          <a:p>
            <a:r>
              <a:rPr lang="en-US" dirty="0"/>
              <a:t>    </a:t>
            </a:r>
            <a:r>
              <a:rPr lang="en-US" dirty="0" err="1"/>
              <a:t>getElementsByClassName</a:t>
            </a:r>
            <a:r>
              <a:rPr lang="en-US" dirty="0"/>
              <a:t>() - retrieves a list of elements with the specified class name.</a:t>
            </a:r>
          </a:p>
          <a:p>
            <a:r>
              <a:rPr lang="en-US" dirty="0"/>
              <a:t>    querySelector() - retrieves the first element in the document that matches a specified CSS selector.</a:t>
            </a:r>
          </a:p>
          <a:p>
            <a:r>
              <a:rPr lang="en-US" dirty="0"/>
              <a:t>    </a:t>
            </a:r>
            <a:r>
              <a:rPr lang="en-US" dirty="0" err="1"/>
              <a:t>querySelectorAll</a:t>
            </a:r>
            <a:r>
              <a:rPr lang="en-US" dirty="0"/>
              <a:t>() - retrieves a list of all elements in the document that match a specified CSS selector.</a:t>
            </a:r>
          </a:p>
          <a:p>
            <a:r>
              <a:rPr lang="en-US" dirty="0"/>
              <a:t>    </a:t>
            </a:r>
            <a:r>
              <a:rPr lang="en-US" dirty="0" err="1"/>
              <a:t>createElement</a:t>
            </a:r>
            <a:r>
              <a:rPr lang="en-US" dirty="0"/>
              <a:t>() - creates a new element node.</a:t>
            </a:r>
          </a:p>
          <a:p>
            <a:r>
              <a:rPr lang="en-US" dirty="0"/>
              <a:t>    </a:t>
            </a:r>
            <a:r>
              <a:rPr lang="en-US" dirty="0" err="1"/>
              <a:t>createTextNode</a:t>
            </a:r>
            <a:r>
              <a:rPr lang="en-US" dirty="0"/>
              <a:t>() - creates a new text node.</a:t>
            </a:r>
          </a:p>
          <a:p>
            <a:r>
              <a:rPr lang="en-US" dirty="0"/>
              <a:t>    </a:t>
            </a:r>
            <a:r>
              <a:rPr lang="en-US" dirty="0" err="1"/>
              <a:t>appendChild</a:t>
            </a:r>
            <a:r>
              <a:rPr lang="en-US" dirty="0"/>
              <a:t>() - appends a child node to an element.</a:t>
            </a:r>
          </a:p>
          <a:p>
            <a:r>
              <a:rPr lang="en-US" dirty="0"/>
              <a:t>    </a:t>
            </a:r>
            <a:r>
              <a:rPr lang="en-US" dirty="0" err="1"/>
              <a:t>removeChild</a:t>
            </a:r>
            <a:r>
              <a:rPr lang="en-US" dirty="0"/>
              <a:t>() - removes a child node from an element.</a:t>
            </a:r>
          </a:p>
          <a:p>
            <a:r>
              <a:rPr lang="en-US" dirty="0"/>
              <a:t>    </a:t>
            </a:r>
            <a:r>
              <a:rPr lang="en-US" dirty="0" err="1"/>
              <a:t>replaceChild</a:t>
            </a:r>
            <a:r>
              <a:rPr lang="en-US" dirty="0"/>
              <a:t>() - replaces one child node of an element with another.</a:t>
            </a:r>
          </a:p>
          <a:p>
            <a:r>
              <a:rPr lang="en-US" dirty="0"/>
              <a:t>    </a:t>
            </a:r>
            <a:r>
              <a:rPr lang="en-US" dirty="0" err="1"/>
              <a:t>setAttribute</a:t>
            </a:r>
            <a:r>
              <a:rPr lang="en-US" dirty="0"/>
              <a:t>() - sets the value of an attribute on an element.</a:t>
            </a:r>
          </a:p>
          <a:p>
            <a:r>
              <a:rPr lang="en-US" dirty="0"/>
              <a:t>    </a:t>
            </a:r>
            <a:r>
              <a:rPr lang="en-US" dirty="0" err="1"/>
              <a:t>getAttribute</a:t>
            </a:r>
            <a:r>
              <a:rPr lang="en-US" dirty="0"/>
              <a:t>() - retrieves the value of an attribute on an element.</a:t>
            </a:r>
          </a:p>
          <a:p>
            <a:r>
              <a:rPr lang="en-US" dirty="0"/>
              <a:t>    </a:t>
            </a:r>
            <a:r>
              <a:rPr lang="en-US" dirty="0" err="1"/>
              <a:t>addEventListener</a:t>
            </a:r>
            <a:r>
              <a:rPr lang="en-US" dirty="0"/>
              <a:t>() - registers an event handler function for a specified event on an element.</a:t>
            </a:r>
          </a:p>
          <a:p>
            <a:r>
              <a:rPr lang="en-US" dirty="0"/>
              <a:t>    </a:t>
            </a:r>
            <a:r>
              <a:rPr lang="en-US" dirty="0" err="1"/>
              <a:t>removeEventListener</a:t>
            </a:r>
            <a:r>
              <a:rPr lang="en-US" dirty="0"/>
              <a:t>() - removes an event handler function for a specified event on an element.</a:t>
            </a:r>
          </a:p>
          <a:p>
            <a:r>
              <a:rPr lang="en-US" dirty="0"/>
              <a:t>    style - property used to set or retrieve the inline style of an element.</a:t>
            </a:r>
          </a:p>
        </p:txBody>
      </p:sp>
    </p:spTree>
    <p:extLst>
      <p:ext uri="{BB962C8B-B14F-4D97-AF65-F5344CB8AC3E}">
        <p14:creationId xmlns:p14="http://schemas.microsoft.com/office/powerpoint/2010/main" val="169524711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237A47-3309-114E-E8EF-5EC0FA28DA9F}"/>
              </a:ext>
            </a:extLst>
          </p:cNvPr>
          <p:cNvSpPr>
            <a:spLocks noGrp="1"/>
          </p:cNvSpPr>
          <p:nvPr>
            <p:ph type="title"/>
          </p:nvPr>
        </p:nvSpPr>
        <p:spPr/>
        <p:txBody>
          <a:bodyPr/>
          <a:lstStyle/>
          <a:p>
            <a:r>
              <a:rPr lang="en-US" dirty="0"/>
              <a:t>DOM methods</a:t>
            </a:r>
          </a:p>
        </p:txBody>
      </p:sp>
      <p:sp>
        <p:nvSpPr>
          <p:cNvPr id="3" name="Content Placeholder 2">
            <a:extLst>
              <a:ext uri="{FF2B5EF4-FFF2-40B4-BE49-F238E27FC236}">
                <a16:creationId xmlns:a16="http://schemas.microsoft.com/office/drawing/2014/main" id="{2EE8CAD3-EE66-80A7-9D09-AD21346606CD}"/>
              </a:ext>
            </a:extLst>
          </p:cNvPr>
          <p:cNvSpPr>
            <a:spLocks noGrp="1"/>
          </p:cNvSpPr>
          <p:nvPr>
            <p:ph idx="1"/>
          </p:nvPr>
        </p:nvSpPr>
        <p:spPr/>
        <p:txBody>
          <a:bodyPr>
            <a:normAutofit fontScale="85000" lnSpcReduction="20000"/>
          </a:bodyPr>
          <a:lstStyle/>
          <a:p>
            <a:r>
              <a:rPr lang="en-US" dirty="0" err="1"/>
              <a:t>parentNode</a:t>
            </a:r>
            <a:r>
              <a:rPr lang="en-US" dirty="0"/>
              <a:t> - retrieves the parent node of an element.</a:t>
            </a:r>
          </a:p>
          <a:p>
            <a:r>
              <a:rPr lang="en-US" dirty="0" err="1"/>
              <a:t>childNodes</a:t>
            </a:r>
            <a:r>
              <a:rPr lang="en-US" dirty="0"/>
              <a:t> - retrieves a list of child nodes of an element.</a:t>
            </a:r>
          </a:p>
          <a:p>
            <a:r>
              <a:rPr lang="en-US" dirty="0" err="1"/>
              <a:t>nextSibling</a:t>
            </a:r>
            <a:r>
              <a:rPr lang="en-US" dirty="0"/>
              <a:t> - retrieves the next sibling node of an element.</a:t>
            </a:r>
          </a:p>
          <a:p>
            <a:r>
              <a:rPr lang="en-US" dirty="0" err="1"/>
              <a:t>previousSibling</a:t>
            </a:r>
            <a:r>
              <a:rPr lang="en-US" dirty="0"/>
              <a:t> - retrieves the previous sibling node of an element.</a:t>
            </a:r>
          </a:p>
          <a:p>
            <a:r>
              <a:rPr lang="en-US" dirty="0" err="1"/>
              <a:t>firstChild</a:t>
            </a:r>
            <a:r>
              <a:rPr lang="en-US" dirty="0"/>
              <a:t> - retrieves the first child node of an element.</a:t>
            </a:r>
          </a:p>
          <a:p>
            <a:r>
              <a:rPr lang="en-US" dirty="0" err="1"/>
              <a:t>lastChild</a:t>
            </a:r>
            <a:r>
              <a:rPr lang="en-US" dirty="0"/>
              <a:t> - retrieves the last child node of an element.</a:t>
            </a:r>
          </a:p>
          <a:p>
            <a:r>
              <a:rPr lang="en-US" dirty="0" err="1"/>
              <a:t>innerHTML</a:t>
            </a:r>
            <a:r>
              <a:rPr lang="en-US" dirty="0"/>
              <a:t> - property used to set or retrieve the HTML content of an element.</a:t>
            </a:r>
          </a:p>
          <a:p>
            <a:r>
              <a:rPr lang="en-US" dirty="0" err="1"/>
              <a:t>textContent</a:t>
            </a:r>
            <a:r>
              <a:rPr lang="en-US" dirty="0"/>
              <a:t> - property used to set or retrieve the text content of an element.</a:t>
            </a:r>
          </a:p>
          <a:p>
            <a:r>
              <a:rPr lang="en-US" dirty="0" err="1"/>
              <a:t>classList</a:t>
            </a:r>
            <a:r>
              <a:rPr lang="en-US" dirty="0"/>
              <a:t> - property used to set or retrieve the classes of an element as a </a:t>
            </a:r>
            <a:r>
              <a:rPr lang="en-US" dirty="0" err="1"/>
              <a:t>DOMTokenList</a:t>
            </a:r>
            <a:r>
              <a:rPr lang="en-US" dirty="0"/>
              <a:t> object.</a:t>
            </a:r>
          </a:p>
          <a:p>
            <a:r>
              <a:rPr lang="en-US" dirty="0"/>
              <a:t>dataset - property used to set or retrieve data attributes of an element as a </a:t>
            </a:r>
            <a:r>
              <a:rPr lang="en-US" dirty="0" err="1"/>
              <a:t>DOMStringMap</a:t>
            </a:r>
            <a:r>
              <a:rPr lang="en-US" dirty="0"/>
              <a:t> object.</a:t>
            </a:r>
          </a:p>
        </p:txBody>
      </p:sp>
    </p:spTree>
    <p:extLst>
      <p:ext uri="{BB962C8B-B14F-4D97-AF65-F5344CB8AC3E}">
        <p14:creationId xmlns:p14="http://schemas.microsoft.com/office/powerpoint/2010/main" val="12768744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34B0A90-FCD5-3C7A-FE3B-F7E0E4743123}"/>
              </a:ext>
            </a:extLst>
          </p:cNvPr>
          <p:cNvPicPr>
            <a:picLocks noChangeAspect="1"/>
          </p:cNvPicPr>
          <p:nvPr/>
        </p:nvPicPr>
        <p:blipFill>
          <a:blip r:embed="rId3"/>
          <a:stretch>
            <a:fillRect/>
          </a:stretch>
        </p:blipFill>
        <p:spPr>
          <a:xfrm>
            <a:off x="1298469" y="3967127"/>
            <a:ext cx="3163793" cy="1938939"/>
          </a:xfrm>
          <a:prstGeom prst="rect">
            <a:avLst/>
          </a:prstGeom>
        </p:spPr>
      </p:pic>
      <p:pic>
        <p:nvPicPr>
          <p:cNvPr id="6" name="Picture 5">
            <a:extLst>
              <a:ext uri="{FF2B5EF4-FFF2-40B4-BE49-F238E27FC236}">
                <a16:creationId xmlns:a16="http://schemas.microsoft.com/office/drawing/2014/main" id="{D9927C8D-4A27-8C64-DE7B-2FAD304EA3CA}"/>
              </a:ext>
            </a:extLst>
          </p:cNvPr>
          <p:cNvPicPr>
            <a:picLocks noChangeAspect="1"/>
          </p:cNvPicPr>
          <p:nvPr/>
        </p:nvPicPr>
        <p:blipFill>
          <a:blip r:embed="rId4"/>
          <a:stretch>
            <a:fillRect/>
          </a:stretch>
        </p:blipFill>
        <p:spPr>
          <a:xfrm>
            <a:off x="7247979" y="721368"/>
            <a:ext cx="4313403" cy="2125184"/>
          </a:xfrm>
          <a:prstGeom prst="rect">
            <a:avLst/>
          </a:prstGeom>
        </p:spPr>
      </p:pic>
    </p:spTree>
    <p:extLst>
      <p:ext uri="{BB962C8B-B14F-4D97-AF65-F5344CB8AC3E}">
        <p14:creationId xmlns:p14="http://schemas.microsoft.com/office/powerpoint/2010/main" val="330560152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04BCA4-1CBF-DAE2-101C-08F56756B61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9EAF273-F516-E9A4-49B8-78F5C51B073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1895080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01"/>
        <p:cNvGrpSpPr/>
        <p:nvPr/>
      </p:nvGrpSpPr>
      <p:grpSpPr>
        <a:xfrm>
          <a:off x="0" y="0"/>
          <a:ext cx="0" cy="0"/>
          <a:chOff x="0" y="0"/>
          <a:chExt cx="0" cy="0"/>
        </a:xfrm>
      </p:grpSpPr>
      <p:sp>
        <p:nvSpPr>
          <p:cNvPr id="502" name="Google Shape;502;p91"/>
          <p:cNvSpPr txBox="1">
            <a:spLocks noGrp="1"/>
          </p:cNvSpPr>
          <p:nvPr>
            <p:ph type="title"/>
          </p:nvPr>
        </p:nvSpPr>
        <p:spPr>
          <a:xfrm>
            <a:off x="415600" y="2867800"/>
            <a:ext cx="11360800" cy="1122400"/>
          </a:xfrm>
          <a:prstGeom prst="rect">
            <a:avLst/>
          </a:prstGeom>
        </p:spPr>
        <p:txBody>
          <a:bodyPr spcFirstLastPara="1" vert="horz" wrap="square" lIns="121900" tIns="121900" rIns="121900" bIns="121900" rtlCol="0" anchor="ctr" anchorCtr="0">
            <a:noAutofit/>
          </a:bodyPr>
          <a:lstStyle/>
          <a:p>
            <a:r>
              <a:rPr lang="en"/>
              <a:t>algorithm</a:t>
            </a:r>
            <a:endParaRPr/>
          </a:p>
        </p:txBody>
      </p:sp>
      <p:sp>
        <p:nvSpPr>
          <p:cNvPr id="503" name="Google Shape;503;p91"/>
          <p:cNvSpPr/>
          <p:nvPr/>
        </p:nvSpPr>
        <p:spPr>
          <a:xfrm>
            <a:off x="4279276" y="1642800"/>
            <a:ext cx="3568800" cy="3572400"/>
          </a:xfrm>
          <a:prstGeom prst="rect">
            <a:avLst/>
          </a:prstGeom>
          <a:noFill/>
          <a:ln w="38100"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73"/>
        <p:cNvGrpSpPr/>
        <p:nvPr/>
      </p:nvGrpSpPr>
      <p:grpSpPr>
        <a:xfrm>
          <a:off x="0" y="0"/>
          <a:ext cx="0" cy="0"/>
          <a:chOff x="0" y="0"/>
          <a:chExt cx="0" cy="0"/>
        </a:xfrm>
      </p:grpSpPr>
      <p:sp>
        <p:nvSpPr>
          <p:cNvPr id="574" name="Google Shape;574;p102"/>
          <p:cNvSpPr txBox="1">
            <a:spLocks noGrp="1"/>
          </p:cNvSpPr>
          <p:nvPr>
            <p:ph type="body" idx="1"/>
          </p:nvPr>
        </p:nvSpPr>
        <p:spPr>
          <a:xfrm>
            <a:off x="415600" y="383800"/>
            <a:ext cx="11360800" cy="6090400"/>
          </a:xfrm>
          <a:prstGeom prst="rect">
            <a:avLst/>
          </a:prstGeom>
        </p:spPr>
        <p:txBody>
          <a:bodyPr spcFirstLastPara="1" vert="horz" wrap="square" lIns="121900" tIns="121900" rIns="121900" bIns="121900" rtlCol="0" anchor="t" anchorCtr="0">
            <a:noAutofit/>
          </a:bodyPr>
          <a:lstStyle/>
          <a:p>
            <a:pPr marL="0" indent="0">
              <a:lnSpc>
                <a:spcPct val="100000"/>
              </a:lnSpc>
              <a:buNone/>
            </a:pPr>
            <a:r>
              <a:rPr lang="en" sz="2933" dirty="0">
                <a:solidFill>
                  <a:srgbClr val="FFFFFF"/>
                </a:solidFill>
                <a:latin typeface="Consolas"/>
                <a:ea typeface="Consolas"/>
                <a:cs typeface="Consolas"/>
                <a:sym typeface="Consolas"/>
              </a:rPr>
              <a:t>1   Pick up </a:t>
            </a:r>
            <a:r>
              <a:rPr lang="en-US" sz="2933" dirty="0">
                <a:solidFill>
                  <a:srgbClr val="FFFFFF"/>
                </a:solidFill>
                <a:latin typeface="Consolas"/>
                <a:ea typeface="Consolas"/>
                <a:cs typeface="Consolas"/>
                <a:sym typeface="Consolas"/>
              </a:rPr>
              <a:t>dictionary</a:t>
            </a:r>
            <a:endParaRPr sz="2933" dirty="0">
              <a:solidFill>
                <a:srgbClr val="FFFFFF"/>
              </a:solidFill>
              <a:latin typeface="Consolas"/>
              <a:ea typeface="Consolas"/>
              <a:cs typeface="Consolas"/>
              <a:sym typeface="Consolas"/>
            </a:endParaRPr>
          </a:p>
          <a:p>
            <a:pPr marL="0" indent="0">
              <a:lnSpc>
                <a:spcPct val="100000"/>
              </a:lnSpc>
              <a:buNone/>
            </a:pPr>
            <a:r>
              <a:rPr lang="en" sz="2933" dirty="0">
                <a:solidFill>
                  <a:srgbClr val="FFFFFF"/>
                </a:solidFill>
                <a:latin typeface="Consolas"/>
                <a:ea typeface="Consolas"/>
                <a:cs typeface="Consolas"/>
                <a:sym typeface="Consolas"/>
              </a:rPr>
              <a:t>2   Open to middle of dictionary</a:t>
            </a:r>
            <a:endParaRPr sz="2933" dirty="0">
              <a:solidFill>
                <a:srgbClr val="FFFFFF"/>
              </a:solidFill>
              <a:latin typeface="Consolas"/>
              <a:ea typeface="Consolas"/>
              <a:cs typeface="Consolas"/>
              <a:sym typeface="Consolas"/>
            </a:endParaRPr>
          </a:p>
          <a:p>
            <a:pPr marL="0" indent="0">
              <a:lnSpc>
                <a:spcPct val="100000"/>
              </a:lnSpc>
              <a:buNone/>
            </a:pPr>
            <a:r>
              <a:rPr lang="en" sz="2933" dirty="0">
                <a:solidFill>
                  <a:srgbClr val="FFFFFF"/>
                </a:solidFill>
                <a:latin typeface="Consolas"/>
                <a:ea typeface="Consolas"/>
                <a:cs typeface="Consolas"/>
                <a:sym typeface="Consolas"/>
              </a:rPr>
              <a:t>3   Look at page</a:t>
            </a:r>
            <a:endParaRPr sz="2933" dirty="0">
              <a:solidFill>
                <a:srgbClr val="FFFFFF"/>
              </a:solidFill>
              <a:latin typeface="Consolas"/>
              <a:ea typeface="Consolas"/>
              <a:cs typeface="Consolas"/>
              <a:sym typeface="Consolas"/>
            </a:endParaRPr>
          </a:p>
          <a:p>
            <a:pPr marL="0" indent="0">
              <a:lnSpc>
                <a:spcPct val="100000"/>
              </a:lnSpc>
              <a:buNone/>
            </a:pPr>
            <a:r>
              <a:rPr lang="en" sz="2933" dirty="0">
                <a:solidFill>
                  <a:srgbClr val="FFFFFF"/>
                </a:solidFill>
                <a:latin typeface="Consolas"/>
                <a:ea typeface="Consolas"/>
                <a:cs typeface="Consolas"/>
                <a:sym typeface="Consolas"/>
              </a:rPr>
              <a:t>4   If word is on page</a:t>
            </a:r>
            <a:endParaRPr sz="2933" dirty="0">
              <a:solidFill>
                <a:srgbClr val="FFFFFF"/>
              </a:solidFill>
              <a:latin typeface="Consolas"/>
              <a:ea typeface="Consolas"/>
              <a:cs typeface="Consolas"/>
              <a:sym typeface="Consolas"/>
            </a:endParaRPr>
          </a:p>
          <a:p>
            <a:pPr marL="0" indent="0">
              <a:lnSpc>
                <a:spcPct val="100000"/>
              </a:lnSpc>
              <a:buNone/>
            </a:pPr>
            <a:r>
              <a:rPr lang="en" sz="2933" dirty="0">
                <a:solidFill>
                  <a:srgbClr val="FFFFFF"/>
                </a:solidFill>
                <a:latin typeface="Consolas"/>
                <a:ea typeface="Consolas"/>
                <a:cs typeface="Consolas"/>
                <a:sym typeface="Consolas"/>
              </a:rPr>
              <a:t>5	  Read the Definition</a:t>
            </a:r>
            <a:endParaRPr sz="2933" dirty="0">
              <a:solidFill>
                <a:srgbClr val="FFFFFF"/>
              </a:solidFill>
              <a:latin typeface="Consolas"/>
              <a:ea typeface="Consolas"/>
              <a:cs typeface="Consolas"/>
              <a:sym typeface="Consolas"/>
            </a:endParaRPr>
          </a:p>
          <a:p>
            <a:pPr marL="0" indent="0">
              <a:lnSpc>
                <a:spcPct val="100000"/>
              </a:lnSpc>
              <a:buNone/>
            </a:pPr>
            <a:r>
              <a:rPr lang="en" sz="2933" dirty="0">
                <a:solidFill>
                  <a:srgbClr val="FFFFFF"/>
                </a:solidFill>
                <a:latin typeface="Consolas"/>
                <a:ea typeface="Consolas"/>
                <a:cs typeface="Consolas"/>
                <a:sym typeface="Consolas"/>
              </a:rPr>
              <a:t>6   Else if </a:t>
            </a:r>
            <a:r>
              <a:rPr lang="en" sz="2933" dirty="0">
                <a:solidFill>
                  <a:schemeClr val="dk1"/>
                </a:solidFill>
                <a:latin typeface="Consolas"/>
                <a:ea typeface="Consolas"/>
                <a:cs typeface="Consolas"/>
                <a:sym typeface="Consolas"/>
              </a:rPr>
              <a:t>word</a:t>
            </a:r>
            <a:r>
              <a:rPr lang="en" sz="2933" dirty="0">
                <a:solidFill>
                  <a:srgbClr val="FFFFFF"/>
                </a:solidFill>
                <a:latin typeface="Consolas"/>
                <a:ea typeface="Consolas"/>
                <a:cs typeface="Consolas"/>
                <a:sym typeface="Consolas"/>
              </a:rPr>
              <a:t> is earlier in dictionary</a:t>
            </a:r>
            <a:endParaRPr sz="2933" dirty="0">
              <a:solidFill>
                <a:srgbClr val="FFFFFF"/>
              </a:solidFill>
              <a:latin typeface="Consolas"/>
              <a:ea typeface="Consolas"/>
              <a:cs typeface="Consolas"/>
              <a:sym typeface="Consolas"/>
            </a:endParaRPr>
          </a:p>
          <a:p>
            <a:pPr marL="0" indent="0">
              <a:lnSpc>
                <a:spcPct val="100000"/>
              </a:lnSpc>
              <a:buNone/>
            </a:pPr>
            <a:r>
              <a:rPr lang="en" sz="2933" dirty="0">
                <a:solidFill>
                  <a:srgbClr val="FFFFFF"/>
                </a:solidFill>
                <a:latin typeface="Consolas"/>
                <a:ea typeface="Consolas"/>
                <a:cs typeface="Consolas"/>
                <a:sym typeface="Consolas"/>
              </a:rPr>
              <a:t>7       Open to middle of left half of dictionary</a:t>
            </a:r>
            <a:endParaRPr sz="2933" dirty="0">
              <a:solidFill>
                <a:srgbClr val="FFFFFF"/>
              </a:solidFill>
              <a:latin typeface="Consolas"/>
              <a:ea typeface="Consolas"/>
              <a:cs typeface="Consolas"/>
              <a:sym typeface="Consolas"/>
            </a:endParaRPr>
          </a:p>
          <a:p>
            <a:pPr marL="0" indent="0">
              <a:lnSpc>
                <a:spcPct val="100000"/>
              </a:lnSpc>
              <a:buNone/>
            </a:pPr>
            <a:r>
              <a:rPr lang="en" sz="2933" dirty="0">
                <a:solidFill>
                  <a:srgbClr val="FFFFFF"/>
                </a:solidFill>
                <a:latin typeface="Consolas"/>
                <a:ea typeface="Consolas"/>
                <a:cs typeface="Consolas"/>
                <a:sym typeface="Consolas"/>
              </a:rPr>
              <a:t>8       Go back to line 3</a:t>
            </a:r>
            <a:endParaRPr sz="2933" dirty="0">
              <a:solidFill>
                <a:srgbClr val="FFFFFF"/>
              </a:solidFill>
              <a:latin typeface="Consolas"/>
              <a:ea typeface="Consolas"/>
              <a:cs typeface="Consolas"/>
              <a:sym typeface="Consolas"/>
            </a:endParaRPr>
          </a:p>
          <a:p>
            <a:pPr marL="0" indent="0">
              <a:lnSpc>
                <a:spcPct val="100000"/>
              </a:lnSpc>
              <a:buNone/>
            </a:pPr>
            <a:r>
              <a:rPr lang="en" sz="2933" dirty="0">
                <a:solidFill>
                  <a:srgbClr val="FFFFFF"/>
                </a:solidFill>
                <a:latin typeface="Consolas"/>
                <a:ea typeface="Consolas"/>
                <a:cs typeface="Consolas"/>
                <a:sym typeface="Consolas"/>
              </a:rPr>
              <a:t>9   Else if </a:t>
            </a:r>
            <a:r>
              <a:rPr lang="en" sz="2933" dirty="0">
                <a:solidFill>
                  <a:schemeClr val="dk1"/>
                </a:solidFill>
                <a:latin typeface="Consolas"/>
                <a:ea typeface="Consolas"/>
                <a:cs typeface="Consolas"/>
                <a:sym typeface="Consolas"/>
              </a:rPr>
              <a:t>word</a:t>
            </a:r>
            <a:r>
              <a:rPr lang="en" sz="2933" dirty="0">
                <a:solidFill>
                  <a:srgbClr val="FFFFFF"/>
                </a:solidFill>
                <a:latin typeface="Consolas"/>
                <a:ea typeface="Consolas"/>
                <a:cs typeface="Consolas"/>
                <a:sym typeface="Consolas"/>
              </a:rPr>
              <a:t> is later in dictionary</a:t>
            </a:r>
            <a:endParaRPr sz="2933" dirty="0">
              <a:solidFill>
                <a:srgbClr val="FFFFFF"/>
              </a:solidFill>
              <a:latin typeface="Consolas"/>
              <a:ea typeface="Consolas"/>
              <a:cs typeface="Consolas"/>
              <a:sym typeface="Consolas"/>
            </a:endParaRPr>
          </a:p>
          <a:p>
            <a:pPr marL="0" indent="0">
              <a:lnSpc>
                <a:spcPct val="100000"/>
              </a:lnSpc>
              <a:buNone/>
            </a:pPr>
            <a:r>
              <a:rPr lang="en" sz="2933" dirty="0">
                <a:solidFill>
                  <a:srgbClr val="FFFFFF"/>
                </a:solidFill>
                <a:latin typeface="Consolas"/>
                <a:ea typeface="Consolas"/>
                <a:cs typeface="Consolas"/>
                <a:sym typeface="Consolas"/>
              </a:rPr>
              <a:t>10      Open to middle of right half of dictionary</a:t>
            </a:r>
            <a:endParaRPr sz="2933" dirty="0">
              <a:solidFill>
                <a:srgbClr val="FFFFFF"/>
              </a:solidFill>
              <a:latin typeface="Consolas"/>
              <a:ea typeface="Consolas"/>
              <a:cs typeface="Consolas"/>
              <a:sym typeface="Consolas"/>
            </a:endParaRPr>
          </a:p>
          <a:p>
            <a:pPr marL="0" indent="0">
              <a:lnSpc>
                <a:spcPct val="100000"/>
              </a:lnSpc>
              <a:buNone/>
            </a:pPr>
            <a:r>
              <a:rPr lang="en" sz="2933" dirty="0">
                <a:solidFill>
                  <a:srgbClr val="FFFFFF"/>
                </a:solidFill>
                <a:latin typeface="Consolas"/>
                <a:ea typeface="Consolas"/>
                <a:cs typeface="Consolas"/>
                <a:sym typeface="Consolas"/>
              </a:rPr>
              <a:t>11      Go back to line 3</a:t>
            </a:r>
            <a:endParaRPr sz="2933" dirty="0">
              <a:solidFill>
                <a:srgbClr val="FFFFFF"/>
              </a:solidFill>
              <a:latin typeface="Consolas"/>
              <a:ea typeface="Consolas"/>
              <a:cs typeface="Consolas"/>
              <a:sym typeface="Consolas"/>
            </a:endParaRPr>
          </a:p>
          <a:p>
            <a:pPr marL="0" indent="0">
              <a:lnSpc>
                <a:spcPct val="100000"/>
              </a:lnSpc>
              <a:buNone/>
            </a:pPr>
            <a:r>
              <a:rPr lang="en" sz="2933" dirty="0">
                <a:solidFill>
                  <a:srgbClr val="FFFFFF"/>
                </a:solidFill>
                <a:latin typeface="Consolas"/>
                <a:ea typeface="Consolas"/>
                <a:cs typeface="Consolas"/>
                <a:sym typeface="Consolas"/>
              </a:rPr>
              <a:t>12  Else</a:t>
            </a:r>
            <a:endParaRPr sz="2933" dirty="0">
              <a:solidFill>
                <a:srgbClr val="FFFFFF"/>
              </a:solidFill>
              <a:latin typeface="Consolas"/>
              <a:ea typeface="Consolas"/>
              <a:cs typeface="Consolas"/>
              <a:sym typeface="Consolas"/>
            </a:endParaRPr>
          </a:p>
          <a:p>
            <a:pPr marL="0" indent="0">
              <a:lnSpc>
                <a:spcPct val="100000"/>
              </a:lnSpc>
              <a:buNone/>
            </a:pPr>
            <a:r>
              <a:rPr lang="en" sz="2933" dirty="0">
                <a:solidFill>
                  <a:srgbClr val="FFFFFF"/>
                </a:solidFill>
                <a:latin typeface="Consolas"/>
                <a:ea typeface="Consolas"/>
                <a:cs typeface="Consolas"/>
                <a:sym typeface="Consolas"/>
              </a:rPr>
              <a:t>13      Quit</a:t>
            </a:r>
            <a:endParaRPr sz="2933" dirty="0">
              <a:solidFill>
                <a:srgbClr val="FFFFFF"/>
              </a:solidFill>
              <a:latin typeface="Consolas"/>
              <a:ea typeface="Consolas"/>
              <a:cs typeface="Consolas"/>
              <a:sym typeface="Consola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7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7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7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7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7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7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7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7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74">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74">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74">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74">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574">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B5B6B-E568-098E-A62B-5A19662D5F31}"/>
              </a:ext>
            </a:extLst>
          </p:cNvPr>
          <p:cNvSpPr>
            <a:spLocks noGrp="1"/>
          </p:cNvSpPr>
          <p:nvPr>
            <p:ph type="ctrTitle"/>
          </p:nvPr>
        </p:nvSpPr>
        <p:spPr/>
        <p:txBody>
          <a:bodyPr/>
          <a:lstStyle/>
          <a:p>
            <a:r>
              <a:rPr lang="en-US" dirty="0"/>
              <a:t>Variable</a:t>
            </a:r>
          </a:p>
        </p:txBody>
      </p:sp>
      <p:sp>
        <p:nvSpPr>
          <p:cNvPr id="3" name="Content Placeholder 2">
            <a:extLst>
              <a:ext uri="{FF2B5EF4-FFF2-40B4-BE49-F238E27FC236}">
                <a16:creationId xmlns:a16="http://schemas.microsoft.com/office/drawing/2014/main" id="{4057C9A3-2478-CB60-7DC5-7989C68D19DD}"/>
              </a:ext>
            </a:extLst>
          </p:cNvPr>
          <p:cNvSpPr>
            <a:spLocks noGrp="1"/>
          </p:cNvSpPr>
          <p:nvPr>
            <p:ph type="subTitle" idx="1"/>
          </p:nvPr>
        </p:nvSpPr>
        <p:spPr/>
        <p:txBody>
          <a:bodyPr/>
          <a:lstStyle/>
          <a:p>
            <a:r>
              <a:rPr lang="en-US" dirty="0"/>
              <a:t>Stores a Value</a:t>
            </a:r>
          </a:p>
        </p:txBody>
      </p:sp>
    </p:spTree>
    <p:extLst>
      <p:ext uri="{BB962C8B-B14F-4D97-AF65-F5344CB8AC3E}">
        <p14:creationId xmlns:p14="http://schemas.microsoft.com/office/powerpoint/2010/main" val="9484725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E0D29D94-C2B5-796D-7DC3-D23020EC0339}"/>
              </a:ext>
            </a:extLst>
          </p:cNvPr>
          <p:cNvPicPr>
            <a:picLocks noChangeAspect="1"/>
          </p:cNvPicPr>
          <p:nvPr/>
        </p:nvPicPr>
        <p:blipFill>
          <a:blip r:embed="rId2"/>
          <a:stretch>
            <a:fillRect/>
          </a:stretch>
        </p:blipFill>
        <p:spPr>
          <a:xfrm>
            <a:off x="4524155" y="3081289"/>
            <a:ext cx="3143689" cy="695422"/>
          </a:xfrm>
          <a:prstGeom prst="rect">
            <a:avLst/>
          </a:prstGeom>
        </p:spPr>
      </p:pic>
    </p:spTree>
    <p:extLst>
      <p:ext uri="{BB962C8B-B14F-4D97-AF65-F5344CB8AC3E}">
        <p14:creationId xmlns:p14="http://schemas.microsoft.com/office/powerpoint/2010/main" val="36038421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A78D6B24-35B3-310D-29BC-8997C9FEC8EC}"/>
              </a:ext>
            </a:extLst>
          </p:cNvPr>
          <p:cNvSpPr>
            <a:spLocks noGrp="1"/>
          </p:cNvSpPr>
          <p:nvPr>
            <p:ph type="body" idx="1"/>
          </p:nvPr>
        </p:nvSpPr>
        <p:spPr/>
        <p:txBody>
          <a:bodyPr/>
          <a:lstStyle/>
          <a:p>
            <a:r>
              <a:rPr lang="en-US" dirty="0"/>
              <a:t>Primitive types </a:t>
            </a:r>
          </a:p>
        </p:txBody>
      </p:sp>
      <p:sp>
        <p:nvSpPr>
          <p:cNvPr id="6" name="Content Placeholder 5">
            <a:extLst>
              <a:ext uri="{FF2B5EF4-FFF2-40B4-BE49-F238E27FC236}">
                <a16:creationId xmlns:a16="http://schemas.microsoft.com/office/drawing/2014/main" id="{F0F0C04D-A002-8F35-11D1-7AAD102838E3}"/>
              </a:ext>
            </a:extLst>
          </p:cNvPr>
          <p:cNvSpPr>
            <a:spLocks noGrp="1"/>
          </p:cNvSpPr>
          <p:nvPr>
            <p:ph sz="half" idx="2"/>
          </p:nvPr>
        </p:nvSpPr>
        <p:spPr/>
        <p:txBody>
          <a:bodyPr>
            <a:normAutofit/>
          </a:bodyPr>
          <a:lstStyle/>
          <a:p>
            <a:r>
              <a:rPr lang="en-US" dirty="0"/>
              <a:t>string.</a:t>
            </a:r>
          </a:p>
          <a:p>
            <a:r>
              <a:rPr lang="en-US" dirty="0"/>
              <a:t>number.</a:t>
            </a:r>
          </a:p>
          <a:p>
            <a:r>
              <a:rPr lang="en-US" dirty="0" err="1"/>
              <a:t>bigint</a:t>
            </a:r>
            <a:r>
              <a:rPr lang="en-US" dirty="0"/>
              <a:t>.</a:t>
            </a:r>
          </a:p>
          <a:p>
            <a:r>
              <a:rPr lang="en-US" dirty="0" err="1"/>
              <a:t>boolean</a:t>
            </a:r>
            <a:r>
              <a:rPr lang="en-US" dirty="0"/>
              <a:t>.</a:t>
            </a:r>
          </a:p>
          <a:p>
            <a:r>
              <a:rPr lang="en-US" dirty="0"/>
              <a:t>undefined.</a:t>
            </a:r>
          </a:p>
          <a:p>
            <a:r>
              <a:rPr lang="en-US" dirty="0"/>
              <a:t>symbol.</a:t>
            </a:r>
          </a:p>
          <a:p>
            <a:r>
              <a:rPr lang="en-US" dirty="0"/>
              <a:t>null</a:t>
            </a:r>
          </a:p>
        </p:txBody>
      </p:sp>
      <p:sp>
        <p:nvSpPr>
          <p:cNvPr id="2" name="Text Placeholder 4">
            <a:extLst>
              <a:ext uri="{FF2B5EF4-FFF2-40B4-BE49-F238E27FC236}">
                <a16:creationId xmlns:a16="http://schemas.microsoft.com/office/drawing/2014/main" id="{AC5C3B65-1E3B-AA21-054F-157BF100518B}"/>
              </a:ext>
            </a:extLst>
          </p:cNvPr>
          <p:cNvSpPr txBox="1">
            <a:spLocks/>
          </p:cNvSpPr>
          <p:nvPr/>
        </p:nvSpPr>
        <p:spPr>
          <a:xfrm>
            <a:off x="6194427" y="1681163"/>
            <a:ext cx="5157787" cy="823912"/>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dirty="0"/>
              <a:t>Object Type</a:t>
            </a:r>
          </a:p>
        </p:txBody>
      </p:sp>
      <p:sp>
        <p:nvSpPr>
          <p:cNvPr id="3" name="Content Placeholder 5">
            <a:extLst>
              <a:ext uri="{FF2B5EF4-FFF2-40B4-BE49-F238E27FC236}">
                <a16:creationId xmlns:a16="http://schemas.microsoft.com/office/drawing/2014/main" id="{0772229F-1BE0-F32F-2C2B-DEBAA57B9476}"/>
              </a:ext>
            </a:extLst>
          </p:cNvPr>
          <p:cNvSpPr txBox="1">
            <a:spLocks/>
          </p:cNvSpPr>
          <p:nvPr/>
        </p:nvSpPr>
        <p:spPr>
          <a:xfrm>
            <a:off x="6194427" y="2505075"/>
            <a:ext cx="5157787" cy="368458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Object</a:t>
            </a:r>
          </a:p>
          <a:p>
            <a:r>
              <a:rPr lang="en-US" dirty="0"/>
              <a:t>Array</a:t>
            </a:r>
          </a:p>
          <a:p>
            <a:r>
              <a:rPr lang="en-US" dirty="0"/>
              <a:t>Function</a:t>
            </a:r>
          </a:p>
          <a:p>
            <a:pPr marL="0" indent="0">
              <a:buNone/>
            </a:pPr>
            <a:endParaRPr lang="en-US" dirty="0"/>
          </a:p>
        </p:txBody>
      </p:sp>
    </p:spTree>
    <p:extLst>
      <p:ext uri="{BB962C8B-B14F-4D97-AF65-F5344CB8AC3E}">
        <p14:creationId xmlns:p14="http://schemas.microsoft.com/office/powerpoint/2010/main" val="183855458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F46216B-77A9-411A-B9D3-5023FCB7020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41</TotalTime>
  <Words>1763</Words>
  <Application>Microsoft Office PowerPoint</Application>
  <PresentationFormat>Widescreen</PresentationFormat>
  <Paragraphs>156</Paragraphs>
  <Slides>40</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40</vt:i4>
      </vt:variant>
    </vt:vector>
  </HeadingPairs>
  <TitlesOfParts>
    <vt:vector size="45" baseType="lpstr">
      <vt:lpstr>Arial</vt:lpstr>
      <vt:lpstr>Calibri</vt:lpstr>
      <vt:lpstr>Calibri Light</vt:lpstr>
      <vt:lpstr>Consolas</vt:lpstr>
      <vt:lpstr>Office Theme</vt:lpstr>
      <vt:lpstr>JS101</vt:lpstr>
      <vt:lpstr>0 1 </vt:lpstr>
      <vt:lpstr>PowerPoint Presentation</vt:lpstr>
      <vt:lpstr>PowerPoint Presentation</vt:lpstr>
      <vt:lpstr>algorithm</vt:lpstr>
      <vt:lpstr>PowerPoint Presentation</vt:lpstr>
      <vt:lpstr>Variable</vt:lpstr>
      <vt:lpstr>PowerPoint Presentation</vt:lpstr>
      <vt:lpstr>PowerPoint Presentation</vt:lpstr>
      <vt:lpstr>Function</vt:lpstr>
      <vt:lpstr>PowerPoint Presentation</vt:lpstr>
      <vt:lpstr>Conditionals</vt:lpstr>
      <vt:lpstr>PowerPoint Presentation</vt:lpstr>
      <vt:lpstr>PowerPoint Presentation</vt:lpstr>
      <vt:lpstr>Loops</vt:lpstr>
      <vt:lpstr>PowerPoint Presentation</vt:lpstr>
      <vt:lpstr>PowerPoint Presentation</vt:lpstr>
      <vt:lpstr>Objects</vt:lpstr>
      <vt:lpstr>PowerPoint Presentation</vt:lpstr>
      <vt:lpstr>Primitives are Immutable</vt:lpstr>
      <vt:lpstr>Wrapper Objects</vt:lpstr>
      <vt:lpstr>Wrapper objects</vt:lpstr>
      <vt:lpstr>Number Methods</vt:lpstr>
      <vt:lpstr>PowerPoint Presentation</vt:lpstr>
      <vt:lpstr>String Methods</vt:lpstr>
      <vt:lpstr>PowerPoint Presentation</vt:lpstr>
      <vt:lpstr>Array Methods</vt:lpstr>
      <vt:lpstr>PowerPoint Presentation</vt:lpstr>
      <vt:lpstr>Array methods Continued</vt:lpstr>
      <vt:lpstr>PowerPoint Presentation</vt:lpstr>
      <vt:lpstr>PowerPoint Presentation</vt:lpstr>
      <vt:lpstr>PowerPoint Presentation</vt:lpstr>
      <vt:lpstr>Object methods</vt:lpstr>
      <vt:lpstr>PowerPoint Presentation</vt:lpstr>
      <vt:lpstr>PowerPoint Presentation</vt:lpstr>
      <vt:lpstr>PowerPoint Presentation</vt:lpstr>
      <vt:lpstr>PowerPoint Presentation</vt:lpstr>
      <vt:lpstr>DOM methods</vt:lpstr>
      <vt:lpstr>DOM methods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JS101</dc:title>
  <dc:creator>milestone</dc:creator>
  <cp:lastModifiedBy>milestone</cp:lastModifiedBy>
  <cp:revision>16</cp:revision>
  <dcterms:created xsi:type="dcterms:W3CDTF">2023-03-08T21:39:04Z</dcterms:created>
  <dcterms:modified xsi:type="dcterms:W3CDTF">2023-03-08T23:58:11Z</dcterms:modified>
</cp:coreProperties>
</file>