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4"/>
  </p:notesMasterIdLst>
  <p:sldIdLst>
    <p:sldId id="384" r:id="rId3"/>
    <p:sldId id="256" r:id="rId4"/>
    <p:sldId id="370" r:id="rId5"/>
    <p:sldId id="385" r:id="rId6"/>
    <p:sldId id="371" r:id="rId7"/>
    <p:sldId id="392" r:id="rId8"/>
    <p:sldId id="378" r:id="rId9"/>
    <p:sldId id="391" r:id="rId10"/>
    <p:sldId id="395" r:id="rId11"/>
    <p:sldId id="363" r:id="rId12"/>
    <p:sldId id="367" r:id="rId13"/>
    <p:sldId id="364" r:id="rId14"/>
    <p:sldId id="257" r:id="rId15"/>
    <p:sldId id="386" r:id="rId16"/>
    <p:sldId id="387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58" r:id="rId68"/>
    <p:sldId id="321" r:id="rId69"/>
    <p:sldId id="322" r:id="rId70"/>
    <p:sldId id="323" r:id="rId71"/>
    <p:sldId id="332" r:id="rId72"/>
    <p:sldId id="333" r:id="rId73"/>
    <p:sldId id="380" r:id="rId74"/>
    <p:sldId id="334" r:id="rId75"/>
    <p:sldId id="335" r:id="rId76"/>
    <p:sldId id="336" r:id="rId77"/>
    <p:sldId id="337" r:id="rId78"/>
    <p:sldId id="338" r:id="rId79"/>
    <p:sldId id="340" r:id="rId80"/>
    <p:sldId id="381" r:id="rId81"/>
    <p:sldId id="382" r:id="rId82"/>
    <p:sldId id="383" r:id="rId8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62ABB-EB27-4617-91C8-067A35F8564E}">
  <a:tblStyle styleId="{76162ABB-EB27-4617-91C8-067A35F85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85207" autoAdjust="0"/>
  </p:normalViewPr>
  <p:slideViewPr>
    <p:cSldViewPr snapToGrid="0">
      <p:cViewPr varScale="1">
        <p:scale>
          <a:sx n="82" d="100"/>
          <a:sy n="82" d="100"/>
        </p:scale>
        <p:origin x="4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tish_and_American_keyboards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q9MM__h-M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Representations: counting on hand, counting with decimal, but computers only have 0s and 1s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computer does 5 basic operations that are input, output, process, storing and controlling.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b88704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b88704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fba800c4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fba800c4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c0602a7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c0602a7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c0602a7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c0602a7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c0602a7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c0602a7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c0602a7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c0602a7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0602a7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c0602a7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c0602a78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c0602a78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c0602a78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1c0602a78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c0602a7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c0602a7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c0602a78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c0602a78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why 1, 10, and 100?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c0602a78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c0602a78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c0602a7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c0602a7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fba800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4fba800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c0602a7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c0602a7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1c0602a78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1c0602a78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c0602a78_1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c0602a78_1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c0602a78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c0602a78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1c0602a78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1c0602a78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5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c0602a7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c0602a7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c0602a78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c0602a78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c0602a78_1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c0602a78_1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9d1a31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09d1a31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9d1a31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9d1a31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bd7760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bd7760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9d1a31b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9d1a31b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9d1a31b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09d1a31b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4fba800c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4fba800c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9d1a31b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09d1a31b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Call-on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Name, education, experience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Ask student to introduce themselves? How many of them have prior programming experience? School or university?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09d1a31b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09d1a31b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4fba800c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4fba800c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4a7e6b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c4a7e6b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fba800c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fba800c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9d1a31b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9d1a31b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https://en.wikipedia.org/wiki/British_and_American_keyboards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represent other symbols?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9d1a31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9d1a31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c4a7e6b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c4a7e6b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c4a7e6be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c4a7e6be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c4a7e6b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c4a7e6b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https://emojipedia.org/face-with-medical-mask/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09d1a31b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09d1a31b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https://emojipedia.org/face-with-medical-mask/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2451917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9d1a31b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09d1a31b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9d1a31b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9d1a31b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1c0602a78_1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1c0602a78_1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1c0602a78_1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1c0602a78_1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1c0602a78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1c0602a78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1c0602a78_1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1c0602a78_1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1c0602a78_1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1c0602a78_1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09d1a31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09d1a31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09d1a31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09d1a31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09d1a31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09d1a31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36221032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fba800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4fba800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https://youtu.be/p3q9MM__h-M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193ad8eb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193ad8eb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note, duration,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281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88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teaching philosophy: learn by doing. </a:t>
            </a:r>
          </a:p>
          <a:p>
            <a:r>
              <a:rPr lang="fa-IR" dirty="0"/>
              <a:t>چطور در یک شهر نو بلد میشوید. </a:t>
            </a:r>
          </a:p>
          <a:p>
            <a:r>
              <a:rPr lang="fa-IR" dirty="0"/>
              <a:t>اول چیز های را یاد بگیر که زیاد سروکار داشته باشی همرایش.</a:t>
            </a:r>
            <a:endParaRPr lang="en-US" dirty="0"/>
          </a:p>
          <a:p>
            <a:r>
              <a:rPr lang="en-US" dirty="0"/>
              <a:t>Course suggestion: learning how to learn on Coursera.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1907da2b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1907da2b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097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97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8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9d1a31b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9d1a31b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experience that matters is yours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a competition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9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7178892" y="4663217"/>
            <a:ext cx="172110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© 2022 Milestone Institute</a:t>
            </a:r>
            <a:endParaRPr lang="e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hand-with-fingers-splaye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z78_07Xg-U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web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39D-112B-1376-54C7-86D37A22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D94-9CE8-00BE-FFA1-84FF1CDD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</a:t>
            </a:r>
            <a:r>
              <a:rPr lang="fa-IR" dirty="0"/>
              <a:t>1</a:t>
            </a:r>
            <a:r>
              <a:rPr lang="en-US" dirty="0"/>
              <a:t>: Variables, Conditionals, Functions</a:t>
            </a:r>
          </a:p>
          <a:p>
            <a:r>
              <a:rPr lang="en-US" dirty="0"/>
              <a:t>Week</a:t>
            </a:r>
            <a:r>
              <a:rPr lang="fa-IR" dirty="0"/>
              <a:t> 2</a:t>
            </a:r>
            <a:r>
              <a:rPr lang="en-US" dirty="0"/>
              <a:t>: Loops, Arrays, Strings</a:t>
            </a:r>
          </a:p>
          <a:p>
            <a:r>
              <a:rPr lang="en-US" dirty="0"/>
              <a:t>Week</a:t>
            </a:r>
            <a:r>
              <a:rPr lang="fa-IR" dirty="0"/>
              <a:t>3</a:t>
            </a:r>
            <a:r>
              <a:rPr lang="en-US" dirty="0"/>
              <a:t>: Objects, Error Handling</a:t>
            </a:r>
          </a:p>
          <a:p>
            <a:r>
              <a:rPr lang="en-US" dirty="0"/>
              <a:t>Week</a:t>
            </a:r>
            <a:r>
              <a:rPr lang="fa-IR" dirty="0"/>
              <a:t>4</a:t>
            </a:r>
            <a:r>
              <a:rPr lang="en-US" dirty="0"/>
              <a:t>: DOM and Events</a:t>
            </a:r>
          </a:p>
          <a:p>
            <a:r>
              <a:rPr lang="en-US" dirty="0"/>
              <a:t>Week</a:t>
            </a:r>
            <a:r>
              <a:rPr lang="fa-IR" dirty="0"/>
              <a:t>5</a:t>
            </a:r>
            <a:r>
              <a:rPr lang="en-US" dirty="0"/>
              <a:t>: AJAX</a:t>
            </a:r>
          </a:p>
          <a:p>
            <a:r>
              <a:rPr lang="en-US" dirty="0"/>
              <a:t>Week</a:t>
            </a:r>
            <a:r>
              <a:rPr lang="fa-IR" dirty="0"/>
              <a:t>6</a:t>
            </a:r>
            <a:r>
              <a:rPr lang="en-US" dirty="0"/>
              <a:t>:SPA</a:t>
            </a:r>
            <a:endParaRPr lang="fa-IR" dirty="0"/>
          </a:p>
          <a:p>
            <a:r>
              <a:rPr lang="en-US" dirty="0"/>
              <a:t>Week7: ReactJS Intro</a:t>
            </a:r>
          </a:p>
          <a:p>
            <a:r>
              <a:rPr lang="en-US" dirty="0"/>
              <a:t>Week8: Thinking in React</a:t>
            </a:r>
            <a:endParaRPr lang="fa-I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Teaching vs Training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41A66-59E4-073D-641C-5014854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fa-I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عالم بی عمل – درخت بی ثمر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83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ultimately matters in this course is not so much where you end up relative to your classmates but where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end up relative to yourself when you began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Computer Science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input 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output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3461850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Process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>
            <a:off x="2641464" y="1581962"/>
            <a:ext cx="3861072" cy="19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3800" b="1" dirty="0"/>
              <a:t>🖐️</a:t>
            </a:r>
            <a:endParaRPr lang="en-US" sz="13800" b="1" dirty="0">
              <a:hlinkClick r:id="rId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Web Programming with </a:t>
            </a:r>
            <a:r>
              <a:rPr lang="en" sz="4800" dirty="0">
                <a:solidFill>
                  <a:srgbClr val="FFFF00"/>
                </a:solidFill>
              </a:rPr>
              <a:t>Javascript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4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×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Welcome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1" name="Google Shape;281;p5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5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5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5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79-6E2D-13DF-F07C-8639BE40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B7DF-A96A-4D61-A15F-DB4BE1D8B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Course Structure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33823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/>
        </p:nvSpPr>
        <p:spPr>
          <a:xfrm>
            <a:off x="1026300" y="1780500"/>
            <a:ext cx="70914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62"/>
          <p:cNvGraphicFramePr/>
          <p:nvPr/>
        </p:nvGraphicFramePr>
        <p:xfrm>
          <a:off x="383063" y="2026950"/>
          <a:ext cx="8377875" cy="109722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7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63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64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65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7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68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00100001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0163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51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4,036,991,159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11110000 10011111 10011000 10110111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377" y="1465127"/>
            <a:ext cx="2213250" cy="22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7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79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80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81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17A2-4FC7-D083-D5ED-06FAEB41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</p:spTree>
    <p:extLst>
      <p:ext uri="{BB962C8B-B14F-4D97-AF65-F5344CB8AC3E}">
        <p14:creationId xmlns:p14="http://schemas.microsoft.com/office/powerpoint/2010/main" val="43260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p82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83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7" descr="Source: https://youtu.be/p3q9MM__h-M" title="Grumpy Cloud FLIPBOO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9D68-0BA2-9533-F9D2-51943851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88900"/>
            <a:ext cx="8966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5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50830-7975-9E76-8784-F060264A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7"/>
          <a:stretch/>
        </p:blipFill>
        <p:spPr>
          <a:xfrm>
            <a:off x="1814755" y="452848"/>
            <a:ext cx="5514489" cy="4237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E0725F-BE07-D7D5-4F19-C41B93CE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89" y="1552739"/>
            <a:ext cx="2038021" cy="20380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651E55-844A-09E6-78B0-56CDE2F5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93" y="232705"/>
            <a:ext cx="1320034" cy="13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6EB53-5CB4-03B2-F5C4-84E925CAF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36"/>
          <a:stretch/>
        </p:blipFill>
        <p:spPr>
          <a:xfrm>
            <a:off x="5985372" y="232705"/>
            <a:ext cx="1438216" cy="1320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E0F35-3E27-FF56-2808-4513993B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174" y="3918833"/>
            <a:ext cx="1589649" cy="9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8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57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-US" sz="2200" dirty="0">
                <a:solidFill>
                  <a:srgbClr val="FFFF00"/>
                </a:solidFill>
                <a:latin typeface="Consolas"/>
                <a:sym typeface="Consolas"/>
              </a:rPr>
              <a:t>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functions</a:t>
            </a:r>
            <a:endParaRPr dirty="0"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dirty="0">
                <a:solidFill>
                  <a:srgbClr val="FFFFFF"/>
                </a:solidFill>
              </a:rPr>
              <a:t>arguments, return values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conditionals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Boolean expressions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loops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variables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...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Let dictionary;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function pickup()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41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5E19E-025F-7AB2-94F4-6CA49353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39" y="560661"/>
            <a:ext cx="818900" cy="81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B680EB-E00C-C2AB-3346-C4D9737B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3" y="560660"/>
            <a:ext cx="818901" cy="818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CFC98-48DD-ECD8-9EDA-C3E765AE9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1" t="8816" r="26838" b="8816"/>
          <a:stretch/>
        </p:blipFill>
        <p:spPr>
          <a:xfrm>
            <a:off x="5683328" y="560660"/>
            <a:ext cx="818900" cy="775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30E56-B80C-EE71-DBBB-713DDF39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91" y="2051520"/>
            <a:ext cx="899374" cy="899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59FAB-6F4A-8E27-B49E-B41CAD2E4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202" y="2051520"/>
            <a:ext cx="899374" cy="89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5267E-D38C-0DF7-F9E2-6FD8B6B4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086" y="2051520"/>
            <a:ext cx="899374" cy="899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18979-C316-ECFD-DA2C-AC4F7EBBD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328" y="3652024"/>
            <a:ext cx="899374" cy="899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E5078-71AE-9594-65C5-DC6FD6B638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0093" y="3652024"/>
            <a:ext cx="963592" cy="963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50812-5136-B0C1-5735-07BD673F09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794" y="3795161"/>
            <a:ext cx="1337957" cy="7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28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if()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else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80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While()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4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Course Structure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1086</Words>
  <Application>Microsoft Office PowerPoint</Application>
  <PresentationFormat>On-screen Show (16:9)</PresentationFormat>
  <Paragraphs>322</Paragraphs>
  <Slides>81</Slides>
  <Notes>76</Notes>
  <HiddenSlides>48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Arabic Typesetting</vt:lpstr>
      <vt:lpstr>Arial</vt:lpstr>
      <vt:lpstr>Consolas</vt:lpstr>
      <vt:lpstr>Courier New</vt:lpstr>
      <vt:lpstr>Simple Dark</vt:lpstr>
      <vt:lpstr>Simple Dark</vt:lpstr>
      <vt:lpstr>بسم الله الرحمن الرحیم</vt:lpstr>
      <vt:lpstr>JS101 Introduction to  Web Programming with Javascript</vt:lpstr>
      <vt:lpstr>Welcome</vt:lpstr>
      <vt:lpstr>Agenda </vt:lpstr>
      <vt:lpstr>Introduction</vt:lpstr>
      <vt:lpstr>Why JavaScript?</vt:lpstr>
      <vt:lpstr>PowerPoint Presentation</vt:lpstr>
      <vt:lpstr>PowerPoint Presentation</vt:lpstr>
      <vt:lpstr>Course Structure</vt:lpstr>
      <vt:lpstr>Outline</vt:lpstr>
      <vt:lpstr>Teaching vs Training</vt:lpstr>
      <vt:lpstr>عالم بی عمل – درخت بی ثمر</vt:lpstr>
      <vt:lpstr>what ultimately matters in this course is not so much where you end up relative to your classmates but where  you end up relative to yourself when you began</vt:lpstr>
      <vt:lpstr>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Unicode</vt:lpstr>
      <vt:lpstr>4,036,991,159</vt:lpstr>
      <vt:lpstr>11110000 10011111 10011000 10110111</vt:lpstr>
      <vt:lpstr>PowerPoint Presentation</vt:lpstr>
      <vt:lpstr>PowerPoint Presentation</vt:lpstr>
      <vt:lpstr>PowerPoint Presentation</vt:lpstr>
      <vt:lpstr>RGB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milestone</cp:lastModifiedBy>
  <cp:revision>197</cp:revision>
  <dcterms:modified xsi:type="dcterms:W3CDTF">2023-02-14T05:29:24Z</dcterms:modified>
</cp:coreProperties>
</file>