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9"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AA8"/>
    <a:srgbClr val="469AD0"/>
    <a:srgbClr val="45A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8618" autoAdjust="0"/>
  </p:normalViewPr>
  <p:slideViewPr>
    <p:cSldViewPr snapToGrid="0" snapToObjects="1">
      <p:cViewPr varScale="1">
        <p:scale>
          <a:sx n="111" d="100"/>
          <a:sy n="111" d="100"/>
        </p:scale>
        <p:origin x="-9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570D03-E1E8-9547-928D-5F760EE02A6F}" type="datetimeFigureOut">
              <a:rPr lang="en-US" smtClean="0"/>
              <a:t>6/21/15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4A23C5-EA39-5443-998D-363E6876AE49}" type="slidenum">
              <a:rPr lang="en-US" smtClean="0"/>
              <a:t>‹#›</a:t>
            </a:fld>
            <a:endParaRPr lang="en-US"/>
          </a:p>
        </p:txBody>
      </p:sp>
    </p:spTree>
    <p:extLst>
      <p:ext uri="{BB962C8B-B14F-4D97-AF65-F5344CB8AC3E}">
        <p14:creationId xmlns:p14="http://schemas.microsoft.com/office/powerpoint/2010/main" val="1504817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A23C5-EA39-5443-998D-363E6876AE49}" type="slidenum">
              <a:rPr lang="en-US" smtClean="0"/>
              <a:t>3</a:t>
            </a:fld>
            <a:endParaRPr lang="en-US"/>
          </a:p>
        </p:txBody>
      </p:sp>
    </p:spTree>
    <p:extLst>
      <p:ext uri="{BB962C8B-B14F-4D97-AF65-F5344CB8AC3E}">
        <p14:creationId xmlns:p14="http://schemas.microsoft.com/office/powerpoint/2010/main" val="230463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BF8F93-2D47-804A-8F45-FFD6DE343AEB}"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267508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F8F93-2D47-804A-8F45-FFD6DE343AEB}"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417717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F8F93-2D47-804A-8F45-FFD6DE343AEB}"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40002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F8F93-2D47-804A-8F45-FFD6DE343AEB}"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426909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BF8F93-2D47-804A-8F45-FFD6DE343AEB}"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255704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BF8F93-2D47-804A-8F45-FFD6DE343AEB}"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330803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BF8F93-2D47-804A-8F45-FFD6DE343AEB}" type="datetimeFigureOut">
              <a:rPr lang="en-US" smtClean="0"/>
              <a:t>6/21/15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338656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BF8F93-2D47-804A-8F45-FFD6DE343AEB}" type="datetimeFigureOut">
              <a:rPr lang="en-US" smtClean="0"/>
              <a:t>6/21/15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203142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F8F93-2D47-804A-8F45-FFD6DE343AEB}" type="datetimeFigureOut">
              <a:rPr lang="en-US" smtClean="0"/>
              <a:t>6/21/15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253951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BF8F93-2D47-804A-8F45-FFD6DE343AEB}"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312711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BF8F93-2D47-804A-8F45-FFD6DE343AEB}"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A9861-50B5-9549-90B4-1C2E87137492}" type="slidenum">
              <a:rPr lang="en-US" smtClean="0"/>
              <a:t>‹#›</a:t>
            </a:fld>
            <a:endParaRPr lang="en-US"/>
          </a:p>
        </p:txBody>
      </p:sp>
    </p:spTree>
    <p:extLst>
      <p:ext uri="{BB962C8B-B14F-4D97-AF65-F5344CB8AC3E}">
        <p14:creationId xmlns:p14="http://schemas.microsoft.com/office/powerpoint/2010/main" val="2215165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F8F93-2D47-804A-8F45-FFD6DE343AEB}" type="datetimeFigureOut">
              <a:rPr lang="en-US" smtClean="0"/>
              <a:t>6/21/15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A9861-50B5-9549-90B4-1C2E87137492}" type="slidenum">
              <a:rPr lang="en-US" smtClean="0"/>
              <a:t>‹#›</a:t>
            </a:fld>
            <a:endParaRPr lang="en-US"/>
          </a:p>
        </p:txBody>
      </p:sp>
    </p:spTree>
    <p:extLst>
      <p:ext uri="{BB962C8B-B14F-4D97-AF65-F5344CB8AC3E}">
        <p14:creationId xmlns:p14="http://schemas.microsoft.com/office/powerpoint/2010/main" val="209658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9AD0"/>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75073"/>
          </a:xfrm>
          <a:prstGeom prst="rect">
            <a:avLst/>
          </a:prstGeom>
          <a:solidFill>
            <a:srgbClr val="0F6AA8"/>
          </a:solidFill>
          <a:ln>
            <a:solidFill>
              <a:srgbClr val="0F6AA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6AA8"/>
              </a:solidFill>
            </a:endParaRPr>
          </a:p>
        </p:txBody>
      </p:sp>
      <p:sp>
        <p:nvSpPr>
          <p:cNvPr id="6" name="TextBox 5"/>
          <p:cNvSpPr txBox="1"/>
          <p:nvPr/>
        </p:nvSpPr>
        <p:spPr>
          <a:xfrm>
            <a:off x="8162216" y="148745"/>
            <a:ext cx="727498" cy="369332"/>
          </a:xfrm>
          <a:prstGeom prst="rect">
            <a:avLst/>
          </a:prstGeom>
          <a:noFill/>
        </p:spPr>
        <p:txBody>
          <a:bodyPr wrap="square" rtlCol="0">
            <a:spAutoFit/>
          </a:bodyPr>
          <a:lstStyle/>
          <a:p>
            <a:r>
              <a:rPr lang="en-US" dirty="0" smtClean="0">
                <a:solidFill>
                  <a:schemeClr val="bg1"/>
                </a:solidFill>
              </a:rPr>
              <a:t>Login</a:t>
            </a:r>
            <a:endParaRPr lang="en-US" dirty="0">
              <a:solidFill>
                <a:schemeClr val="bg1"/>
              </a:solidFill>
            </a:endParaRPr>
          </a:p>
        </p:txBody>
      </p:sp>
      <p:pic>
        <p:nvPicPr>
          <p:cNvPr id="7" name="Picture 6" descr="studybuddylogolight.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7585" y="1453123"/>
            <a:ext cx="7814016" cy="3255841"/>
          </a:xfrm>
          <a:prstGeom prst="rect">
            <a:avLst/>
          </a:prstGeom>
        </p:spPr>
      </p:pic>
      <p:sp>
        <p:nvSpPr>
          <p:cNvPr id="8" name="TextBox 7"/>
          <p:cNvSpPr txBox="1"/>
          <p:nvPr/>
        </p:nvSpPr>
        <p:spPr>
          <a:xfrm>
            <a:off x="2508675" y="4602760"/>
            <a:ext cx="4131835" cy="523220"/>
          </a:xfrm>
          <a:prstGeom prst="rect">
            <a:avLst/>
          </a:prstGeom>
          <a:noFill/>
        </p:spPr>
        <p:txBody>
          <a:bodyPr wrap="none" rtlCol="0">
            <a:spAutoFit/>
          </a:bodyPr>
          <a:lstStyle/>
          <a:p>
            <a:r>
              <a:rPr lang="en-US" sz="2800" dirty="0" smtClean="0">
                <a:solidFill>
                  <a:schemeClr val="bg1"/>
                </a:solidFill>
                <a:cs typeface="Marker Felt"/>
              </a:rPr>
              <a:t>Let’s figure it out </a:t>
            </a:r>
            <a:r>
              <a:rPr lang="en-US" sz="2800" b="1" u="sng" dirty="0" smtClean="0">
                <a:solidFill>
                  <a:schemeClr val="bg1"/>
                </a:solidFill>
                <a:cs typeface="Marker Felt"/>
              </a:rPr>
              <a:t>together.</a:t>
            </a:r>
            <a:endParaRPr lang="en-US" sz="2800" b="1" u="sng" dirty="0">
              <a:solidFill>
                <a:schemeClr val="bg1"/>
              </a:solidFill>
              <a:cs typeface="Marker Felt"/>
            </a:endParaRPr>
          </a:p>
        </p:txBody>
      </p:sp>
      <p:sp>
        <p:nvSpPr>
          <p:cNvPr id="30" name="Rectangle 29"/>
          <p:cNvSpPr/>
          <p:nvPr/>
        </p:nvSpPr>
        <p:spPr>
          <a:xfrm>
            <a:off x="1" y="6266157"/>
            <a:ext cx="9144000" cy="5918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6AA8"/>
              </a:solidFill>
            </a:endParaRPr>
          </a:p>
        </p:txBody>
      </p:sp>
      <p:sp>
        <p:nvSpPr>
          <p:cNvPr id="19" name="Rounded Rectangle 18"/>
          <p:cNvSpPr/>
          <p:nvPr/>
        </p:nvSpPr>
        <p:spPr>
          <a:xfrm>
            <a:off x="3615110" y="5366260"/>
            <a:ext cx="1853398" cy="492002"/>
          </a:xfrm>
          <a:prstGeom prst="roundRect">
            <a:avLst/>
          </a:prstGeom>
          <a:solidFill>
            <a:srgbClr val="0F6A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Sign Up</a:t>
            </a:r>
            <a:endParaRPr lang="en-US" dirty="0"/>
          </a:p>
        </p:txBody>
      </p:sp>
      <p:grpSp>
        <p:nvGrpSpPr>
          <p:cNvPr id="21" name="Group 20"/>
          <p:cNvGrpSpPr/>
          <p:nvPr/>
        </p:nvGrpSpPr>
        <p:grpSpPr>
          <a:xfrm>
            <a:off x="6927559" y="6270173"/>
            <a:ext cx="1471801" cy="514623"/>
            <a:chOff x="1115670" y="6343377"/>
            <a:chExt cx="1471801" cy="514623"/>
          </a:xfrm>
        </p:grpSpPr>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5670" y="6344438"/>
              <a:ext cx="479237" cy="479237"/>
            </a:xfrm>
            <a:prstGeom prst="rect">
              <a:avLst/>
            </a:prstGeom>
          </p:spPr>
        </p:pic>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94907" y="6343377"/>
              <a:ext cx="514623" cy="514623"/>
            </a:xfrm>
            <a:prstGeom prst="rect">
              <a:avLst/>
            </a:prstGeom>
          </p:spPr>
        </p:pic>
        <p:pic>
          <p:nvPicPr>
            <p:cNvPr id="24" name="Picture 2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09530" y="6343377"/>
              <a:ext cx="477941" cy="477941"/>
            </a:xfrm>
            <a:prstGeom prst="rect">
              <a:avLst/>
            </a:prstGeom>
          </p:spPr>
        </p:pic>
      </p:grpSp>
      <p:sp>
        <p:nvSpPr>
          <p:cNvPr id="25" name="TextBox 24"/>
          <p:cNvSpPr txBox="1"/>
          <p:nvPr/>
        </p:nvSpPr>
        <p:spPr>
          <a:xfrm>
            <a:off x="2848744" y="6492378"/>
            <a:ext cx="3097485" cy="307777"/>
          </a:xfrm>
          <a:prstGeom prst="rect">
            <a:avLst/>
          </a:prstGeom>
          <a:noFill/>
        </p:spPr>
        <p:txBody>
          <a:bodyPr wrap="none" rtlCol="0">
            <a:spAutoFit/>
          </a:bodyPr>
          <a:lstStyle/>
          <a:p>
            <a:r>
              <a:rPr lang="en-US" sz="1400" dirty="0" smtClean="0">
                <a:solidFill>
                  <a:schemeClr val="tx1">
                    <a:lumMod val="50000"/>
                    <a:lumOff val="50000"/>
                  </a:schemeClr>
                </a:solidFill>
              </a:rPr>
              <a:t>Privacy Policy | Contact Us  |  Our Team</a:t>
            </a:r>
            <a:endParaRPr lang="en-US" sz="1400" dirty="0">
              <a:solidFill>
                <a:schemeClr val="tx1">
                  <a:lumMod val="50000"/>
                  <a:lumOff val="50000"/>
                </a:schemeClr>
              </a:solidFill>
            </a:endParaRPr>
          </a:p>
        </p:txBody>
      </p:sp>
      <p:sp>
        <p:nvSpPr>
          <p:cNvPr id="26" name="Rectangle 25"/>
          <p:cNvSpPr/>
          <p:nvPr/>
        </p:nvSpPr>
        <p:spPr>
          <a:xfrm>
            <a:off x="205937" y="6482399"/>
            <a:ext cx="2043060" cy="307777"/>
          </a:xfrm>
          <a:prstGeom prst="rect">
            <a:avLst/>
          </a:prstGeom>
        </p:spPr>
        <p:txBody>
          <a:bodyPr wrap="none">
            <a:spAutoFit/>
          </a:bodyPr>
          <a:lstStyle/>
          <a:p>
            <a:r>
              <a:rPr lang="en-US" sz="1400" dirty="0" smtClean="0">
                <a:solidFill>
                  <a:schemeClr val="tx1">
                    <a:lumMod val="50000"/>
                    <a:lumOff val="50000"/>
                  </a:schemeClr>
                </a:solidFill>
              </a:rPr>
              <a:t>(c) The StudyBuddy Team</a:t>
            </a:r>
            <a:endParaRPr lang="en-US" sz="1400" dirty="0">
              <a:solidFill>
                <a:schemeClr val="tx1">
                  <a:lumMod val="50000"/>
                  <a:lumOff val="50000"/>
                </a:schemeClr>
              </a:solidFill>
            </a:endParaRPr>
          </a:p>
        </p:txBody>
      </p:sp>
      <p:pic>
        <p:nvPicPr>
          <p:cNvPr id="29" name="Picture 28" descr="studybuddylogolight.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 y="0"/>
            <a:ext cx="1761872" cy="734113"/>
          </a:xfrm>
          <a:prstGeom prst="rect">
            <a:avLst/>
          </a:prstGeom>
        </p:spPr>
      </p:pic>
    </p:spTree>
    <p:extLst>
      <p:ext uri="{BB962C8B-B14F-4D97-AF65-F5344CB8AC3E}">
        <p14:creationId xmlns:p14="http://schemas.microsoft.com/office/powerpoint/2010/main" val="304053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75073"/>
          </a:xfrm>
          <a:prstGeom prst="rect">
            <a:avLst/>
          </a:prstGeom>
          <a:solidFill>
            <a:srgbClr val="0F6AA8"/>
          </a:solidFill>
          <a:ln>
            <a:solidFill>
              <a:srgbClr val="0F6AA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8180119" y="148745"/>
            <a:ext cx="732206" cy="369332"/>
          </a:xfrm>
          <a:prstGeom prst="rect">
            <a:avLst/>
          </a:prstGeom>
          <a:noFill/>
        </p:spPr>
        <p:txBody>
          <a:bodyPr wrap="square" rtlCol="0">
            <a:spAutoFit/>
          </a:bodyPr>
          <a:lstStyle/>
          <a:p>
            <a:r>
              <a:rPr lang="en-US" dirty="0" smtClean="0">
                <a:solidFill>
                  <a:schemeClr val="bg1"/>
                </a:solidFill>
              </a:rPr>
              <a:t>Login</a:t>
            </a:r>
            <a:endParaRPr lang="en-US" dirty="0">
              <a:solidFill>
                <a:schemeClr val="bg1"/>
              </a:solidFill>
            </a:endParaRPr>
          </a:p>
        </p:txBody>
      </p:sp>
      <p:sp>
        <p:nvSpPr>
          <p:cNvPr id="11" name="TextBox 10"/>
          <p:cNvSpPr txBox="1"/>
          <p:nvPr/>
        </p:nvSpPr>
        <p:spPr>
          <a:xfrm>
            <a:off x="640679" y="1373030"/>
            <a:ext cx="2780097" cy="461665"/>
          </a:xfrm>
          <a:prstGeom prst="rect">
            <a:avLst/>
          </a:prstGeom>
          <a:noFill/>
        </p:spPr>
        <p:txBody>
          <a:bodyPr wrap="square" rtlCol="0">
            <a:spAutoFit/>
          </a:bodyPr>
          <a:lstStyle/>
          <a:p>
            <a:r>
              <a:rPr lang="en-US" sz="2400" dirty="0" smtClean="0">
                <a:solidFill>
                  <a:srgbClr val="0F6AA8"/>
                </a:solidFill>
              </a:rPr>
              <a:t>Stop Working Alone</a:t>
            </a:r>
            <a:endParaRPr lang="en-US" sz="2400" dirty="0">
              <a:solidFill>
                <a:srgbClr val="0F6AA8"/>
              </a:solidFill>
            </a:endParaRPr>
          </a:p>
        </p:txBody>
      </p:sp>
      <p:sp>
        <p:nvSpPr>
          <p:cNvPr id="12" name="TextBox 11"/>
          <p:cNvSpPr txBox="1"/>
          <p:nvPr/>
        </p:nvSpPr>
        <p:spPr>
          <a:xfrm>
            <a:off x="640679" y="2119655"/>
            <a:ext cx="3332931" cy="2862323"/>
          </a:xfrm>
          <a:prstGeom prst="rect">
            <a:avLst/>
          </a:prstGeom>
          <a:noFill/>
        </p:spPr>
        <p:txBody>
          <a:bodyPr wrap="square" rtlCol="0">
            <a:spAutoFit/>
          </a:bodyPr>
          <a:lstStyle/>
          <a:p>
            <a:r>
              <a:rPr lang="en-US" dirty="0" smtClean="0"/>
              <a:t>StudyBuddy is a simple social platform that helps you discover opportunities to collaborate with students near you. It's designed to take stress off of you when courses get challenging by working with others. We believe that working together lets us work better - no matter what we're doing.</a:t>
            </a:r>
            <a:endParaRPr lang="en-US" dirty="0"/>
          </a:p>
        </p:txBody>
      </p:sp>
      <p:sp>
        <p:nvSpPr>
          <p:cNvPr id="14" name="Rounded Rectangle 13"/>
          <p:cNvSpPr/>
          <p:nvPr/>
        </p:nvSpPr>
        <p:spPr>
          <a:xfrm>
            <a:off x="3633202" y="5366260"/>
            <a:ext cx="1853398" cy="492002"/>
          </a:xfrm>
          <a:prstGeom prst="roundRect">
            <a:avLst/>
          </a:prstGeom>
          <a:solidFill>
            <a:srgbClr val="0F6A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Sign Up</a:t>
            </a:r>
            <a:endParaRPr lang="en-US" dirty="0"/>
          </a:p>
        </p:txBody>
      </p: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76290" y="1524933"/>
            <a:ext cx="4488999" cy="3457045"/>
          </a:xfrm>
          <a:prstGeom prst="rect">
            <a:avLst/>
          </a:prstGeom>
        </p:spPr>
      </p:pic>
      <p:cxnSp>
        <p:nvCxnSpPr>
          <p:cNvPr id="18" name="Straight Arrow Connector 17"/>
          <p:cNvCxnSpPr/>
          <p:nvPr/>
        </p:nvCxnSpPr>
        <p:spPr>
          <a:xfrm flipH="1" flipV="1">
            <a:off x="7344947" y="4981979"/>
            <a:ext cx="606357" cy="3842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213324" y="5366260"/>
            <a:ext cx="1551965" cy="646331"/>
          </a:xfrm>
          <a:prstGeom prst="rect">
            <a:avLst/>
          </a:prstGeom>
          <a:noFill/>
        </p:spPr>
        <p:txBody>
          <a:bodyPr wrap="none" rtlCol="0">
            <a:spAutoFit/>
          </a:bodyPr>
          <a:lstStyle/>
          <a:p>
            <a:r>
              <a:rPr lang="en-US" dirty="0" smtClean="0"/>
              <a:t>Would be gray</a:t>
            </a:r>
          </a:p>
          <a:p>
            <a:endParaRPr lang="en-US" dirty="0"/>
          </a:p>
        </p:txBody>
      </p:sp>
      <p:pic>
        <p:nvPicPr>
          <p:cNvPr id="25" name="Picture 24" descr="studybuddylogolight.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 y="0"/>
            <a:ext cx="1761872" cy="734113"/>
          </a:xfrm>
          <a:prstGeom prst="rect">
            <a:avLst/>
          </a:prstGeom>
        </p:spPr>
      </p:pic>
      <p:sp>
        <p:nvSpPr>
          <p:cNvPr id="26" name="Rectangle 25"/>
          <p:cNvSpPr/>
          <p:nvPr/>
        </p:nvSpPr>
        <p:spPr>
          <a:xfrm>
            <a:off x="0" y="6265896"/>
            <a:ext cx="9144000" cy="5918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6AA8"/>
              </a:solidFill>
            </a:endParaRPr>
          </a:p>
        </p:txBody>
      </p:sp>
      <p:grpSp>
        <p:nvGrpSpPr>
          <p:cNvPr id="27" name="Group 26"/>
          <p:cNvGrpSpPr/>
          <p:nvPr/>
        </p:nvGrpSpPr>
        <p:grpSpPr>
          <a:xfrm>
            <a:off x="6950441" y="6315941"/>
            <a:ext cx="1471801" cy="514623"/>
            <a:chOff x="1115670" y="6343377"/>
            <a:chExt cx="1471801" cy="514623"/>
          </a:xfrm>
        </p:grpSpPr>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5670" y="6344438"/>
              <a:ext cx="479237" cy="479237"/>
            </a:xfrm>
            <a:prstGeom prst="rect">
              <a:avLst/>
            </a:prstGeom>
          </p:spPr>
        </p:pic>
        <p:pic>
          <p:nvPicPr>
            <p:cNvPr id="29" name="Picture 2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94907" y="6343377"/>
              <a:ext cx="514623" cy="514623"/>
            </a:xfrm>
            <a:prstGeom prst="rect">
              <a:avLst/>
            </a:prstGeom>
          </p:spPr>
        </p:pic>
        <p:pic>
          <p:nvPicPr>
            <p:cNvPr id="30" name="Picture 2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09530" y="6343377"/>
              <a:ext cx="477941" cy="477941"/>
            </a:xfrm>
            <a:prstGeom prst="rect">
              <a:avLst/>
            </a:prstGeom>
          </p:spPr>
        </p:pic>
      </p:grpSp>
      <p:sp>
        <p:nvSpPr>
          <p:cNvPr id="31" name="TextBox 30"/>
          <p:cNvSpPr txBox="1"/>
          <p:nvPr/>
        </p:nvSpPr>
        <p:spPr>
          <a:xfrm>
            <a:off x="2848744" y="6492378"/>
            <a:ext cx="3097485" cy="307777"/>
          </a:xfrm>
          <a:prstGeom prst="rect">
            <a:avLst/>
          </a:prstGeom>
          <a:noFill/>
        </p:spPr>
        <p:txBody>
          <a:bodyPr wrap="none" rtlCol="0">
            <a:spAutoFit/>
          </a:bodyPr>
          <a:lstStyle/>
          <a:p>
            <a:r>
              <a:rPr lang="en-US" sz="1400" dirty="0" smtClean="0">
                <a:solidFill>
                  <a:schemeClr val="tx1">
                    <a:lumMod val="50000"/>
                    <a:lumOff val="50000"/>
                  </a:schemeClr>
                </a:solidFill>
              </a:rPr>
              <a:t>Privacy Policy | Contact Us  |  Our Team</a:t>
            </a:r>
            <a:endParaRPr lang="en-US" sz="1400" dirty="0">
              <a:solidFill>
                <a:schemeClr val="tx1">
                  <a:lumMod val="50000"/>
                  <a:lumOff val="50000"/>
                </a:schemeClr>
              </a:solidFill>
            </a:endParaRPr>
          </a:p>
        </p:txBody>
      </p:sp>
      <p:sp>
        <p:nvSpPr>
          <p:cNvPr id="32" name="Rectangle 31"/>
          <p:cNvSpPr/>
          <p:nvPr/>
        </p:nvSpPr>
        <p:spPr>
          <a:xfrm>
            <a:off x="205937" y="6482399"/>
            <a:ext cx="2043060" cy="307777"/>
          </a:xfrm>
          <a:prstGeom prst="rect">
            <a:avLst/>
          </a:prstGeom>
        </p:spPr>
        <p:txBody>
          <a:bodyPr wrap="none">
            <a:spAutoFit/>
          </a:bodyPr>
          <a:lstStyle/>
          <a:p>
            <a:r>
              <a:rPr lang="en-US" sz="1400" dirty="0" smtClean="0">
                <a:solidFill>
                  <a:schemeClr val="tx1">
                    <a:lumMod val="50000"/>
                    <a:lumOff val="50000"/>
                  </a:schemeClr>
                </a:solidFill>
              </a:rPr>
              <a:t>(c) The StudyBuddy Team</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269544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69AD0"/>
        </a:solidFill>
        <a:effectLst/>
      </p:bgPr>
    </p:bg>
    <p:spTree>
      <p:nvGrpSpPr>
        <p:cNvPr id="1" name=""/>
        <p:cNvGrpSpPr/>
        <p:nvPr/>
      </p:nvGrpSpPr>
      <p:grpSpPr>
        <a:xfrm>
          <a:off x="0" y="0"/>
          <a:ext cx="0" cy="0"/>
          <a:chOff x="0" y="0"/>
          <a:chExt cx="0" cy="0"/>
        </a:xfrm>
      </p:grpSpPr>
      <p:sp>
        <p:nvSpPr>
          <p:cNvPr id="2" name="TextBox 1"/>
          <p:cNvSpPr txBox="1"/>
          <p:nvPr/>
        </p:nvSpPr>
        <p:spPr>
          <a:xfrm>
            <a:off x="3913951" y="2809127"/>
            <a:ext cx="1300356" cy="646331"/>
          </a:xfrm>
          <a:prstGeom prst="rect">
            <a:avLst/>
          </a:prstGeom>
          <a:noFill/>
        </p:spPr>
        <p:txBody>
          <a:bodyPr wrap="none" rtlCol="0">
            <a:spAutoFit/>
          </a:bodyPr>
          <a:lstStyle/>
          <a:p>
            <a:r>
              <a:rPr lang="en-US" sz="3600" dirty="0" smtClean="0">
                <a:solidFill>
                  <a:schemeClr val="bg1"/>
                </a:solidFill>
                <a:latin typeface="Marker Felt"/>
                <a:cs typeface="Marker Felt"/>
              </a:rPr>
              <a:t>Why?</a:t>
            </a:r>
            <a:endParaRPr lang="en-US" sz="3600" dirty="0">
              <a:solidFill>
                <a:schemeClr val="bg1"/>
              </a:solidFill>
              <a:latin typeface="Marker Felt"/>
              <a:cs typeface="Marker Felt"/>
            </a:endParaRPr>
          </a:p>
        </p:txBody>
      </p:sp>
      <p:sp>
        <p:nvSpPr>
          <p:cNvPr id="20" name="Rounded Rectangle 19"/>
          <p:cNvSpPr/>
          <p:nvPr/>
        </p:nvSpPr>
        <p:spPr>
          <a:xfrm>
            <a:off x="3633202" y="5366260"/>
            <a:ext cx="1853398" cy="492002"/>
          </a:xfrm>
          <a:prstGeom prst="roundRect">
            <a:avLst/>
          </a:prstGeom>
          <a:solidFill>
            <a:srgbClr val="0F6A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Sign Up</a:t>
            </a:r>
            <a:endParaRPr lang="en-US" dirty="0"/>
          </a:p>
        </p:txBody>
      </p:sp>
      <p:sp>
        <p:nvSpPr>
          <p:cNvPr id="3" name="Oval 2"/>
          <p:cNvSpPr/>
          <p:nvPr/>
        </p:nvSpPr>
        <p:spPr>
          <a:xfrm>
            <a:off x="3268726" y="2505780"/>
            <a:ext cx="2551282" cy="1395914"/>
          </a:xfrm>
          <a:prstGeom prst="ellipse">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w="38100" cap="rnd" cmpd="sng">
            <a:solidFill>
              <a:srgbClr val="FFFFFF"/>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ular Callout 23"/>
          <p:cNvSpPr/>
          <p:nvPr/>
        </p:nvSpPr>
        <p:spPr>
          <a:xfrm>
            <a:off x="5937737" y="926795"/>
            <a:ext cx="2757215" cy="1762056"/>
          </a:xfrm>
          <a:prstGeom prst="wedgeRectCallout">
            <a:avLst>
              <a:gd name="adj1" fmla="val -46559"/>
              <a:gd name="adj2" fmla="val 67695"/>
            </a:avLst>
          </a:prstGeom>
          <a:no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055326" y="1002171"/>
            <a:ext cx="2540416" cy="369332"/>
          </a:xfrm>
          <a:prstGeom prst="rect">
            <a:avLst/>
          </a:prstGeom>
          <a:noFill/>
        </p:spPr>
        <p:txBody>
          <a:bodyPr wrap="square" rtlCol="0">
            <a:spAutoFit/>
          </a:bodyPr>
          <a:lstStyle/>
          <a:p>
            <a:pPr algn="ctr"/>
            <a:r>
              <a:rPr lang="en-US" b="1" dirty="0" smtClean="0">
                <a:solidFill>
                  <a:srgbClr val="FFFFFF"/>
                </a:solidFill>
              </a:rPr>
              <a:t>Meet New People</a:t>
            </a:r>
            <a:endParaRPr lang="en-US" b="1" dirty="0">
              <a:solidFill>
                <a:srgbClr val="FFFFFF"/>
              </a:solidFill>
            </a:endParaRPr>
          </a:p>
        </p:txBody>
      </p:sp>
      <p:sp>
        <p:nvSpPr>
          <p:cNvPr id="26" name="TextBox 25"/>
          <p:cNvSpPr txBox="1"/>
          <p:nvPr/>
        </p:nvSpPr>
        <p:spPr>
          <a:xfrm>
            <a:off x="6067085" y="1336229"/>
            <a:ext cx="2616108" cy="1169551"/>
          </a:xfrm>
          <a:prstGeom prst="rect">
            <a:avLst/>
          </a:prstGeom>
          <a:noFill/>
        </p:spPr>
        <p:txBody>
          <a:bodyPr wrap="square" rtlCol="0">
            <a:spAutoFit/>
          </a:bodyPr>
          <a:lstStyle/>
          <a:p>
            <a:r>
              <a:rPr lang="en-US" sz="1400" dirty="0" smtClean="0">
                <a:solidFill>
                  <a:srgbClr val="FFFFFF"/>
                </a:solidFill>
              </a:rPr>
              <a:t>StudyBuddy is perfect for meeting new people in your class. Get together and work on anything from projects to test preparation.</a:t>
            </a:r>
            <a:endParaRPr lang="en-US" sz="1400" dirty="0">
              <a:solidFill>
                <a:srgbClr val="FFFFFF"/>
              </a:solidFill>
            </a:endParaRPr>
          </a:p>
        </p:txBody>
      </p:sp>
      <p:sp>
        <p:nvSpPr>
          <p:cNvPr id="27" name="Oval Callout 26"/>
          <p:cNvSpPr/>
          <p:nvPr/>
        </p:nvSpPr>
        <p:spPr>
          <a:xfrm flipH="1" flipV="1">
            <a:off x="205937" y="4176299"/>
            <a:ext cx="3188637" cy="2116756"/>
          </a:xfrm>
          <a:prstGeom prst="wedgeEllipseCallout">
            <a:avLst>
              <a:gd name="adj1" fmla="val -40664"/>
              <a:gd name="adj2" fmla="val 75876"/>
            </a:avLst>
          </a:prstGeom>
          <a:no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086943" y="4379064"/>
            <a:ext cx="1445791" cy="369332"/>
          </a:xfrm>
          <a:prstGeom prst="rect">
            <a:avLst/>
          </a:prstGeom>
          <a:noFill/>
        </p:spPr>
        <p:txBody>
          <a:bodyPr wrap="none" rtlCol="0">
            <a:spAutoFit/>
          </a:bodyPr>
          <a:lstStyle/>
          <a:p>
            <a:r>
              <a:rPr lang="en-US" b="1" dirty="0" smtClean="0">
                <a:solidFill>
                  <a:srgbClr val="FFFFFF"/>
                </a:solidFill>
              </a:rPr>
              <a:t>Get Un-Stuck</a:t>
            </a:r>
            <a:endParaRPr lang="en-US" b="1" dirty="0">
              <a:solidFill>
                <a:srgbClr val="FFFFFF"/>
              </a:solidFill>
            </a:endParaRPr>
          </a:p>
        </p:txBody>
      </p:sp>
      <p:sp>
        <p:nvSpPr>
          <p:cNvPr id="29" name="TextBox 28"/>
          <p:cNvSpPr txBox="1"/>
          <p:nvPr/>
        </p:nvSpPr>
        <p:spPr>
          <a:xfrm>
            <a:off x="680710" y="4749471"/>
            <a:ext cx="2592591" cy="1446550"/>
          </a:xfrm>
          <a:prstGeom prst="rect">
            <a:avLst/>
          </a:prstGeom>
          <a:noFill/>
        </p:spPr>
        <p:txBody>
          <a:bodyPr wrap="square" rtlCol="0">
            <a:spAutoFit/>
          </a:bodyPr>
          <a:lstStyle/>
          <a:p>
            <a:r>
              <a:rPr lang="en-US" sz="1400" dirty="0" smtClean="0">
                <a:solidFill>
                  <a:srgbClr val="FFFFFF"/>
                </a:solidFill>
              </a:rPr>
              <a:t>Being stuck is no fun. </a:t>
            </a:r>
            <a:r>
              <a:rPr lang="en-US" sz="1400" dirty="0" smtClean="0">
                <a:solidFill>
                  <a:srgbClr val="FFFFFF"/>
                </a:solidFill>
              </a:rPr>
              <a:t>It happens to the best of us. When one head isn’t enough, we help you find a new, fresh perspective and keep you productive.</a:t>
            </a:r>
            <a:endParaRPr lang="en-US" sz="1400" dirty="0" smtClean="0">
              <a:solidFill>
                <a:srgbClr val="FFFFFF"/>
              </a:solidFill>
            </a:endParaRPr>
          </a:p>
          <a:p>
            <a:endParaRPr lang="en-US" dirty="0"/>
          </a:p>
        </p:txBody>
      </p:sp>
      <p:sp>
        <p:nvSpPr>
          <p:cNvPr id="30" name="Cloud Callout 29"/>
          <p:cNvSpPr/>
          <p:nvPr/>
        </p:nvSpPr>
        <p:spPr>
          <a:xfrm flipH="1">
            <a:off x="172104" y="926794"/>
            <a:ext cx="3233935" cy="2271449"/>
          </a:xfrm>
          <a:prstGeom prst="cloudCallout">
            <a:avLst>
              <a:gd name="adj1" fmla="val -40831"/>
              <a:gd name="adj2" fmla="val 49936"/>
            </a:avLst>
          </a:prstGeom>
          <a:no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57292" y="1300849"/>
            <a:ext cx="2540416" cy="369332"/>
          </a:xfrm>
          <a:prstGeom prst="rect">
            <a:avLst/>
          </a:prstGeom>
          <a:noFill/>
        </p:spPr>
        <p:txBody>
          <a:bodyPr wrap="square" rtlCol="0">
            <a:spAutoFit/>
          </a:bodyPr>
          <a:lstStyle/>
          <a:p>
            <a:pPr algn="ctr"/>
            <a:r>
              <a:rPr lang="en-US" b="1" dirty="0" smtClean="0">
                <a:solidFill>
                  <a:srgbClr val="FFFFFF"/>
                </a:solidFill>
              </a:rPr>
              <a:t>Work Smarter</a:t>
            </a:r>
            <a:endParaRPr lang="en-US" b="1" dirty="0">
              <a:solidFill>
                <a:srgbClr val="FFFFFF"/>
              </a:solidFill>
            </a:endParaRPr>
          </a:p>
        </p:txBody>
      </p:sp>
      <p:sp>
        <p:nvSpPr>
          <p:cNvPr id="32" name="TextBox 31"/>
          <p:cNvSpPr txBox="1"/>
          <p:nvPr/>
        </p:nvSpPr>
        <p:spPr>
          <a:xfrm>
            <a:off x="881011" y="1634907"/>
            <a:ext cx="2293887" cy="1169551"/>
          </a:xfrm>
          <a:prstGeom prst="rect">
            <a:avLst/>
          </a:prstGeom>
          <a:noFill/>
        </p:spPr>
        <p:txBody>
          <a:bodyPr wrap="square" rtlCol="0">
            <a:spAutoFit/>
          </a:bodyPr>
          <a:lstStyle/>
          <a:p>
            <a:r>
              <a:rPr lang="en-US" sz="1400" dirty="0" smtClean="0">
                <a:solidFill>
                  <a:srgbClr val="FFFFFF"/>
                </a:solidFill>
              </a:rPr>
              <a:t>There’s a lot of help out there, but how fast can you get what you need from a book? Sharing knowledge helps you learn faster.</a:t>
            </a:r>
            <a:endParaRPr lang="en-US" sz="1400" dirty="0">
              <a:solidFill>
                <a:srgbClr val="FFFFFF"/>
              </a:solidFill>
            </a:endParaRPr>
          </a:p>
        </p:txBody>
      </p:sp>
      <p:sp>
        <p:nvSpPr>
          <p:cNvPr id="33" name="Line Callout 2 32"/>
          <p:cNvSpPr/>
          <p:nvPr/>
        </p:nvSpPr>
        <p:spPr>
          <a:xfrm>
            <a:off x="6196929" y="3986047"/>
            <a:ext cx="2498023" cy="1872215"/>
          </a:xfrm>
          <a:prstGeom prst="borderCallout2">
            <a:avLst>
              <a:gd name="adj1" fmla="val 18750"/>
              <a:gd name="adj2" fmla="val -8333"/>
              <a:gd name="adj3" fmla="val 18750"/>
              <a:gd name="adj4" fmla="val -16667"/>
              <a:gd name="adj5" fmla="val -3906"/>
              <a:gd name="adj6" fmla="val -29020"/>
            </a:avLst>
          </a:prstGeom>
          <a:no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6302760" y="4045006"/>
            <a:ext cx="2292981" cy="369332"/>
          </a:xfrm>
          <a:prstGeom prst="rect">
            <a:avLst/>
          </a:prstGeom>
          <a:noFill/>
        </p:spPr>
        <p:txBody>
          <a:bodyPr wrap="square" rtlCol="0">
            <a:spAutoFit/>
          </a:bodyPr>
          <a:lstStyle/>
          <a:p>
            <a:pPr algn="ctr"/>
            <a:r>
              <a:rPr lang="en-US" b="1" dirty="0" smtClean="0">
                <a:solidFill>
                  <a:srgbClr val="FFFFFF"/>
                </a:solidFill>
              </a:rPr>
              <a:t>Keep it Relevant</a:t>
            </a:r>
            <a:endParaRPr lang="en-US" b="1" dirty="0">
              <a:solidFill>
                <a:srgbClr val="FFFFFF"/>
              </a:solidFill>
            </a:endParaRPr>
          </a:p>
        </p:txBody>
      </p:sp>
      <p:sp>
        <p:nvSpPr>
          <p:cNvPr id="35" name="TextBox 34"/>
          <p:cNvSpPr txBox="1"/>
          <p:nvPr/>
        </p:nvSpPr>
        <p:spPr>
          <a:xfrm>
            <a:off x="6318022" y="4379064"/>
            <a:ext cx="2361301" cy="1384995"/>
          </a:xfrm>
          <a:prstGeom prst="rect">
            <a:avLst/>
          </a:prstGeom>
          <a:noFill/>
        </p:spPr>
        <p:txBody>
          <a:bodyPr wrap="square" rtlCol="0">
            <a:spAutoFit/>
          </a:bodyPr>
          <a:lstStyle/>
          <a:p>
            <a:r>
              <a:rPr lang="en-US" sz="1400" dirty="0" smtClean="0">
                <a:solidFill>
                  <a:srgbClr val="FFFFFF"/>
                </a:solidFill>
              </a:rPr>
              <a:t>Don’t like clutter? Us either. We have tools to help you find what’s relevant to you and leave out the other stuff. Stop searching and start getting the help you need.</a:t>
            </a:r>
            <a:endParaRPr lang="en-US" sz="1400" dirty="0">
              <a:solidFill>
                <a:srgbClr val="FFFFFF"/>
              </a:solidFill>
            </a:endParaRPr>
          </a:p>
        </p:txBody>
      </p:sp>
      <p:sp>
        <p:nvSpPr>
          <p:cNvPr id="40" name="Rectangle 39"/>
          <p:cNvSpPr/>
          <p:nvPr/>
        </p:nvSpPr>
        <p:spPr>
          <a:xfrm>
            <a:off x="0" y="0"/>
            <a:ext cx="9144000" cy="675073"/>
          </a:xfrm>
          <a:prstGeom prst="rect">
            <a:avLst/>
          </a:prstGeom>
          <a:solidFill>
            <a:srgbClr val="0F6AA8"/>
          </a:solidFill>
          <a:ln>
            <a:solidFill>
              <a:srgbClr val="0F6AA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6AA8"/>
              </a:solidFill>
            </a:endParaRPr>
          </a:p>
        </p:txBody>
      </p:sp>
      <p:sp>
        <p:nvSpPr>
          <p:cNvPr id="41" name="TextBox 40"/>
          <p:cNvSpPr txBox="1"/>
          <p:nvPr/>
        </p:nvSpPr>
        <p:spPr>
          <a:xfrm>
            <a:off x="8162216" y="148745"/>
            <a:ext cx="727498" cy="369332"/>
          </a:xfrm>
          <a:prstGeom prst="rect">
            <a:avLst/>
          </a:prstGeom>
          <a:noFill/>
        </p:spPr>
        <p:txBody>
          <a:bodyPr wrap="square" rtlCol="0">
            <a:spAutoFit/>
          </a:bodyPr>
          <a:lstStyle/>
          <a:p>
            <a:r>
              <a:rPr lang="en-US" dirty="0" smtClean="0">
                <a:solidFill>
                  <a:schemeClr val="bg1"/>
                </a:solidFill>
              </a:rPr>
              <a:t>Login</a:t>
            </a:r>
            <a:endParaRPr lang="en-US" dirty="0">
              <a:solidFill>
                <a:schemeClr val="bg1"/>
              </a:solidFill>
            </a:endParaRPr>
          </a:p>
        </p:txBody>
      </p:sp>
      <p:pic>
        <p:nvPicPr>
          <p:cNvPr id="42" name="Picture 41" descr="studybuddylogolight.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 y="0"/>
            <a:ext cx="1761872" cy="734113"/>
          </a:xfrm>
          <a:prstGeom prst="rect">
            <a:avLst/>
          </a:prstGeom>
        </p:spPr>
      </p:pic>
      <p:sp>
        <p:nvSpPr>
          <p:cNvPr id="43" name="Rectangle 42"/>
          <p:cNvSpPr/>
          <p:nvPr/>
        </p:nvSpPr>
        <p:spPr>
          <a:xfrm>
            <a:off x="0" y="6265896"/>
            <a:ext cx="9144000" cy="5918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6AA8"/>
              </a:solidFill>
            </a:endParaRPr>
          </a:p>
        </p:txBody>
      </p:sp>
      <p:grpSp>
        <p:nvGrpSpPr>
          <p:cNvPr id="44" name="Group 43"/>
          <p:cNvGrpSpPr/>
          <p:nvPr/>
        </p:nvGrpSpPr>
        <p:grpSpPr>
          <a:xfrm>
            <a:off x="6950441" y="6315941"/>
            <a:ext cx="1471801" cy="514623"/>
            <a:chOff x="1115670" y="6343377"/>
            <a:chExt cx="1471801" cy="514623"/>
          </a:xfrm>
        </p:grpSpPr>
        <p:pic>
          <p:nvPicPr>
            <p:cNvPr id="45" name="Picture 4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5670" y="6344438"/>
              <a:ext cx="479237" cy="479237"/>
            </a:xfrm>
            <a:prstGeom prst="rect">
              <a:avLst/>
            </a:prstGeom>
          </p:spPr>
        </p:pic>
        <p:pic>
          <p:nvPicPr>
            <p:cNvPr id="46" name="Picture 4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94907" y="6343377"/>
              <a:ext cx="514623" cy="514623"/>
            </a:xfrm>
            <a:prstGeom prst="rect">
              <a:avLst/>
            </a:prstGeom>
          </p:spPr>
        </p:pic>
        <p:pic>
          <p:nvPicPr>
            <p:cNvPr id="47" name="Picture 4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09530" y="6343377"/>
              <a:ext cx="477941" cy="477941"/>
            </a:xfrm>
            <a:prstGeom prst="rect">
              <a:avLst/>
            </a:prstGeom>
          </p:spPr>
        </p:pic>
      </p:grpSp>
      <p:sp>
        <p:nvSpPr>
          <p:cNvPr id="48" name="TextBox 47"/>
          <p:cNvSpPr txBox="1"/>
          <p:nvPr/>
        </p:nvSpPr>
        <p:spPr>
          <a:xfrm>
            <a:off x="2848744" y="6492378"/>
            <a:ext cx="3097485" cy="307777"/>
          </a:xfrm>
          <a:prstGeom prst="rect">
            <a:avLst/>
          </a:prstGeom>
          <a:noFill/>
        </p:spPr>
        <p:txBody>
          <a:bodyPr wrap="none" rtlCol="0">
            <a:spAutoFit/>
          </a:bodyPr>
          <a:lstStyle/>
          <a:p>
            <a:r>
              <a:rPr lang="en-US" sz="1400" dirty="0" smtClean="0">
                <a:solidFill>
                  <a:schemeClr val="tx1">
                    <a:lumMod val="50000"/>
                    <a:lumOff val="50000"/>
                  </a:schemeClr>
                </a:solidFill>
              </a:rPr>
              <a:t>Privacy Policy | Contact Us  |  Our Team</a:t>
            </a:r>
            <a:endParaRPr lang="en-US" sz="1400" dirty="0">
              <a:solidFill>
                <a:schemeClr val="tx1">
                  <a:lumMod val="50000"/>
                  <a:lumOff val="50000"/>
                </a:schemeClr>
              </a:solidFill>
            </a:endParaRPr>
          </a:p>
        </p:txBody>
      </p:sp>
      <p:sp>
        <p:nvSpPr>
          <p:cNvPr id="49" name="Rectangle 48"/>
          <p:cNvSpPr/>
          <p:nvPr/>
        </p:nvSpPr>
        <p:spPr>
          <a:xfrm>
            <a:off x="205937" y="6482399"/>
            <a:ext cx="2043060" cy="307777"/>
          </a:xfrm>
          <a:prstGeom prst="rect">
            <a:avLst/>
          </a:prstGeom>
        </p:spPr>
        <p:txBody>
          <a:bodyPr wrap="none">
            <a:spAutoFit/>
          </a:bodyPr>
          <a:lstStyle/>
          <a:p>
            <a:r>
              <a:rPr lang="en-US" sz="1400" dirty="0" smtClean="0">
                <a:solidFill>
                  <a:schemeClr val="tx1">
                    <a:lumMod val="50000"/>
                    <a:lumOff val="50000"/>
                  </a:schemeClr>
                </a:solidFill>
              </a:rPr>
              <a:t>(c) The StudyBuddy Team</a:t>
            </a:r>
            <a:endParaRPr lang="en-US" sz="1400" dirty="0">
              <a:solidFill>
                <a:schemeClr val="tx1">
                  <a:lumMod val="50000"/>
                  <a:lumOff val="50000"/>
                </a:schemeClr>
              </a:solidFill>
            </a:endParaRPr>
          </a:p>
        </p:txBody>
      </p:sp>
      <p:sp>
        <p:nvSpPr>
          <p:cNvPr id="50" name="Rectangle 49"/>
          <p:cNvSpPr/>
          <p:nvPr/>
        </p:nvSpPr>
        <p:spPr>
          <a:xfrm rot="20576683">
            <a:off x="406009" y="2967335"/>
            <a:ext cx="833199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THIS SLIDE NEEDS REDESIGN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00131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7507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favicon.ic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937" y="-1"/>
            <a:ext cx="675073" cy="675073"/>
          </a:xfrm>
          <a:prstGeom prst="rect">
            <a:avLst/>
          </a:prstGeom>
        </p:spPr>
      </p:pic>
      <p:sp>
        <p:nvSpPr>
          <p:cNvPr id="6" name="TextBox 5"/>
          <p:cNvSpPr txBox="1"/>
          <p:nvPr/>
        </p:nvSpPr>
        <p:spPr>
          <a:xfrm>
            <a:off x="5937737" y="148745"/>
            <a:ext cx="2974588" cy="369332"/>
          </a:xfrm>
          <a:prstGeom prst="rect">
            <a:avLst/>
          </a:prstGeom>
          <a:noFill/>
        </p:spPr>
        <p:txBody>
          <a:bodyPr wrap="square" rtlCol="0">
            <a:spAutoFit/>
          </a:bodyPr>
          <a:lstStyle/>
          <a:p>
            <a:r>
              <a:rPr lang="en-US" dirty="0" smtClean="0"/>
              <a:t>Home  |  Our Team</a:t>
            </a:r>
            <a:r>
              <a:rPr lang="en-US" dirty="0"/>
              <a:t> </a:t>
            </a:r>
            <a:r>
              <a:rPr lang="en-US" dirty="0" smtClean="0"/>
              <a:t> |  Login</a:t>
            </a:r>
            <a:endParaRPr lang="en-US" dirty="0"/>
          </a:p>
        </p:txBody>
      </p:sp>
      <p:sp>
        <p:nvSpPr>
          <p:cNvPr id="14" name="Rounded Rectangle 13"/>
          <p:cNvSpPr/>
          <p:nvPr/>
        </p:nvSpPr>
        <p:spPr>
          <a:xfrm>
            <a:off x="3617668" y="5463516"/>
            <a:ext cx="1853398" cy="492002"/>
          </a:xfrm>
          <a:prstGeom prst="roundRect">
            <a:avLst/>
          </a:prstGeom>
          <a:solidFill>
            <a:srgbClr val="0F6A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Sign Up</a:t>
            </a:r>
            <a:endParaRPr lang="en-US" dirty="0"/>
          </a:p>
        </p:txBody>
      </p:sp>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73312" y="2344028"/>
            <a:ext cx="5241393" cy="3090883"/>
          </a:xfrm>
          <a:prstGeom prst="rect">
            <a:avLst/>
          </a:prstGeom>
        </p:spPr>
      </p:pic>
      <p:sp>
        <p:nvSpPr>
          <p:cNvPr id="2" name="TextBox 1"/>
          <p:cNvSpPr txBox="1"/>
          <p:nvPr/>
        </p:nvSpPr>
        <p:spPr>
          <a:xfrm>
            <a:off x="480874" y="1184376"/>
            <a:ext cx="6304655" cy="646331"/>
          </a:xfrm>
          <a:prstGeom prst="rect">
            <a:avLst/>
          </a:prstGeom>
          <a:noFill/>
        </p:spPr>
        <p:txBody>
          <a:bodyPr wrap="none" rtlCol="0">
            <a:spAutoFit/>
          </a:bodyPr>
          <a:lstStyle/>
          <a:p>
            <a:r>
              <a:rPr lang="en-US" sz="3600" dirty="0" smtClean="0">
                <a:solidFill>
                  <a:srgbClr val="0F6AA8"/>
                </a:solidFill>
              </a:rPr>
              <a:t>So what are you still waiting for?</a:t>
            </a:r>
            <a:endParaRPr lang="en-US" sz="3600" dirty="0">
              <a:solidFill>
                <a:srgbClr val="0F6AA8"/>
              </a:solidFill>
            </a:endParaRPr>
          </a:p>
        </p:txBody>
      </p:sp>
      <p:sp>
        <p:nvSpPr>
          <p:cNvPr id="3" name="TextBox 2"/>
          <p:cNvSpPr txBox="1"/>
          <p:nvPr/>
        </p:nvSpPr>
        <p:spPr>
          <a:xfrm>
            <a:off x="554440" y="1830707"/>
            <a:ext cx="8075717" cy="646331"/>
          </a:xfrm>
          <a:prstGeom prst="rect">
            <a:avLst/>
          </a:prstGeom>
          <a:noFill/>
        </p:spPr>
        <p:txBody>
          <a:bodyPr wrap="square" rtlCol="0">
            <a:spAutoFit/>
          </a:bodyPr>
          <a:lstStyle/>
          <a:p>
            <a:r>
              <a:rPr lang="en-US" dirty="0" smtClean="0"/>
              <a:t>It’s free to sign up and takes just a minute – stop struggling by yourself and get a StudyBuddy!</a:t>
            </a:r>
            <a:endParaRPr lang="en-US" dirty="0"/>
          </a:p>
        </p:txBody>
      </p:sp>
      <p:sp>
        <p:nvSpPr>
          <p:cNvPr id="23" name="Rectangle 22"/>
          <p:cNvSpPr/>
          <p:nvPr/>
        </p:nvSpPr>
        <p:spPr>
          <a:xfrm rot="20576683">
            <a:off x="406009" y="2967335"/>
            <a:ext cx="833199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THIS SLIDE NEEDS REDESIGN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4" name="Rectangle 23"/>
          <p:cNvSpPr/>
          <p:nvPr/>
        </p:nvSpPr>
        <p:spPr>
          <a:xfrm>
            <a:off x="0" y="6265896"/>
            <a:ext cx="9144000" cy="5918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6AA8"/>
              </a:solidFill>
            </a:endParaRPr>
          </a:p>
        </p:txBody>
      </p:sp>
      <p:grpSp>
        <p:nvGrpSpPr>
          <p:cNvPr id="25" name="Group 24"/>
          <p:cNvGrpSpPr/>
          <p:nvPr/>
        </p:nvGrpSpPr>
        <p:grpSpPr>
          <a:xfrm>
            <a:off x="6950441" y="6315941"/>
            <a:ext cx="1471801" cy="514623"/>
            <a:chOff x="1115670" y="6343377"/>
            <a:chExt cx="1471801" cy="514623"/>
          </a:xfrm>
        </p:grpSpPr>
        <p:pic>
          <p:nvPicPr>
            <p:cNvPr id="26" name="Picture 2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5670" y="6344438"/>
              <a:ext cx="479237" cy="479237"/>
            </a:xfrm>
            <a:prstGeom prst="rect">
              <a:avLst/>
            </a:prstGeom>
          </p:spPr>
        </p:pic>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94907" y="6343377"/>
              <a:ext cx="514623" cy="514623"/>
            </a:xfrm>
            <a:prstGeom prst="rect">
              <a:avLst/>
            </a:prstGeom>
          </p:spPr>
        </p:pic>
        <p:pic>
          <p:nvPicPr>
            <p:cNvPr id="28" name="Picture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09530" y="6343377"/>
              <a:ext cx="477941" cy="477941"/>
            </a:xfrm>
            <a:prstGeom prst="rect">
              <a:avLst/>
            </a:prstGeom>
          </p:spPr>
        </p:pic>
      </p:grpSp>
      <p:sp>
        <p:nvSpPr>
          <p:cNvPr id="29" name="TextBox 28"/>
          <p:cNvSpPr txBox="1"/>
          <p:nvPr/>
        </p:nvSpPr>
        <p:spPr>
          <a:xfrm>
            <a:off x="2848744" y="6492378"/>
            <a:ext cx="3097485" cy="307777"/>
          </a:xfrm>
          <a:prstGeom prst="rect">
            <a:avLst/>
          </a:prstGeom>
          <a:noFill/>
        </p:spPr>
        <p:txBody>
          <a:bodyPr wrap="none" rtlCol="0">
            <a:spAutoFit/>
          </a:bodyPr>
          <a:lstStyle/>
          <a:p>
            <a:r>
              <a:rPr lang="en-US" sz="1400" dirty="0" smtClean="0">
                <a:solidFill>
                  <a:schemeClr val="tx1">
                    <a:lumMod val="50000"/>
                    <a:lumOff val="50000"/>
                  </a:schemeClr>
                </a:solidFill>
              </a:rPr>
              <a:t>Privacy Policy | Contact Us  |  Our Team</a:t>
            </a:r>
            <a:endParaRPr lang="en-US" sz="1400" dirty="0">
              <a:solidFill>
                <a:schemeClr val="tx1">
                  <a:lumMod val="50000"/>
                  <a:lumOff val="50000"/>
                </a:schemeClr>
              </a:solidFill>
            </a:endParaRPr>
          </a:p>
        </p:txBody>
      </p:sp>
      <p:sp>
        <p:nvSpPr>
          <p:cNvPr id="30" name="Rectangle 29"/>
          <p:cNvSpPr/>
          <p:nvPr/>
        </p:nvSpPr>
        <p:spPr>
          <a:xfrm>
            <a:off x="205937" y="6482399"/>
            <a:ext cx="2043060" cy="307777"/>
          </a:xfrm>
          <a:prstGeom prst="rect">
            <a:avLst/>
          </a:prstGeom>
        </p:spPr>
        <p:txBody>
          <a:bodyPr wrap="none">
            <a:spAutoFit/>
          </a:bodyPr>
          <a:lstStyle/>
          <a:p>
            <a:r>
              <a:rPr lang="en-US" sz="1400" dirty="0" smtClean="0">
                <a:solidFill>
                  <a:schemeClr val="tx1">
                    <a:lumMod val="50000"/>
                    <a:lumOff val="50000"/>
                  </a:schemeClr>
                </a:solidFill>
              </a:rPr>
              <a:t>(c) The StudyBuddy Team</a:t>
            </a:r>
            <a:endParaRPr lang="en-US" sz="1400" dirty="0">
              <a:solidFill>
                <a:schemeClr val="tx1">
                  <a:lumMod val="50000"/>
                  <a:lumOff val="50000"/>
                </a:schemeClr>
              </a:solidFill>
            </a:endParaRPr>
          </a:p>
        </p:txBody>
      </p:sp>
      <p:sp>
        <p:nvSpPr>
          <p:cNvPr id="31" name="Rectangle 30"/>
          <p:cNvSpPr/>
          <p:nvPr/>
        </p:nvSpPr>
        <p:spPr>
          <a:xfrm>
            <a:off x="0" y="0"/>
            <a:ext cx="9144000" cy="675073"/>
          </a:xfrm>
          <a:prstGeom prst="rect">
            <a:avLst/>
          </a:prstGeom>
          <a:solidFill>
            <a:srgbClr val="0F6AA8"/>
          </a:solidFill>
          <a:ln>
            <a:solidFill>
              <a:srgbClr val="0F6AA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6AA8"/>
              </a:solidFill>
            </a:endParaRPr>
          </a:p>
        </p:txBody>
      </p:sp>
      <p:sp>
        <p:nvSpPr>
          <p:cNvPr id="32" name="TextBox 31"/>
          <p:cNvSpPr txBox="1"/>
          <p:nvPr/>
        </p:nvSpPr>
        <p:spPr>
          <a:xfrm>
            <a:off x="8162216" y="148745"/>
            <a:ext cx="727498" cy="369332"/>
          </a:xfrm>
          <a:prstGeom prst="rect">
            <a:avLst/>
          </a:prstGeom>
          <a:noFill/>
        </p:spPr>
        <p:txBody>
          <a:bodyPr wrap="square" rtlCol="0">
            <a:spAutoFit/>
          </a:bodyPr>
          <a:lstStyle/>
          <a:p>
            <a:r>
              <a:rPr lang="en-US" dirty="0" smtClean="0">
                <a:solidFill>
                  <a:schemeClr val="bg1"/>
                </a:solidFill>
              </a:rPr>
              <a:t>Login</a:t>
            </a:r>
            <a:endParaRPr lang="en-US" dirty="0">
              <a:solidFill>
                <a:schemeClr val="bg1"/>
              </a:solidFill>
            </a:endParaRPr>
          </a:p>
        </p:txBody>
      </p:sp>
      <p:pic>
        <p:nvPicPr>
          <p:cNvPr id="33" name="Picture 32" descr="studybuddylogolight.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 y="0"/>
            <a:ext cx="1761872" cy="734113"/>
          </a:xfrm>
          <a:prstGeom prst="rect">
            <a:avLst/>
          </a:prstGeom>
        </p:spPr>
      </p:pic>
    </p:spTree>
    <p:extLst>
      <p:ext uri="{BB962C8B-B14F-4D97-AF65-F5344CB8AC3E}">
        <p14:creationId xmlns:p14="http://schemas.microsoft.com/office/powerpoint/2010/main" val="184071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1408</TotalTime>
  <Words>308</Words>
  <Application>Microsoft Macintosh PowerPoint</Application>
  <PresentationFormat>On-screen Show (4:3)</PresentationFormat>
  <Paragraphs>35</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Gupta</dc:creator>
  <cp:lastModifiedBy>Apoorva Gupta</cp:lastModifiedBy>
  <cp:revision>15</cp:revision>
  <cp:lastPrinted>2015-06-22T05:12:11Z</cp:lastPrinted>
  <dcterms:created xsi:type="dcterms:W3CDTF">2015-06-22T04:17:53Z</dcterms:created>
  <dcterms:modified xsi:type="dcterms:W3CDTF">2015-06-23T03:46:11Z</dcterms:modified>
</cp:coreProperties>
</file>