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73" r:id="rId7"/>
    <p:sldId id="274" r:id="rId8"/>
    <p:sldId id="272" r:id="rId9"/>
    <p:sldId id="275" r:id="rId10"/>
    <p:sldId id="262" r:id="rId11"/>
    <p:sldId id="264" r:id="rId12"/>
    <p:sldId id="263"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919F"/>
    <a:srgbClr val="AFB4C2"/>
    <a:srgbClr val="B0B6C2"/>
    <a:srgbClr val="FFEB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4" autoAdjust="0"/>
    <p:restoredTop sz="98981" autoAdjust="0"/>
  </p:normalViewPr>
  <p:slideViewPr>
    <p:cSldViewPr snapToGrid="0" snapToObjects="1">
      <p:cViewPr>
        <p:scale>
          <a:sx n="100" d="100"/>
          <a:sy n="100" d="100"/>
        </p:scale>
        <p:origin x="-151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5669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87601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37753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7048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C8D5E6-9FE5-4E46-BEB6-F5190413202D}"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90001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C8D5E6-9FE5-4E46-BEB6-F5190413202D}"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88340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C8D5E6-9FE5-4E46-BEB6-F5190413202D}" type="datetimeFigureOut">
              <a:rPr lang="en-US" smtClean="0"/>
              <a:t>5/13/15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334858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C8D5E6-9FE5-4E46-BEB6-F5190413202D}" type="datetimeFigureOut">
              <a:rPr lang="en-US" smtClean="0"/>
              <a:t>5/13/15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33115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8D5E6-9FE5-4E46-BEB6-F5190413202D}" type="datetimeFigureOut">
              <a:rPr lang="en-US" smtClean="0"/>
              <a:t>5/13/15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90350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8D5E6-9FE5-4E46-BEB6-F5190413202D}"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303992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8D5E6-9FE5-4E46-BEB6-F5190413202D}"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1F3B-2EC7-3640-9262-4FC554CB8747}" type="slidenum">
              <a:rPr lang="en-US" smtClean="0"/>
              <a:t>‹#›</a:t>
            </a:fld>
            <a:endParaRPr lang="en-US"/>
          </a:p>
        </p:txBody>
      </p:sp>
    </p:spTree>
    <p:extLst>
      <p:ext uri="{BB962C8B-B14F-4D97-AF65-F5344CB8AC3E}">
        <p14:creationId xmlns:p14="http://schemas.microsoft.com/office/powerpoint/2010/main" val="14968936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B9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8D5E6-9FE5-4E46-BEB6-F5190413202D}" type="datetimeFigureOut">
              <a:rPr lang="en-US" smtClean="0"/>
              <a:t>5/13/15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11F3B-2EC7-3640-9262-4FC554CB8747}" type="slidenum">
              <a:rPr lang="en-US" smtClean="0"/>
              <a:t>‹#›</a:t>
            </a:fld>
            <a:endParaRPr lang="en-US"/>
          </a:p>
        </p:txBody>
      </p:sp>
    </p:spTree>
    <p:extLst>
      <p:ext uri="{BB962C8B-B14F-4D97-AF65-F5344CB8AC3E}">
        <p14:creationId xmlns:p14="http://schemas.microsoft.com/office/powerpoint/2010/main" val="339233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2"/>
            <a:ext cx="5393266" cy="2557621"/>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67" name="TextBox 66"/>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68" name="Picture 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Tree>
    <p:extLst>
      <p:ext uri="{BB962C8B-B14F-4D97-AF65-F5344CB8AC3E}">
        <p14:creationId xmlns:p14="http://schemas.microsoft.com/office/powerpoint/2010/main" val="1789596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886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59224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logoColorcrp.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5291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5291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6646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5291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29167" y="2099733"/>
            <a:ext cx="5393266" cy="23114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6053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6138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6646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503" y="3623731"/>
            <a:ext cx="143934" cy="143934"/>
          </a:xfrm>
          <a:prstGeom prst="rect">
            <a:avLst/>
          </a:prstGeom>
        </p:spPr>
      </p:pic>
      <p:sp>
        <p:nvSpPr>
          <p:cNvPr id="61" name="TextBox 60"/>
          <p:cNvSpPr txBox="1"/>
          <p:nvPr/>
        </p:nvSpPr>
        <p:spPr>
          <a:xfrm>
            <a:off x="8424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42932" y="3615267"/>
            <a:ext cx="194733" cy="194733"/>
          </a:xfrm>
          <a:prstGeom prst="rect">
            <a:avLst/>
          </a:prstGeom>
        </p:spPr>
      </p:pic>
      <p:sp>
        <p:nvSpPr>
          <p:cNvPr id="63" name="TextBox 62"/>
          <p:cNvSpPr txBox="1"/>
          <p:nvPr/>
        </p:nvSpPr>
        <p:spPr>
          <a:xfrm>
            <a:off x="50005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6985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38645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2" name="Rectangle 1"/>
          <p:cNvSpPr/>
          <p:nvPr/>
        </p:nvSpPr>
        <p:spPr>
          <a:xfrm>
            <a:off x="6388100" y="-286409"/>
            <a:ext cx="28067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27176" y="98378"/>
            <a:ext cx="397950" cy="397950"/>
          </a:xfrm>
          <a:prstGeom prst="rect">
            <a:avLst/>
          </a:prstGeom>
        </p:spPr>
      </p:pic>
    </p:spTree>
    <p:extLst>
      <p:ext uri="{BB962C8B-B14F-4D97-AF65-F5344CB8AC3E}">
        <p14:creationId xmlns:p14="http://schemas.microsoft.com/office/powerpoint/2010/main" val="4912161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886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59224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logoColorcrp.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5291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5291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6646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5291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29167" y="2099733"/>
            <a:ext cx="5393266" cy="23114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6053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6138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6646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503" y="3623731"/>
            <a:ext cx="143934" cy="143934"/>
          </a:xfrm>
          <a:prstGeom prst="rect">
            <a:avLst/>
          </a:prstGeom>
        </p:spPr>
      </p:pic>
      <p:sp>
        <p:nvSpPr>
          <p:cNvPr id="61" name="TextBox 60"/>
          <p:cNvSpPr txBox="1"/>
          <p:nvPr/>
        </p:nvSpPr>
        <p:spPr>
          <a:xfrm>
            <a:off x="8424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42932" y="3615267"/>
            <a:ext cx="194733" cy="194733"/>
          </a:xfrm>
          <a:prstGeom prst="rect">
            <a:avLst/>
          </a:prstGeom>
        </p:spPr>
      </p:pic>
      <p:sp>
        <p:nvSpPr>
          <p:cNvPr id="63" name="TextBox 62"/>
          <p:cNvSpPr txBox="1"/>
          <p:nvPr/>
        </p:nvSpPr>
        <p:spPr>
          <a:xfrm>
            <a:off x="50005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6985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38645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2" name="Rectangle 1"/>
          <p:cNvSpPr/>
          <p:nvPr/>
        </p:nvSpPr>
        <p:spPr>
          <a:xfrm>
            <a:off x="6388100" y="-286409"/>
            <a:ext cx="28067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27176" y="98378"/>
            <a:ext cx="397950" cy="397950"/>
          </a:xfrm>
          <a:prstGeom prst="rect">
            <a:avLst/>
          </a:prstGeom>
        </p:spPr>
      </p:pic>
      <p:sp>
        <p:nvSpPr>
          <p:cNvPr id="22" name="Line Callout 1 21"/>
          <p:cNvSpPr/>
          <p:nvPr/>
        </p:nvSpPr>
        <p:spPr>
          <a:xfrm>
            <a:off x="2490029" y="5422900"/>
            <a:ext cx="1706673" cy="1112632"/>
          </a:xfrm>
          <a:prstGeom prst="borderCallout1">
            <a:avLst>
              <a:gd name="adj1" fmla="val 46928"/>
              <a:gd name="adj2" fmla="val -833"/>
              <a:gd name="adj3" fmla="val -34395"/>
              <a:gd name="adj4" fmla="val -12275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On small screen, (tablet) side bar disappears. Only feed is shown</a:t>
            </a:r>
            <a:endParaRPr lang="en-US" sz="1400" dirty="0">
              <a:solidFill>
                <a:srgbClr val="7F7F7F"/>
              </a:solidFill>
            </a:endParaRPr>
          </a:p>
        </p:txBody>
      </p:sp>
      <p:sp>
        <p:nvSpPr>
          <p:cNvPr id="23" name="Line Callout 1 22"/>
          <p:cNvSpPr/>
          <p:nvPr/>
        </p:nvSpPr>
        <p:spPr>
          <a:xfrm>
            <a:off x="4147196" y="1543417"/>
            <a:ext cx="1706673" cy="1112632"/>
          </a:xfrm>
          <a:prstGeom prst="borderCallout1">
            <a:avLst>
              <a:gd name="adj1" fmla="val 46928"/>
              <a:gd name="adj2" fmla="val -833"/>
              <a:gd name="adj3" fmla="val -96033"/>
              <a:gd name="adj4" fmla="val -11829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New icon is added. See next slide for what happens when clicked on…</a:t>
            </a:r>
            <a:endParaRPr lang="en-US" sz="1400" dirty="0">
              <a:solidFill>
                <a:srgbClr val="7F7F7F"/>
              </a:solidFill>
            </a:endParaRPr>
          </a:p>
        </p:txBody>
      </p:sp>
    </p:spTree>
    <p:extLst>
      <p:ext uri="{BB962C8B-B14F-4D97-AF65-F5344CB8AC3E}">
        <p14:creationId xmlns:p14="http://schemas.microsoft.com/office/powerpoint/2010/main" val="34239523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886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59224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logoColorcrp.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5291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5291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6646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5291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29167" y="2099733"/>
            <a:ext cx="5393266" cy="23114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6053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6138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6646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503" y="3623731"/>
            <a:ext cx="143934" cy="143934"/>
          </a:xfrm>
          <a:prstGeom prst="rect">
            <a:avLst/>
          </a:prstGeom>
        </p:spPr>
      </p:pic>
      <p:sp>
        <p:nvSpPr>
          <p:cNvPr id="61" name="TextBox 60"/>
          <p:cNvSpPr txBox="1"/>
          <p:nvPr/>
        </p:nvSpPr>
        <p:spPr>
          <a:xfrm>
            <a:off x="8424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42932" y="3615267"/>
            <a:ext cx="194733" cy="194733"/>
          </a:xfrm>
          <a:prstGeom prst="rect">
            <a:avLst/>
          </a:prstGeom>
        </p:spPr>
      </p:pic>
      <p:sp>
        <p:nvSpPr>
          <p:cNvPr id="63" name="TextBox 62"/>
          <p:cNvSpPr txBox="1"/>
          <p:nvPr/>
        </p:nvSpPr>
        <p:spPr>
          <a:xfrm>
            <a:off x="50005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6985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38645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2" name="Rectangle 1"/>
          <p:cNvSpPr/>
          <p:nvPr/>
        </p:nvSpPr>
        <p:spPr>
          <a:xfrm>
            <a:off x="6388100" y="-286409"/>
            <a:ext cx="28067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27176" y="98378"/>
            <a:ext cx="397950" cy="397950"/>
          </a:xfrm>
          <a:prstGeom prst="rect">
            <a:avLst/>
          </a:prstGeom>
        </p:spPr>
      </p:pic>
      <p:sp>
        <p:nvSpPr>
          <p:cNvPr id="3" name="Rectangular Callout 2"/>
          <p:cNvSpPr/>
          <p:nvPr/>
        </p:nvSpPr>
        <p:spPr>
          <a:xfrm rot="10800000">
            <a:off x="1331378" y="852126"/>
            <a:ext cx="2002366" cy="4914900"/>
          </a:xfrm>
          <a:prstGeom prst="wedgeRectCallout">
            <a:avLst>
              <a:gd name="adj1" fmla="val 21327"/>
              <a:gd name="adj2" fmla="val 55800"/>
            </a:avLst>
          </a:prstGeom>
          <a:solidFill>
            <a:schemeClr val="bg1">
              <a:lumMod val="8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523986" y="1040267"/>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24" name="TextBox 23"/>
          <p:cNvSpPr txBox="1"/>
          <p:nvPr/>
        </p:nvSpPr>
        <p:spPr>
          <a:xfrm>
            <a:off x="1523986" y="1319409"/>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25" name="Picture 2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42521" y="1392005"/>
            <a:ext cx="342902" cy="342902"/>
          </a:xfrm>
          <a:prstGeom prst="rect">
            <a:avLst/>
          </a:prstGeom>
        </p:spPr>
      </p:pic>
      <p:sp>
        <p:nvSpPr>
          <p:cNvPr id="26" name="TextBox 25"/>
          <p:cNvSpPr txBox="1"/>
          <p:nvPr/>
        </p:nvSpPr>
        <p:spPr>
          <a:xfrm>
            <a:off x="1523986" y="1946202"/>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27" name="Straight Connector 26"/>
          <p:cNvCxnSpPr/>
          <p:nvPr/>
        </p:nvCxnSpPr>
        <p:spPr>
          <a:xfrm>
            <a:off x="1523987" y="1853070"/>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1523987" y="2243223"/>
            <a:ext cx="1545166" cy="244848"/>
            <a:chOff x="215882" y="3565152"/>
            <a:chExt cx="1545166" cy="244848"/>
          </a:xfrm>
        </p:grpSpPr>
        <p:sp>
          <p:nvSpPr>
            <p:cNvPr id="29" name="Rectangle 28"/>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30" name="Right Arrow 2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523986" y="2543448"/>
            <a:ext cx="1545166" cy="244848"/>
            <a:chOff x="215882" y="3565152"/>
            <a:chExt cx="1545166" cy="244848"/>
          </a:xfrm>
        </p:grpSpPr>
        <p:sp>
          <p:nvSpPr>
            <p:cNvPr id="32" name="Rectangle 31"/>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33" name="Right Arrow 32"/>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1502822" y="3089204"/>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35" name="Straight Connector 34"/>
          <p:cNvCxnSpPr/>
          <p:nvPr/>
        </p:nvCxnSpPr>
        <p:spPr>
          <a:xfrm>
            <a:off x="1523987" y="2996072"/>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523987" y="3335425"/>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865954" y="3369979"/>
            <a:ext cx="203200" cy="203200"/>
          </a:xfrm>
          <a:prstGeom prst="rect">
            <a:avLst/>
          </a:prstGeom>
        </p:spPr>
      </p:pic>
      <p:pic>
        <p:nvPicPr>
          <p:cNvPr id="38" name="Picture 3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65952" y="3674722"/>
            <a:ext cx="203200" cy="203200"/>
          </a:xfrm>
          <a:prstGeom prst="rect">
            <a:avLst/>
          </a:prstGeom>
        </p:spPr>
      </p:pic>
      <p:sp>
        <p:nvSpPr>
          <p:cNvPr id="39" name="TextBox 38"/>
          <p:cNvSpPr txBox="1"/>
          <p:nvPr/>
        </p:nvSpPr>
        <p:spPr>
          <a:xfrm>
            <a:off x="1523986" y="362632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865954" y="3987355"/>
            <a:ext cx="203200" cy="203200"/>
          </a:xfrm>
          <a:prstGeom prst="rect">
            <a:avLst/>
          </a:prstGeom>
        </p:spPr>
      </p:pic>
      <p:sp>
        <p:nvSpPr>
          <p:cNvPr id="41" name="TextBox 40"/>
          <p:cNvSpPr txBox="1"/>
          <p:nvPr/>
        </p:nvSpPr>
        <p:spPr>
          <a:xfrm>
            <a:off x="1523988" y="3938957"/>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42" name="TextBox 41"/>
          <p:cNvSpPr txBox="1"/>
          <p:nvPr/>
        </p:nvSpPr>
        <p:spPr>
          <a:xfrm>
            <a:off x="1523987" y="4241357"/>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3" name="Picture 4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865954" y="4275911"/>
            <a:ext cx="203200" cy="203200"/>
          </a:xfrm>
          <a:prstGeom prst="rect">
            <a:avLst/>
          </a:prstGeom>
        </p:spPr>
      </p:pic>
      <p:sp>
        <p:nvSpPr>
          <p:cNvPr id="44" name="Rectangle 43"/>
          <p:cNvSpPr/>
          <p:nvPr/>
        </p:nvSpPr>
        <p:spPr>
          <a:xfrm>
            <a:off x="1523988" y="4613204"/>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5" name="Round Same Side Corner Rectangle 44"/>
          <p:cNvSpPr/>
          <p:nvPr/>
        </p:nvSpPr>
        <p:spPr>
          <a:xfrm rot="16200000">
            <a:off x="1637769" y="4901241"/>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930389" y="5015026"/>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2651662" y="4958401"/>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8" name="TextBox 47"/>
          <p:cNvSpPr txBox="1"/>
          <p:nvPr/>
        </p:nvSpPr>
        <p:spPr>
          <a:xfrm>
            <a:off x="2546034" y="5074286"/>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9" name="TextBox 48"/>
          <p:cNvSpPr txBox="1"/>
          <p:nvPr/>
        </p:nvSpPr>
        <p:spPr>
          <a:xfrm>
            <a:off x="2048384" y="5074286"/>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50" name="TextBox 49"/>
          <p:cNvSpPr txBox="1"/>
          <p:nvPr/>
        </p:nvSpPr>
        <p:spPr>
          <a:xfrm>
            <a:off x="1549379" y="5078167"/>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66" name="Straight Connector 65"/>
          <p:cNvCxnSpPr/>
          <p:nvPr/>
        </p:nvCxnSpPr>
        <p:spPr>
          <a:xfrm>
            <a:off x="2546034" y="5015024"/>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046475" y="5015018"/>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68" name="Line Callout 1 67"/>
          <p:cNvSpPr/>
          <p:nvPr/>
        </p:nvSpPr>
        <p:spPr>
          <a:xfrm>
            <a:off x="4166840" y="5078167"/>
            <a:ext cx="1706673" cy="1448454"/>
          </a:xfrm>
          <a:prstGeom prst="borderCallout1">
            <a:avLst>
              <a:gd name="adj1" fmla="val 46928"/>
              <a:gd name="adj2" fmla="val -833"/>
              <a:gd name="adj3" fmla="val -19556"/>
              <a:gd name="adj4" fmla="val -5132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Icon contains a popover that will contain all the previous side bar information (tablet only)</a:t>
            </a:r>
            <a:endParaRPr lang="en-US" sz="1400" dirty="0">
              <a:solidFill>
                <a:srgbClr val="7F7F7F"/>
              </a:solidFill>
            </a:endParaRPr>
          </a:p>
        </p:txBody>
      </p:sp>
    </p:spTree>
    <p:extLst>
      <p:ext uri="{BB962C8B-B14F-4D97-AF65-F5344CB8AC3E}">
        <p14:creationId xmlns:p14="http://schemas.microsoft.com/office/powerpoint/2010/main" val="42100091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11144" y="762002"/>
            <a:ext cx="2532056" cy="9900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11144" y="762001"/>
            <a:ext cx="253205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346611" y="1103726"/>
            <a:ext cx="2294989" cy="584776"/>
          </a:xfrm>
          <a:prstGeom prst="rect">
            <a:avLst/>
          </a:prstGeom>
          <a:noFill/>
        </p:spPr>
        <p:txBody>
          <a:bodyPr wrap="square" rtlCol="0">
            <a:spAutoFit/>
          </a:bodyPr>
          <a:lstStyle/>
          <a:p>
            <a:r>
              <a:rPr lang="en-US" sz="1600" dirty="0" smtClean="0">
                <a:solidFill>
                  <a:srgbClr val="A6A6A6"/>
                </a:solidFill>
              </a:rPr>
              <a:t>Start Typing to get a StudyBuddy…</a:t>
            </a:r>
            <a:endParaRPr lang="en-US" sz="1600" dirty="0">
              <a:solidFill>
                <a:srgbClr val="A6A6A6"/>
              </a:solidFill>
            </a:endParaRPr>
          </a:p>
        </p:txBody>
      </p:sp>
      <p:cxnSp>
        <p:nvCxnSpPr>
          <p:cNvPr id="54" name="Straight Connector 53"/>
          <p:cNvCxnSpPr/>
          <p:nvPr/>
        </p:nvCxnSpPr>
        <p:spPr>
          <a:xfrm>
            <a:off x="211144" y="1960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21844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21844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26929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29699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4736715"/>
            <a:ext cx="143934" cy="143934"/>
          </a:xfrm>
          <a:prstGeom prst="rect">
            <a:avLst/>
          </a:prstGeom>
        </p:spPr>
      </p:pic>
      <p:sp>
        <p:nvSpPr>
          <p:cNvPr id="61" name="TextBox 60"/>
          <p:cNvSpPr txBox="1"/>
          <p:nvPr/>
        </p:nvSpPr>
        <p:spPr>
          <a:xfrm>
            <a:off x="490538" y="46781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4728251"/>
            <a:ext cx="194733" cy="194733"/>
          </a:xfrm>
          <a:prstGeom prst="rect">
            <a:avLst/>
          </a:prstGeom>
        </p:spPr>
      </p:pic>
      <p:sp>
        <p:nvSpPr>
          <p:cNvPr id="63" name="TextBox 62"/>
          <p:cNvSpPr txBox="1"/>
          <p:nvPr/>
        </p:nvSpPr>
        <p:spPr>
          <a:xfrm>
            <a:off x="2190327" y="46781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50509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54204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5"/>
          <a:stretch>
            <a:fillRect/>
          </a:stretch>
        </p:blipFill>
        <p:spPr>
          <a:xfrm>
            <a:off x="32516" y="92966"/>
            <a:ext cx="458029" cy="400775"/>
          </a:xfrm>
          <a:prstGeom prst="rect">
            <a:avLst/>
          </a:prstGeom>
        </p:spPr>
      </p:pic>
    </p:spTree>
    <p:extLst>
      <p:ext uri="{BB962C8B-B14F-4D97-AF65-F5344CB8AC3E}">
        <p14:creationId xmlns:p14="http://schemas.microsoft.com/office/powerpoint/2010/main" val="8702051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11144" y="762002"/>
            <a:ext cx="2532056" cy="9900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11144" y="762001"/>
            <a:ext cx="253205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346611" y="1103726"/>
            <a:ext cx="2294989" cy="584776"/>
          </a:xfrm>
          <a:prstGeom prst="rect">
            <a:avLst/>
          </a:prstGeom>
          <a:noFill/>
        </p:spPr>
        <p:txBody>
          <a:bodyPr wrap="square" rtlCol="0">
            <a:spAutoFit/>
          </a:bodyPr>
          <a:lstStyle/>
          <a:p>
            <a:r>
              <a:rPr lang="en-US" sz="1600" dirty="0" smtClean="0">
                <a:solidFill>
                  <a:srgbClr val="A6A6A6"/>
                </a:solidFill>
              </a:rPr>
              <a:t>Start Typing to get a StudyBuddy…</a:t>
            </a:r>
            <a:endParaRPr lang="en-US" sz="1600" dirty="0">
              <a:solidFill>
                <a:srgbClr val="A6A6A6"/>
              </a:solidFill>
            </a:endParaRPr>
          </a:p>
        </p:txBody>
      </p:sp>
      <p:cxnSp>
        <p:nvCxnSpPr>
          <p:cNvPr id="54" name="Straight Connector 53"/>
          <p:cNvCxnSpPr/>
          <p:nvPr/>
        </p:nvCxnSpPr>
        <p:spPr>
          <a:xfrm>
            <a:off x="211144" y="1960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21844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21844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26929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29699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4736715"/>
            <a:ext cx="143934" cy="143934"/>
          </a:xfrm>
          <a:prstGeom prst="rect">
            <a:avLst/>
          </a:prstGeom>
        </p:spPr>
      </p:pic>
      <p:sp>
        <p:nvSpPr>
          <p:cNvPr id="61" name="TextBox 60"/>
          <p:cNvSpPr txBox="1"/>
          <p:nvPr/>
        </p:nvSpPr>
        <p:spPr>
          <a:xfrm>
            <a:off x="490538" y="46781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4728251"/>
            <a:ext cx="194733" cy="194733"/>
          </a:xfrm>
          <a:prstGeom prst="rect">
            <a:avLst/>
          </a:prstGeom>
        </p:spPr>
      </p:pic>
      <p:sp>
        <p:nvSpPr>
          <p:cNvPr id="63" name="TextBox 62"/>
          <p:cNvSpPr txBox="1"/>
          <p:nvPr/>
        </p:nvSpPr>
        <p:spPr>
          <a:xfrm>
            <a:off x="2190327" y="46781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50509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54204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Line Callout 1 20"/>
          <p:cNvSpPr/>
          <p:nvPr/>
        </p:nvSpPr>
        <p:spPr>
          <a:xfrm>
            <a:off x="2815356" y="51368"/>
            <a:ext cx="1706673" cy="1112632"/>
          </a:xfrm>
          <a:prstGeom prst="borderCallout1">
            <a:avLst>
              <a:gd name="adj1" fmla="val 46928"/>
              <a:gd name="adj2" fmla="val -833"/>
              <a:gd name="adj3" fmla="val 157366"/>
              <a:gd name="adj4" fmla="val -5653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On mobile size, cards and poster get narrower</a:t>
            </a:r>
            <a:endParaRPr lang="en-US" sz="1400" dirty="0">
              <a:solidFill>
                <a:srgbClr val="7F7F7F"/>
              </a:solidFill>
            </a:endParaRPr>
          </a:p>
        </p:txBody>
      </p:sp>
      <p:sp>
        <p:nvSpPr>
          <p:cNvPr id="22" name="Line Callout 1 21"/>
          <p:cNvSpPr/>
          <p:nvPr/>
        </p:nvSpPr>
        <p:spPr>
          <a:xfrm>
            <a:off x="490545" y="2540568"/>
            <a:ext cx="1706673" cy="1112632"/>
          </a:xfrm>
          <a:prstGeom prst="borderCallout1">
            <a:avLst>
              <a:gd name="adj1" fmla="val 46928"/>
              <a:gd name="adj2" fmla="val -833"/>
              <a:gd name="adj3" fmla="val -181641"/>
              <a:gd name="adj4" fmla="val -1709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Profile Icon is now on the side, and brand reverts to single logo</a:t>
            </a:r>
            <a:endParaRPr lang="en-US" sz="1400" dirty="0">
              <a:solidFill>
                <a:srgbClr val="7F7F7F"/>
              </a:solidFill>
            </a:endParaRPr>
          </a:p>
        </p:txBody>
      </p:sp>
      <p:pic>
        <p:nvPicPr>
          <p:cNvPr id="3" name="Picture 2"/>
          <p:cNvPicPr>
            <a:picLocks noChangeAspect="1"/>
          </p:cNvPicPr>
          <p:nvPr/>
        </p:nvPicPr>
        <p:blipFill>
          <a:blip r:embed="rId5"/>
          <a:stretch>
            <a:fillRect/>
          </a:stretch>
        </p:blipFill>
        <p:spPr>
          <a:xfrm>
            <a:off x="32516" y="92966"/>
            <a:ext cx="458029" cy="400775"/>
          </a:xfrm>
          <a:prstGeom prst="rect">
            <a:avLst/>
          </a:prstGeom>
        </p:spPr>
      </p:pic>
    </p:spTree>
    <p:extLst>
      <p:ext uri="{BB962C8B-B14F-4D97-AF65-F5344CB8AC3E}">
        <p14:creationId xmlns:p14="http://schemas.microsoft.com/office/powerpoint/2010/main" val="27193458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4467" y="105658"/>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Dynami</a:t>
            </a:r>
            <a:r>
              <a:rPr lang="en-US" b="1" dirty="0" smtClean="0">
                <a:solidFill>
                  <a:schemeClr val="bg1">
                    <a:lumMod val="95000"/>
                  </a:schemeClr>
                </a:solidFill>
                <a:latin typeface="Avenir Next Regular"/>
                <a:cs typeface="Avenir Next Regular"/>
              </a:rPr>
              <a:t>|</a:t>
            </a:r>
            <a:endParaRPr lang="en-US" b="1"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11144" y="762002"/>
            <a:ext cx="2532056" cy="9900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11144" y="762001"/>
            <a:ext cx="253205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346611" y="1103726"/>
            <a:ext cx="2294989" cy="584776"/>
          </a:xfrm>
          <a:prstGeom prst="rect">
            <a:avLst/>
          </a:prstGeom>
          <a:noFill/>
        </p:spPr>
        <p:txBody>
          <a:bodyPr wrap="square" rtlCol="0">
            <a:spAutoFit/>
          </a:bodyPr>
          <a:lstStyle/>
          <a:p>
            <a:r>
              <a:rPr lang="en-US" sz="1600" dirty="0" smtClean="0">
                <a:solidFill>
                  <a:srgbClr val="A6A6A6"/>
                </a:solidFill>
              </a:rPr>
              <a:t>Start Typing to get a StudyBuddy…</a:t>
            </a:r>
            <a:endParaRPr lang="en-US" sz="1600" dirty="0">
              <a:solidFill>
                <a:srgbClr val="A6A6A6"/>
              </a:solidFill>
            </a:endParaRPr>
          </a:p>
        </p:txBody>
      </p:sp>
      <p:cxnSp>
        <p:nvCxnSpPr>
          <p:cNvPr id="54" name="Straight Connector 53"/>
          <p:cNvCxnSpPr/>
          <p:nvPr/>
        </p:nvCxnSpPr>
        <p:spPr>
          <a:xfrm>
            <a:off x="211144" y="1960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21844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21844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26929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29699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4736715"/>
            <a:ext cx="143934" cy="143934"/>
          </a:xfrm>
          <a:prstGeom prst="rect">
            <a:avLst/>
          </a:prstGeom>
        </p:spPr>
      </p:pic>
      <p:sp>
        <p:nvSpPr>
          <p:cNvPr id="61" name="TextBox 60"/>
          <p:cNvSpPr txBox="1"/>
          <p:nvPr/>
        </p:nvSpPr>
        <p:spPr>
          <a:xfrm>
            <a:off x="490538" y="46781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4728251"/>
            <a:ext cx="194733" cy="194733"/>
          </a:xfrm>
          <a:prstGeom prst="rect">
            <a:avLst/>
          </a:prstGeom>
        </p:spPr>
      </p:pic>
      <p:sp>
        <p:nvSpPr>
          <p:cNvPr id="63" name="TextBox 62"/>
          <p:cNvSpPr txBox="1"/>
          <p:nvPr/>
        </p:nvSpPr>
        <p:spPr>
          <a:xfrm>
            <a:off x="2190327" y="46781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50509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54204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4"/>
          <a:stretch>
            <a:fillRect/>
          </a:stretch>
        </p:blipFill>
        <p:spPr>
          <a:xfrm>
            <a:off x="32516" y="92966"/>
            <a:ext cx="458029" cy="400775"/>
          </a:xfrm>
          <a:prstGeom prst="rect">
            <a:avLst/>
          </a:prstGeom>
        </p:spPr>
      </p:pic>
      <p:sp>
        <p:nvSpPr>
          <p:cNvPr id="22" name="Line Callout 1 21"/>
          <p:cNvSpPr/>
          <p:nvPr/>
        </p:nvSpPr>
        <p:spPr>
          <a:xfrm>
            <a:off x="1276974" y="2413659"/>
            <a:ext cx="1706673" cy="1112632"/>
          </a:xfrm>
          <a:prstGeom prst="borderCallout1">
            <a:avLst>
              <a:gd name="adj1" fmla="val 46928"/>
              <a:gd name="adj2" fmla="val -833"/>
              <a:gd name="adj3" fmla="val -181641"/>
              <a:gd name="adj4" fmla="val -1709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Brand disappears when searching</a:t>
            </a:r>
            <a:endParaRPr lang="en-US" sz="1400" dirty="0">
              <a:solidFill>
                <a:srgbClr val="7F7F7F"/>
              </a:solidFill>
            </a:endParaRPr>
          </a:p>
        </p:txBody>
      </p:sp>
    </p:spTree>
    <p:extLst>
      <p:ext uri="{BB962C8B-B14F-4D97-AF65-F5344CB8AC3E}">
        <p14:creationId xmlns:p14="http://schemas.microsoft.com/office/powerpoint/2010/main" val="14242839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43411" y="4246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43561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43561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48646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51416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6908415"/>
            <a:ext cx="143934" cy="143934"/>
          </a:xfrm>
          <a:prstGeom prst="rect">
            <a:avLst/>
          </a:prstGeom>
        </p:spPr>
      </p:pic>
      <p:sp>
        <p:nvSpPr>
          <p:cNvPr id="61" name="TextBox 60"/>
          <p:cNvSpPr txBox="1"/>
          <p:nvPr/>
        </p:nvSpPr>
        <p:spPr>
          <a:xfrm>
            <a:off x="490538" y="68498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6899951"/>
            <a:ext cx="194733" cy="194733"/>
          </a:xfrm>
          <a:prstGeom prst="rect">
            <a:avLst/>
          </a:prstGeom>
        </p:spPr>
      </p:pic>
      <p:sp>
        <p:nvSpPr>
          <p:cNvPr id="63" name="TextBox 62"/>
          <p:cNvSpPr txBox="1"/>
          <p:nvPr/>
        </p:nvSpPr>
        <p:spPr>
          <a:xfrm>
            <a:off x="2190327" y="68498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72226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75921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5"/>
          <a:stretch>
            <a:fillRect/>
          </a:stretch>
        </p:blipFill>
        <p:spPr>
          <a:xfrm>
            <a:off x="32516" y="92966"/>
            <a:ext cx="458029" cy="400775"/>
          </a:xfrm>
          <a:prstGeom prst="rect">
            <a:avLst/>
          </a:prstGeom>
        </p:spPr>
      </p:pic>
      <p:sp>
        <p:nvSpPr>
          <p:cNvPr id="22" name="Rectangle 21"/>
          <p:cNvSpPr/>
          <p:nvPr/>
        </p:nvSpPr>
        <p:spPr>
          <a:xfrm>
            <a:off x="211667" y="698500"/>
            <a:ext cx="2531533" cy="33401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23" name="Rectangle 22"/>
          <p:cNvSpPr/>
          <p:nvPr/>
        </p:nvSpPr>
        <p:spPr>
          <a:xfrm>
            <a:off x="200313" y="673100"/>
            <a:ext cx="2566940" cy="3048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24" name="TextBox 23"/>
          <p:cNvSpPr txBox="1"/>
          <p:nvPr/>
        </p:nvSpPr>
        <p:spPr>
          <a:xfrm>
            <a:off x="211667" y="1426278"/>
            <a:ext cx="2531534"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25" name="Straight Connector 24"/>
          <p:cNvCxnSpPr/>
          <p:nvPr/>
        </p:nvCxnSpPr>
        <p:spPr>
          <a:xfrm>
            <a:off x="200313" y="1398797"/>
            <a:ext cx="2560013"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0313" y="2279335"/>
            <a:ext cx="256694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00313" y="1011768"/>
            <a:ext cx="2542887"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8" name="Rectangle 27"/>
          <p:cNvSpPr/>
          <p:nvPr/>
        </p:nvSpPr>
        <p:spPr>
          <a:xfrm>
            <a:off x="380480" y="23664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29" name="Isosceles Triangle 28"/>
          <p:cNvSpPr/>
          <p:nvPr/>
        </p:nvSpPr>
        <p:spPr>
          <a:xfrm rot="10800000">
            <a:off x="1489614" y="24782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72014" y="27982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31" name="Isosceles Triangle 30"/>
          <p:cNvSpPr/>
          <p:nvPr/>
        </p:nvSpPr>
        <p:spPr>
          <a:xfrm rot="10800000">
            <a:off x="1488121" y="2904278"/>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72014" y="32300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33" name="Isosceles Triangle 32"/>
          <p:cNvSpPr/>
          <p:nvPr/>
        </p:nvSpPr>
        <p:spPr>
          <a:xfrm rot="10800000">
            <a:off x="1489613" y="3334301"/>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354558" y="3617411"/>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spTree>
    <p:extLst>
      <p:ext uri="{BB962C8B-B14F-4D97-AF65-F5344CB8AC3E}">
        <p14:creationId xmlns:p14="http://schemas.microsoft.com/office/powerpoint/2010/main" val="2134628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21826" y="114292"/>
            <a:ext cx="1519774"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2370667"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43411" y="4246031"/>
            <a:ext cx="253205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11144" y="4356100"/>
            <a:ext cx="2532056" cy="3598334"/>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11145" y="4356100"/>
            <a:ext cx="2532056" cy="584776"/>
          </a:xfrm>
          <a:prstGeom prst="rect">
            <a:avLst/>
          </a:prstGeom>
          <a:noFill/>
        </p:spPr>
        <p:txBody>
          <a:bodyPr wrap="square" rtlCol="0">
            <a:spAutoFit/>
          </a:bodyPr>
          <a:lstStyle/>
          <a:p>
            <a:r>
              <a:rPr lang="en-US" sz="1600" dirty="0" smtClean="0">
                <a:latin typeface="Avenir Medium"/>
                <a:cs typeface="Avenir Medium"/>
              </a:rPr>
              <a:t>Stuck on Dynamic Programming</a:t>
            </a:r>
            <a:endParaRPr lang="en-US" sz="1600" dirty="0">
              <a:latin typeface="Avenir Medium"/>
              <a:cs typeface="Avenir Medium"/>
            </a:endParaRPr>
          </a:p>
        </p:txBody>
      </p:sp>
      <p:sp>
        <p:nvSpPr>
          <p:cNvPr id="58" name="TextBox 57"/>
          <p:cNvSpPr txBox="1"/>
          <p:nvPr/>
        </p:nvSpPr>
        <p:spPr>
          <a:xfrm>
            <a:off x="211144" y="4864676"/>
            <a:ext cx="1468671" cy="276999"/>
          </a:xfrm>
          <a:prstGeom prst="rect">
            <a:avLst/>
          </a:prstGeom>
          <a:noFill/>
        </p:spPr>
        <p:txBody>
          <a:bodyPr wrap="none" rtlCol="0">
            <a:spAutoFit/>
          </a:bodyPr>
          <a:lstStyle/>
          <a:p>
            <a:r>
              <a:rPr lang="en-US" sz="1200" dirty="0" smtClean="0">
                <a:solidFill>
                  <a:schemeClr val="bg1">
                    <a:lumMod val="50000"/>
                  </a:schemeClr>
                </a:solidFill>
              </a:rPr>
              <a:t>Studyman Buddyson</a:t>
            </a:r>
            <a:endParaRPr lang="en-US" sz="1200" dirty="0">
              <a:solidFill>
                <a:schemeClr val="bg1">
                  <a:lumMod val="50000"/>
                </a:schemeClr>
              </a:solidFill>
            </a:endParaRPr>
          </a:p>
        </p:txBody>
      </p:sp>
      <p:sp>
        <p:nvSpPr>
          <p:cNvPr id="59" name="TextBox 58"/>
          <p:cNvSpPr txBox="1"/>
          <p:nvPr/>
        </p:nvSpPr>
        <p:spPr>
          <a:xfrm>
            <a:off x="346611" y="5141676"/>
            <a:ext cx="2206089" cy="1708160"/>
          </a:xfrm>
          <a:prstGeom prst="rect">
            <a:avLst/>
          </a:prstGeom>
          <a:noFill/>
        </p:spPr>
        <p:txBody>
          <a:bodyPr wrap="square" rtlCol="0">
            <a:spAutoFit/>
          </a:bodyPr>
          <a:lstStyle/>
          <a:p>
            <a:r>
              <a:rPr lang="en-US" sz="105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050" dirty="0">
              <a:latin typeface="Avenir Light"/>
              <a:cs typeface="Avenir Light"/>
            </a:endParaRPr>
          </a:p>
        </p:txBody>
      </p:sp>
      <p:pic>
        <p:nvPicPr>
          <p:cNvPr id="60" name="Picture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6611" y="6908415"/>
            <a:ext cx="143934" cy="143934"/>
          </a:xfrm>
          <a:prstGeom prst="rect">
            <a:avLst/>
          </a:prstGeom>
        </p:spPr>
      </p:pic>
      <p:sp>
        <p:nvSpPr>
          <p:cNvPr id="61" name="TextBox 60"/>
          <p:cNvSpPr txBox="1"/>
          <p:nvPr/>
        </p:nvSpPr>
        <p:spPr>
          <a:xfrm>
            <a:off x="490538" y="6849836"/>
            <a:ext cx="786436" cy="261610"/>
          </a:xfrm>
          <a:prstGeom prst="rect">
            <a:avLst/>
          </a:prstGeom>
          <a:noFill/>
        </p:spPr>
        <p:txBody>
          <a:bodyPr wrap="none" rtlCol="0">
            <a:spAutoFit/>
          </a:bodyPr>
          <a:lstStyle/>
          <a:p>
            <a:r>
              <a:rPr lang="en-US" sz="1050" dirty="0" smtClean="0">
                <a:solidFill>
                  <a:srgbClr val="7F7F7F"/>
                </a:solidFill>
                <a:latin typeface="Avenir Light"/>
                <a:cs typeface="Avenir Light"/>
              </a:rPr>
              <a:t>EECS 281</a:t>
            </a:r>
            <a:endParaRPr lang="en-US" sz="1050" dirty="0">
              <a:solidFill>
                <a:srgbClr val="7F7F7F"/>
              </a:solidFill>
              <a:latin typeface="Avenir Light"/>
              <a:cs typeface="Avenir Light"/>
            </a:endParaRPr>
          </a:p>
        </p:txBody>
      </p:sp>
      <p:pic>
        <p:nvPicPr>
          <p:cNvPr id="62" name="Picture 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726" y="6899951"/>
            <a:ext cx="194733" cy="194733"/>
          </a:xfrm>
          <a:prstGeom prst="rect">
            <a:avLst/>
          </a:prstGeom>
        </p:spPr>
      </p:pic>
      <p:sp>
        <p:nvSpPr>
          <p:cNvPr id="63" name="TextBox 62"/>
          <p:cNvSpPr txBox="1"/>
          <p:nvPr/>
        </p:nvSpPr>
        <p:spPr>
          <a:xfrm>
            <a:off x="2190327" y="684983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380480" y="7222606"/>
            <a:ext cx="2172220" cy="430887"/>
          </a:xfrm>
          <a:prstGeom prst="rect">
            <a:avLst/>
          </a:prstGeom>
          <a:noFill/>
        </p:spPr>
        <p:txBody>
          <a:bodyPr wrap="square" rtlCol="0">
            <a:spAutoFit/>
          </a:bodyPr>
          <a:lstStyle/>
          <a:p>
            <a:r>
              <a:rPr lang="en-US" sz="1050" dirty="0" smtClean="0">
                <a:solidFill>
                  <a:srgbClr val="7F7F7F"/>
                </a:solidFill>
                <a:latin typeface="Avenir Light"/>
                <a:cs typeface="Avenir Light"/>
              </a:rPr>
              <a:t>4 people are following | Posted 15 minutes ago |</a:t>
            </a:r>
            <a:endParaRPr lang="en-US" sz="1050" dirty="0">
              <a:solidFill>
                <a:srgbClr val="7F7F7F"/>
              </a:solidFill>
              <a:latin typeface="Avenir Light"/>
              <a:cs typeface="Avenir Light"/>
            </a:endParaRPr>
          </a:p>
        </p:txBody>
      </p:sp>
      <p:sp>
        <p:nvSpPr>
          <p:cNvPr id="65" name="Rounded Rectangle 64"/>
          <p:cNvSpPr/>
          <p:nvPr/>
        </p:nvSpPr>
        <p:spPr>
          <a:xfrm>
            <a:off x="1947333" y="7592169"/>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2" name="Picture 1" descr="ico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6"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5"/>
          <a:stretch>
            <a:fillRect/>
          </a:stretch>
        </p:blipFill>
        <p:spPr>
          <a:xfrm>
            <a:off x="32516" y="92966"/>
            <a:ext cx="458029" cy="400775"/>
          </a:xfrm>
          <a:prstGeom prst="rect">
            <a:avLst/>
          </a:prstGeom>
        </p:spPr>
      </p:pic>
      <p:sp>
        <p:nvSpPr>
          <p:cNvPr id="22" name="Rectangle 21"/>
          <p:cNvSpPr/>
          <p:nvPr/>
        </p:nvSpPr>
        <p:spPr>
          <a:xfrm>
            <a:off x="211667" y="698500"/>
            <a:ext cx="2531533" cy="33401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23" name="Rectangle 22"/>
          <p:cNvSpPr/>
          <p:nvPr/>
        </p:nvSpPr>
        <p:spPr>
          <a:xfrm>
            <a:off x="200313" y="673100"/>
            <a:ext cx="2566940" cy="3048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24" name="TextBox 23"/>
          <p:cNvSpPr txBox="1"/>
          <p:nvPr/>
        </p:nvSpPr>
        <p:spPr>
          <a:xfrm>
            <a:off x="211667" y="1426278"/>
            <a:ext cx="2531534"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25" name="Straight Connector 24"/>
          <p:cNvCxnSpPr/>
          <p:nvPr/>
        </p:nvCxnSpPr>
        <p:spPr>
          <a:xfrm>
            <a:off x="200313" y="1398797"/>
            <a:ext cx="2560013"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0313" y="2279335"/>
            <a:ext cx="256694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00313" y="1011768"/>
            <a:ext cx="2542887"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8" name="Rectangle 27"/>
          <p:cNvSpPr/>
          <p:nvPr/>
        </p:nvSpPr>
        <p:spPr>
          <a:xfrm>
            <a:off x="380480" y="23664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29" name="Isosceles Triangle 28"/>
          <p:cNvSpPr/>
          <p:nvPr/>
        </p:nvSpPr>
        <p:spPr>
          <a:xfrm rot="10800000">
            <a:off x="1489614" y="24782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72014" y="27982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31" name="Isosceles Triangle 30"/>
          <p:cNvSpPr/>
          <p:nvPr/>
        </p:nvSpPr>
        <p:spPr>
          <a:xfrm rot="10800000">
            <a:off x="1488121" y="2904278"/>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72014" y="32300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33" name="Isosceles Triangle 32"/>
          <p:cNvSpPr/>
          <p:nvPr/>
        </p:nvSpPr>
        <p:spPr>
          <a:xfrm rot="10800000">
            <a:off x="1489613" y="3334301"/>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354558" y="3617411"/>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sp>
        <p:nvSpPr>
          <p:cNvPr id="35" name="Line Callout 1 34"/>
          <p:cNvSpPr/>
          <p:nvPr/>
        </p:nvSpPr>
        <p:spPr>
          <a:xfrm>
            <a:off x="2130310" y="4246031"/>
            <a:ext cx="1706673" cy="1112632"/>
          </a:xfrm>
          <a:prstGeom prst="borderCallout1">
            <a:avLst>
              <a:gd name="adj1" fmla="val 129"/>
              <a:gd name="adj2" fmla="val 29677"/>
              <a:gd name="adj3" fmla="val -113155"/>
              <a:gd name="adj4" fmla="val -1783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New Poster simply stacks dropdown options</a:t>
            </a:r>
            <a:endParaRPr lang="en-US" sz="1400" dirty="0">
              <a:solidFill>
                <a:srgbClr val="7F7F7F"/>
              </a:solidFill>
            </a:endParaRPr>
          </a:p>
        </p:txBody>
      </p:sp>
    </p:spTree>
    <p:extLst>
      <p:ext uri="{BB962C8B-B14F-4D97-AF65-F5344CB8AC3E}">
        <p14:creationId xmlns:p14="http://schemas.microsoft.com/office/powerpoint/2010/main" val="37490370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c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61"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6526" y="761992"/>
            <a:ext cx="1545167" cy="1545167"/>
          </a:xfrm>
          <a:prstGeom prst="rect">
            <a:avLst/>
          </a:prstGeom>
        </p:spPr>
      </p:pic>
      <p:sp>
        <p:nvSpPr>
          <p:cNvPr id="23" name="TextBox 22"/>
          <p:cNvSpPr txBox="1"/>
          <p:nvPr/>
        </p:nvSpPr>
        <p:spPr>
          <a:xfrm>
            <a:off x="646525" y="2362188"/>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24" name="TextBox 23"/>
          <p:cNvSpPr txBox="1"/>
          <p:nvPr/>
        </p:nvSpPr>
        <p:spPr>
          <a:xfrm>
            <a:off x="646525" y="2641330"/>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5060" y="2713926"/>
            <a:ext cx="342902" cy="342902"/>
          </a:xfrm>
          <a:prstGeom prst="rect">
            <a:avLst/>
          </a:prstGeom>
        </p:spPr>
      </p:pic>
      <p:sp>
        <p:nvSpPr>
          <p:cNvPr id="26" name="TextBox 25"/>
          <p:cNvSpPr txBox="1"/>
          <p:nvPr/>
        </p:nvSpPr>
        <p:spPr>
          <a:xfrm>
            <a:off x="646525" y="3268123"/>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27" name="Straight Connector 26"/>
          <p:cNvCxnSpPr/>
          <p:nvPr/>
        </p:nvCxnSpPr>
        <p:spPr>
          <a:xfrm>
            <a:off x="646526" y="3174991"/>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646526" y="3565144"/>
            <a:ext cx="1545166" cy="244848"/>
            <a:chOff x="215882" y="3565152"/>
            <a:chExt cx="1545166" cy="244848"/>
          </a:xfrm>
        </p:grpSpPr>
        <p:sp>
          <p:nvSpPr>
            <p:cNvPr id="29" name="Rectangle 28"/>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30" name="Right Arrow 2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46525" y="3865369"/>
            <a:ext cx="1545166" cy="244848"/>
            <a:chOff x="215882" y="3565152"/>
            <a:chExt cx="1545166" cy="244848"/>
          </a:xfrm>
        </p:grpSpPr>
        <p:sp>
          <p:nvSpPr>
            <p:cNvPr id="32" name="Rectangle 31"/>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33" name="Right Arrow 32"/>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625361" y="4411125"/>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35" name="Straight Connector 34"/>
          <p:cNvCxnSpPr/>
          <p:nvPr/>
        </p:nvCxnSpPr>
        <p:spPr>
          <a:xfrm>
            <a:off x="646526" y="4317993"/>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6526" y="4657346"/>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4691900"/>
            <a:ext cx="203200" cy="203200"/>
          </a:xfrm>
          <a:prstGeom prst="rect">
            <a:avLst/>
          </a:prstGeom>
        </p:spPr>
      </p:pic>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1" y="4996643"/>
            <a:ext cx="203200" cy="203200"/>
          </a:xfrm>
          <a:prstGeom prst="rect">
            <a:avLst/>
          </a:prstGeom>
        </p:spPr>
      </p:pic>
      <p:sp>
        <p:nvSpPr>
          <p:cNvPr id="39" name="TextBox 38"/>
          <p:cNvSpPr txBox="1"/>
          <p:nvPr/>
        </p:nvSpPr>
        <p:spPr>
          <a:xfrm>
            <a:off x="646525" y="4948245"/>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3" y="5309276"/>
            <a:ext cx="203200" cy="203200"/>
          </a:xfrm>
          <a:prstGeom prst="rect">
            <a:avLst/>
          </a:prstGeom>
        </p:spPr>
      </p:pic>
      <p:sp>
        <p:nvSpPr>
          <p:cNvPr id="41" name="TextBox 40"/>
          <p:cNvSpPr txBox="1"/>
          <p:nvPr/>
        </p:nvSpPr>
        <p:spPr>
          <a:xfrm>
            <a:off x="646527" y="5260878"/>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42" name="TextBox 41"/>
          <p:cNvSpPr txBox="1"/>
          <p:nvPr/>
        </p:nvSpPr>
        <p:spPr>
          <a:xfrm>
            <a:off x="646526" y="5563278"/>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5597832"/>
            <a:ext cx="203200" cy="203200"/>
          </a:xfrm>
          <a:prstGeom prst="rect">
            <a:avLst/>
          </a:prstGeom>
        </p:spPr>
      </p:pic>
      <p:sp>
        <p:nvSpPr>
          <p:cNvPr id="44" name="Rectangle 43"/>
          <p:cNvSpPr/>
          <p:nvPr/>
        </p:nvSpPr>
        <p:spPr>
          <a:xfrm>
            <a:off x="646527" y="5935125"/>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5" name="Round Same Side Corner Rectangle 44"/>
          <p:cNvSpPr/>
          <p:nvPr/>
        </p:nvSpPr>
        <p:spPr>
          <a:xfrm rot="16200000">
            <a:off x="760308" y="6223162"/>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052928" y="6336947"/>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1774201" y="6280322"/>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8" name="TextBox 47"/>
          <p:cNvSpPr txBox="1"/>
          <p:nvPr/>
        </p:nvSpPr>
        <p:spPr>
          <a:xfrm>
            <a:off x="1668573" y="6396207"/>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9" name="TextBox 48"/>
          <p:cNvSpPr txBox="1"/>
          <p:nvPr/>
        </p:nvSpPr>
        <p:spPr>
          <a:xfrm>
            <a:off x="1170923" y="6396207"/>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50" name="TextBox 49"/>
          <p:cNvSpPr txBox="1"/>
          <p:nvPr/>
        </p:nvSpPr>
        <p:spPr>
          <a:xfrm>
            <a:off x="671918" y="6400088"/>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66" name="Straight Connector 65"/>
          <p:cNvCxnSpPr/>
          <p:nvPr/>
        </p:nvCxnSpPr>
        <p:spPr>
          <a:xfrm>
            <a:off x="1668573" y="6336945"/>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169014" y="6336939"/>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descr="logoColorcrp.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377192" y="209700"/>
            <a:ext cx="1447800" cy="258536"/>
          </a:xfrm>
          <a:prstGeom prst="rect">
            <a:avLst/>
          </a:prstGeom>
        </p:spPr>
      </p:pic>
      <p:sp>
        <p:nvSpPr>
          <p:cNvPr id="70" name="Right Arrow 69"/>
          <p:cNvSpPr/>
          <p:nvPr/>
        </p:nvSpPr>
        <p:spPr>
          <a:xfrm flipH="1">
            <a:off x="103479" y="169332"/>
            <a:ext cx="417221" cy="258536"/>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536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ic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61" y="-38100"/>
            <a:ext cx="685800" cy="685800"/>
          </a:xfrm>
          <a:prstGeom prst="rect">
            <a:avLst/>
          </a:prstGeom>
        </p:spPr>
      </p:pic>
      <p:sp>
        <p:nvSpPr>
          <p:cNvPr id="55" name="Rectangle 54"/>
          <p:cNvSpPr/>
          <p:nvPr/>
        </p:nvSpPr>
        <p:spPr>
          <a:xfrm>
            <a:off x="2946400" y="-286409"/>
            <a:ext cx="6248400" cy="74549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6526" y="761992"/>
            <a:ext cx="1545167" cy="1545167"/>
          </a:xfrm>
          <a:prstGeom prst="rect">
            <a:avLst/>
          </a:prstGeom>
        </p:spPr>
      </p:pic>
      <p:sp>
        <p:nvSpPr>
          <p:cNvPr id="23" name="TextBox 22"/>
          <p:cNvSpPr txBox="1"/>
          <p:nvPr/>
        </p:nvSpPr>
        <p:spPr>
          <a:xfrm>
            <a:off x="646525" y="2362188"/>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24" name="TextBox 23"/>
          <p:cNvSpPr txBox="1"/>
          <p:nvPr/>
        </p:nvSpPr>
        <p:spPr>
          <a:xfrm>
            <a:off x="646525" y="2641330"/>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5060" y="2713926"/>
            <a:ext cx="342902" cy="342902"/>
          </a:xfrm>
          <a:prstGeom prst="rect">
            <a:avLst/>
          </a:prstGeom>
        </p:spPr>
      </p:pic>
      <p:sp>
        <p:nvSpPr>
          <p:cNvPr id="26" name="TextBox 25"/>
          <p:cNvSpPr txBox="1"/>
          <p:nvPr/>
        </p:nvSpPr>
        <p:spPr>
          <a:xfrm>
            <a:off x="646525" y="3268123"/>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27" name="Straight Connector 26"/>
          <p:cNvCxnSpPr/>
          <p:nvPr/>
        </p:nvCxnSpPr>
        <p:spPr>
          <a:xfrm>
            <a:off x="646526" y="3174991"/>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646526" y="3565144"/>
            <a:ext cx="1545166" cy="244848"/>
            <a:chOff x="215882" y="3565152"/>
            <a:chExt cx="1545166" cy="244848"/>
          </a:xfrm>
        </p:grpSpPr>
        <p:sp>
          <p:nvSpPr>
            <p:cNvPr id="29" name="Rectangle 28"/>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30" name="Right Arrow 2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46525" y="3865369"/>
            <a:ext cx="1545166" cy="244848"/>
            <a:chOff x="215882" y="3565152"/>
            <a:chExt cx="1545166" cy="244848"/>
          </a:xfrm>
        </p:grpSpPr>
        <p:sp>
          <p:nvSpPr>
            <p:cNvPr id="32" name="Rectangle 31"/>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33" name="Right Arrow 32"/>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625361" y="4411125"/>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35" name="Straight Connector 34"/>
          <p:cNvCxnSpPr/>
          <p:nvPr/>
        </p:nvCxnSpPr>
        <p:spPr>
          <a:xfrm>
            <a:off x="646526" y="4317993"/>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6526" y="4657346"/>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4691900"/>
            <a:ext cx="203200" cy="203200"/>
          </a:xfrm>
          <a:prstGeom prst="rect">
            <a:avLst/>
          </a:prstGeom>
        </p:spPr>
      </p:pic>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1" y="4996643"/>
            <a:ext cx="203200" cy="203200"/>
          </a:xfrm>
          <a:prstGeom prst="rect">
            <a:avLst/>
          </a:prstGeom>
        </p:spPr>
      </p:pic>
      <p:sp>
        <p:nvSpPr>
          <p:cNvPr id="39" name="TextBox 38"/>
          <p:cNvSpPr txBox="1"/>
          <p:nvPr/>
        </p:nvSpPr>
        <p:spPr>
          <a:xfrm>
            <a:off x="646525" y="4948245"/>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8493" y="5309276"/>
            <a:ext cx="203200" cy="203200"/>
          </a:xfrm>
          <a:prstGeom prst="rect">
            <a:avLst/>
          </a:prstGeom>
        </p:spPr>
      </p:pic>
      <p:sp>
        <p:nvSpPr>
          <p:cNvPr id="41" name="TextBox 40"/>
          <p:cNvSpPr txBox="1"/>
          <p:nvPr/>
        </p:nvSpPr>
        <p:spPr>
          <a:xfrm>
            <a:off x="646527" y="5260878"/>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42" name="TextBox 41"/>
          <p:cNvSpPr txBox="1"/>
          <p:nvPr/>
        </p:nvSpPr>
        <p:spPr>
          <a:xfrm>
            <a:off x="646526" y="5563278"/>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8493" y="5597832"/>
            <a:ext cx="203200" cy="203200"/>
          </a:xfrm>
          <a:prstGeom prst="rect">
            <a:avLst/>
          </a:prstGeom>
        </p:spPr>
      </p:pic>
      <p:sp>
        <p:nvSpPr>
          <p:cNvPr id="44" name="Rectangle 43"/>
          <p:cNvSpPr/>
          <p:nvPr/>
        </p:nvSpPr>
        <p:spPr>
          <a:xfrm>
            <a:off x="646527" y="5935125"/>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5" name="Round Same Side Corner Rectangle 44"/>
          <p:cNvSpPr/>
          <p:nvPr/>
        </p:nvSpPr>
        <p:spPr>
          <a:xfrm rot="16200000">
            <a:off x="760308" y="6223162"/>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052928" y="6336947"/>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 Same Side Corner Rectangle 46"/>
          <p:cNvSpPr/>
          <p:nvPr/>
        </p:nvSpPr>
        <p:spPr>
          <a:xfrm rot="5400000">
            <a:off x="1774201" y="6280322"/>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8" name="TextBox 47"/>
          <p:cNvSpPr txBox="1"/>
          <p:nvPr/>
        </p:nvSpPr>
        <p:spPr>
          <a:xfrm>
            <a:off x="1668573" y="6396207"/>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9" name="TextBox 48"/>
          <p:cNvSpPr txBox="1"/>
          <p:nvPr/>
        </p:nvSpPr>
        <p:spPr>
          <a:xfrm>
            <a:off x="1170923" y="6396207"/>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50" name="TextBox 49"/>
          <p:cNvSpPr txBox="1"/>
          <p:nvPr/>
        </p:nvSpPr>
        <p:spPr>
          <a:xfrm>
            <a:off x="671918" y="6400088"/>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66" name="Straight Connector 65"/>
          <p:cNvCxnSpPr/>
          <p:nvPr/>
        </p:nvCxnSpPr>
        <p:spPr>
          <a:xfrm>
            <a:off x="1668573" y="6336945"/>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169014" y="6336939"/>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descr="logoColorcrp.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377192" y="209700"/>
            <a:ext cx="1447800" cy="258536"/>
          </a:xfrm>
          <a:prstGeom prst="rect">
            <a:avLst/>
          </a:prstGeom>
        </p:spPr>
      </p:pic>
      <p:sp>
        <p:nvSpPr>
          <p:cNvPr id="70" name="Right Arrow 69"/>
          <p:cNvSpPr/>
          <p:nvPr/>
        </p:nvSpPr>
        <p:spPr>
          <a:xfrm flipH="1">
            <a:off x="103479" y="169332"/>
            <a:ext cx="417221" cy="258536"/>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Line Callout 1 50"/>
          <p:cNvSpPr/>
          <p:nvPr/>
        </p:nvSpPr>
        <p:spPr>
          <a:xfrm>
            <a:off x="1908079" y="4643527"/>
            <a:ext cx="1706673" cy="1562532"/>
          </a:xfrm>
          <a:prstGeom prst="borderCallout1">
            <a:avLst>
              <a:gd name="adj1" fmla="val 129"/>
              <a:gd name="adj2" fmla="val 29677"/>
              <a:gd name="adj3" fmla="val -86333"/>
              <a:gd name="adj4" fmla="val -1783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Menu button will redirect to profile page for mobile for easier display – may include options to edit account info too for later versions</a:t>
            </a:r>
            <a:endParaRPr lang="en-US" sz="1400" dirty="0">
              <a:solidFill>
                <a:srgbClr val="7F7F7F"/>
              </a:solidFill>
            </a:endParaRPr>
          </a:p>
        </p:txBody>
      </p:sp>
    </p:spTree>
    <p:extLst>
      <p:ext uri="{BB962C8B-B14F-4D97-AF65-F5344CB8AC3E}">
        <p14:creationId xmlns:p14="http://schemas.microsoft.com/office/powerpoint/2010/main" val="12271851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pic>
        <p:nvPicPr>
          <p:cNvPr id="19" name="Picture 18" descr="logoColorcrp.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2"/>
            <a:ext cx="5393266" cy="2557621"/>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pic>
        <p:nvPicPr>
          <p:cNvPr id="69" name="Picture 6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
        <p:nvSpPr>
          <p:cNvPr id="2" name="Line Callout 1 1"/>
          <p:cNvSpPr/>
          <p:nvPr/>
        </p:nvSpPr>
        <p:spPr>
          <a:xfrm>
            <a:off x="7166306" y="899494"/>
            <a:ext cx="1706673" cy="1335681"/>
          </a:xfrm>
          <a:prstGeom prst="borderCallout1">
            <a:avLst>
              <a:gd name="adj1" fmla="val 46928"/>
              <a:gd name="adj2" fmla="val -833"/>
              <a:gd name="adj3" fmla="val -33072"/>
              <a:gd name="adj4" fmla="val -20833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Search Bar is integrated into the top bar. Looks like part of the bar, the enter button is to the left</a:t>
            </a:r>
            <a:endParaRPr lang="en-US" sz="1400" dirty="0">
              <a:solidFill>
                <a:srgbClr val="7F7F7F"/>
              </a:solidFill>
            </a:endParaRPr>
          </a:p>
        </p:txBody>
      </p:sp>
      <p:sp>
        <p:nvSpPr>
          <p:cNvPr id="66" name="Line Callout 1 65"/>
          <p:cNvSpPr/>
          <p:nvPr/>
        </p:nvSpPr>
        <p:spPr>
          <a:xfrm>
            <a:off x="88244" y="1291588"/>
            <a:ext cx="1706673" cy="1112632"/>
          </a:xfrm>
          <a:prstGeom prst="borderCallout1">
            <a:avLst>
              <a:gd name="adj1" fmla="val 50353"/>
              <a:gd name="adj2" fmla="val 99625"/>
              <a:gd name="adj3" fmla="val 21535"/>
              <a:gd name="adj4" fmla="val 14885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New post bar operates like FB: will expand with new fields to fill in</a:t>
            </a:r>
            <a:endParaRPr lang="en-US" sz="1400" dirty="0">
              <a:solidFill>
                <a:srgbClr val="7F7F7F"/>
              </a:solidFill>
            </a:endParaRPr>
          </a:p>
        </p:txBody>
      </p:sp>
      <p:sp>
        <p:nvSpPr>
          <p:cNvPr id="67" name="Line Callout 1 66"/>
          <p:cNvSpPr/>
          <p:nvPr/>
        </p:nvSpPr>
        <p:spPr>
          <a:xfrm>
            <a:off x="7039393" y="4691908"/>
            <a:ext cx="1833586" cy="1843624"/>
          </a:xfrm>
          <a:prstGeom prst="borderCallout1">
            <a:avLst>
              <a:gd name="adj1" fmla="val 46928"/>
              <a:gd name="adj2" fmla="val -833"/>
              <a:gd name="adj3" fmla="val -21361"/>
              <a:gd name="adj4" fmla="val -1404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Cards will continue like post feed. The layout is split in two columns – the post feed side is scrollable, but the side area is fixed</a:t>
            </a:r>
            <a:endParaRPr lang="en-US" sz="1400" dirty="0">
              <a:solidFill>
                <a:srgbClr val="7F7F7F"/>
              </a:solidFill>
            </a:endParaRPr>
          </a:p>
        </p:txBody>
      </p:sp>
      <p:sp>
        <p:nvSpPr>
          <p:cNvPr id="68" name="TextBox 67"/>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5" name="Line Callout 1 54"/>
          <p:cNvSpPr/>
          <p:nvPr/>
        </p:nvSpPr>
        <p:spPr>
          <a:xfrm>
            <a:off x="2490029" y="5422900"/>
            <a:ext cx="1706673" cy="1112632"/>
          </a:xfrm>
          <a:prstGeom prst="borderCallout1">
            <a:avLst>
              <a:gd name="adj1" fmla="val 46928"/>
              <a:gd name="adj2" fmla="val -833"/>
              <a:gd name="adj3" fmla="val -54941"/>
              <a:gd name="adj4" fmla="val -37926"/>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Side Bar Contains All user information including any relevant active posts and filters</a:t>
            </a:r>
            <a:endParaRPr lang="en-US" sz="1400" dirty="0">
              <a:solidFill>
                <a:srgbClr val="7F7F7F"/>
              </a:solidFill>
            </a:endParaRPr>
          </a:p>
        </p:txBody>
      </p:sp>
    </p:spTree>
    <p:extLst>
      <p:ext uri="{BB962C8B-B14F-4D97-AF65-F5344CB8AC3E}">
        <p14:creationId xmlns:p14="http://schemas.microsoft.com/office/powerpoint/2010/main" val="39762184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Dynamic </a:t>
            </a:r>
            <a:r>
              <a:rPr lang="en-US" dirty="0" err="1" smtClean="0">
                <a:solidFill>
                  <a:schemeClr val="bg1">
                    <a:lumMod val="95000"/>
                  </a:schemeClr>
                </a:solidFill>
                <a:latin typeface="Avenir Next Regular"/>
                <a:cs typeface="Avenir Next Regular"/>
              </a:rPr>
              <a:t>Progra</a:t>
            </a:r>
            <a:r>
              <a:rPr lang="en-US" dirty="0" smtClean="0">
                <a:solidFill>
                  <a:schemeClr val="bg1">
                    <a:lumMod val="95000"/>
                  </a:schemeClr>
                </a:solidFill>
                <a:latin typeface="Avenir Next Regular"/>
                <a:cs typeface="Avenir Next Regular"/>
              </a:rPr>
              <a:t> </a:t>
            </a:r>
            <a:r>
              <a:rPr lang="en-US" b="1" dirty="0" smtClean="0">
                <a:solidFill>
                  <a:schemeClr val="bg1">
                    <a:lumMod val="95000"/>
                  </a:schemeClr>
                </a:solidFill>
                <a:latin typeface="Avenir Next Regular"/>
                <a:cs typeface="Avenir Next Regular"/>
              </a:rPr>
              <a:t>|</a:t>
            </a:r>
            <a:endParaRPr lang="en-US" b="1"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2"/>
            <a:ext cx="5393266" cy="2592175"/>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55" name="Line Callout 1 54"/>
          <p:cNvSpPr/>
          <p:nvPr/>
        </p:nvSpPr>
        <p:spPr>
          <a:xfrm>
            <a:off x="7267906" y="630768"/>
            <a:ext cx="1706673" cy="667840"/>
          </a:xfrm>
          <a:prstGeom prst="borderCallout1">
            <a:avLst>
              <a:gd name="adj1" fmla="val 46928"/>
              <a:gd name="adj2" fmla="val -833"/>
              <a:gd name="adj3" fmla="val -46384"/>
              <a:gd name="adj4" fmla="val -18749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Search Bar in use</a:t>
            </a:r>
            <a:endParaRPr lang="en-US" sz="1400" dirty="0">
              <a:solidFill>
                <a:srgbClr val="7F7F7F"/>
              </a:solidFill>
            </a:endParaRPr>
          </a:p>
        </p:txBody>
      </p:sp>
      <p:sp>
        <p:nvSpPr>
          <p:cNvPr id="66" name="TextBox 65"/>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67" name="Picture 6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Tree>
    <p:extLst>
      <p:ext uri="{BB962C8B-B14F-4D97-AF65-F5344CB8AC3E}">
        <p14:creationId xmlns:p14="http://schemas.microsoft.com/office/powerpoint/2010/main" val="23552665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0"/>
            <a:ext cx="5393266" cy="2099733"/>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256362" y="1481489"/>
            <a:ext cx="5367870"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automatically goes to the middle element which will be the content box blah blah blah blah bla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54" name="Straight Connector 53"/>
          <p:cNvCxnSpPr/>
          <p:nvPr/>
        </p:nvCxnSpPr>
        <p:spPr>
          <a:xfrm>
            <a:off x="2230965" y="3107459"/>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30965" y="3310661"/>
            <a:ext cx="5393266" cy="2529623"/>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07165" y="3388459"/>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15630" y="3698378"/>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66432" y="3989962"/>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00301" y="4834660"/>
            <a:ext cx="143934" cy="143934"/>
          </a:xfrm>
          <a:prstGeom prst="rect">
            <a:avLst/>
          </a:prstGeom>
        </p:spPr>
      </p:pic>
      <p:sp>
        <p:nvSpPr>
          <p:cNvPr id="61" name="TextBox 60"/>
          <p:cNvSpPr txBox="1"/>
          <p:nvPr/>
        </p:nvSpPr>
        <p:spPr>
          <a:xfrm>
            <a:off x="2544228" y="4776081"/>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44730" y="4826196"/>
            <a:ext cx="194733" cy="194733"/>
          </a:xfrm>
          <a:prstGeom prst="rect">
            <a:avLst/>
          </a:prstGeom>
        </p:spPr>
      </p:pic>
      <p:sp>
        <p:nvSpPr>
          <p:cNvPr id="63" name="TextBox 62"/>
          <p:cNvSpPr txBox="1"/>
          <p:nvPr/>
        </p:nvSpPr>
        <p:spPr>
          <a:xfrm>
            <a:off x="6702331" y="4776081"/>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00301" y="5105678"/>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66307" y="5140920"/>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cxnSp>
        <p:nvCxnSpPr>
          <p:cNvPr id="55" name="Straight Connector 54"/>
          <p:cNvCxnSpPr/>
          <p:nvPr/>
        </p:nvCxnSpPr>
        <p:spPr>
          <a:xfrm>
            <a:off x="2243667" y="1462297"/>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230965" y="2342835"/>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256362" y="1075268"/>
            <a:ext cx="5367870"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 name="Rectangle 1"/>
          <p:cNvSpPr/>
          <p:nvPr/>
        </p:nvSpPr>
        <p:spPr>
          <a:xfrm>
            <a:off x="2366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3" name="Isosceles Triangle 2"/>
          <p:cNvSpPr/>
          <p:nvPr/>
        </p:nvSpPr>
        <p:spPr>
          <a:xfrm rot="10800000">
            <a:off x="3475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890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70" name="Isosceles Triangle 69"/>
          <p:cNvSpPr/>
          <p:nvPr/>
        </p:nvSpPr>
        <p:spPr>
          <a:xfrm rot="10800000">
            <a:off x="4999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414428"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72" name="Isosceles Triangle 71"/>
          <p:cNvSpPr/>
          <p:nvPr/>
        </p:nvSpPr>
        <p:spPr>
          <a:xfrm rot="10800000">
            <a:off x="6523562"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891338" y="2403584"/>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sp>
        <p:nvSpPr>
          <p:cNvPr id="76" name="TextBox 75"/>
          <p:cNvSpPr txBox="1"/>
          <p:nvPr/>
        </p:nvSpPr>
        <p:spPr>
          <a:xfrm>
            <a:off x="2420131" y="5443951"/>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77" name="Picture 7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91338" y="3405765"/>
            <a:ext cx="584197" cy="584197"/>
          </a:xfrm>
          <a:prstGeom prst="rect">
            <a:avLst/>
          </a:prstGeom>
        </p:spPr>
      </p:pic>
    </p:spTree>
    <p:extLst>
      <p:ext uri="{BB962C8B-B14F-4D97-AF65-F5344CB8AC3E}">
        <p14:creationId xmlns:p14="http://schemas.microsoft.com/office/powerpoint/2010/main" val="35743499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0"/>
            <a:ext cx="5393266" cy="2099733"/>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256362" y="1481489"/>
            <a:ext cx="5367870" cy="861774"/>
          </a:xfrm>
          <a:prstGeom prst="rect">
            <a:avLst/>
          </a:prstGeom>
          <a:noFill/>
        </p:spPr>
        <p:txBody>
          <a:bodyPr wrap="square" rtlCol="0">
            <a:spAutoFit/>
          </a:bodyPr>
          <a:lstStyle/>
          <a:p>
            <a:r>
              <a:rPr lang="en-US" sz="1600" dirty="0" smtClean="0">
                <a:solidFill>
                  <a:schemeClr val="bg1">
                    <a:lumMod val="50000"/>
                  </a:schemeClr>
                </a:solidFill>
                <a:latin typeface="Avenir Light"/>
                <a:cs typeface="Avenir Light"/>
              </a:rPr>
              <a:t>We start typing the new post here. The focus automatically goes to the middle element which will be the content box blah blah blah blah bla</a:t>
            </a:r>
            <a:r>
              <a:rPr lang="en-US" b="1" dirty="0" smtClean="0">
                <a:solidFill>
                  <a:schemeClr val="bg1">
                    <a:lumMod val="50000"/>
                  </a:schemeClr>
                </a:solidFill>
                <a:latin typeface="Avenir Light"/>
                <a:cs typeface="Avenir Light"/>
              </a:rPr>
              <a:t>|</a:t>
            </a:r>
            <a:endParaRPr lang="en-US" b="1" dirty="0">
              <a:solidFill>
                <a:schemeClr val="bg1">
                  <a:lumMod val="50000"/>
                </a:schemeClr>
              </a:solidFill>
              <a:latin typeface="Avenir Light"/>
              <a:cs typeface="Avenir Light"/>
            </a:endParaRPr>
          </a:p>
        </p:txBody>
      </p:sp>
      <p:cxnSp>
        <p:nvCxnSpPr>
          <p:cNvPr id="54" name="Straight Connector 53"/>
          <p:cNvCxnSpPr/>
          <p:nvPr/>
        </p:nvCxnSpPr>
        <p:spPr>
          <a:xfrm>
            <a:off x="2230965" y="3107459"/>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30965" y="3310661"/>
            <a:ext cx="5393266" cy="2529623"/>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07165" y="3388459"/>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15630" y="3698378"/>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66432" y="3989962"/>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00301" y="4834660"/>
            <a:ext cx="143934" cy="143934"/>
          </a:xfrm>
          <a:prstGeom prst="rect">
            <a:avLst/>
          </a:prstGeom>
        </p:spPr>
      </p:pic>
      <p:sp>
        <p:nvSpPr>
          <p:cNvPr id="61" name="TextBox 60"/>
          <p:cNvSpPr txBox="1"/>
          <p:nvPr/>
        </p:nvSpPr>
        <p:spPr>
          <a:xfrm>
            <a:off x="2544228" y="4776081"/>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44730" y="4826196"/>
            <a:ext cx="194733" cy="194733"/>
          </a:xfrm>
          <a:prstGeom prst="rect">
            <a:avLst/>
          </a:prstGeom>
        </p:spPr>
      </p:pic>
      <p:sp>
        <p:nvSpPr>
          <p:cNvPr id="63" name="TextBox 62"/>
          <p:cNvSpPr txBox="1"/>
          <p:nvPr/>
        </p:nvSpPr>
        <p:spPr>
          <a:xfrm>
            <a:off x="6702331" y="4776081"/>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00301" y="5105678"/>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66307" y="5140920"/>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cxnSp>
        <p:nvCxnSpPr>
          <p:cNvPr id="55" name="Straight Connector 54"/>
          <p:cNvCxnSpPr/>
          <p:nvPr/>
        </p:nvCxnSpPr>
        <p:spPr>
          <a:xfrm>
            <a:off x="2243667" y="1462297"/>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230965" y="2342835"/>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256362" y="1075268"/>
            <a:ext cx="5367870" cy="338554"/>
          </a:xfrm>
          <a:prstGeom prst="rect">
            <a:avLst/>
          </a:prstGeom>
          <a:noFill/>
        </p:spPr>
        <p:txBody>
          <a:bodyPr wrap="square" rtlCol="0">
            <a:spAutoFit/>
          </a:bodyPr>
          <a:lstStyle/>
          <a:p>
            <a:r>
              <a:rPr lang="en-US" sz="1600" dirty="0" smtClean="0">
                <a:solidFill>
                  <a:srgbClr val="A6A6A6"/>
                </a:solidFill>
                <a:latin typeface="Avenir Light"/>
                <a:cs typeface="Avenir Light"/>
              </a:rPr>
              <a:t>Click to add a title</a:t>
            </a:r>
            <a:endParaRPr lang="en-US" b="1" dirty="0">
              <a:solidFill>
                <a:srgbClr val="A6A6A6"/>
              </a:solidFill>
              <a:latin typeface="Avenir Light"/>
              <a:cs typeface="Avenir Light"/>
            </a:endParaRPr>
          </a:p>
        </p:txBody>
      </p:sp>
      <p:sp>
        <p:nvSpPr>
          <p:cNvPr id="2" name="Rectangle 1"/>
          <p:cNvSpPr/>
          <p:nvPr/>
        </p:nvSpPr>
        <p:spPr>
          <a:xfrm>
            <a:off x="2366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Class</a:t>
            </a:r>
            <a:endParaRPr lang="en-US" sz="1600" dirty="0">
              <a:solidFill>
                <a:srgbClr val="7F7F7F"/>
              </a:solidFill>
              <a:latin typeface="Avenir Light"/>
              <a:cs typeface="Avenir Light"/>
            </a:endParaRPr>
          </a:p>
        </p:txBody>
      </p:sp>
      <p:sp>
        <p:nvSpPr>
          <p:cNvPr id="3" name="Isosceles Triangle 2"/>
          <p:cNvSpPr/>
          <p:nvPr/>
        </p:nvSpPr>
        <p:spPr>
          <a:xfrm rot="10800000">
            <a:off x="3475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3890432"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Place</a:t>
            </a:r>
            <a:endParaRPr lang="en-US" sz="1600" dirty="0">
              <a:solidFill>
                <a:srgbClr val="7F7F7F"/>
              </a:solidFill>
              <a:latin typeface="Avenir Light"/>
              <a:cs typeface="Avenir Light"/>
            </a:endParaRPr>
          </a:p>
        </p:txBody>
      </p:sp>
      <p:sp>
        <p:nvSpPr>
          <p:cNvPr id="70" name="Isosceles Triangle 69"/>
          <p:cNvSpPr/>
          <p:nvPr/>
        </p:nvSpPr>
        <p:spPr>
          <a:xfrm rot="10800000">
            <a:off x="4999566"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5414428" y="2429933"/>
            <a:ext cx="1371600" cy="284001"/>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7F7F7F"/>
                </a:solidFill>
              </a:rPr>
              <a:t> </a:t>
            </a:r>
            <a:r>
              <a:rPr lang="en-US" sz="1600" dirty="0" smtClean="0">
                <a:solidFill>
                  <a:srgbClr val="7F7F7F"/>
                </a:solidFill>
                <a:latin typeface="Avenir Light"/>
                <a:cs typeface="Avenir Light"/>
              </a:rPr>
              <a:t>Limit To</a:t>
            </a:r>
            <a:endParaRPr lang="en-US" sz="1600" dirty="0">
              <a:solidFill>
                <a:srgbClr val="7F7F7F"/>
              </a:solidFill>
              <a:latin typeface="Avenir Light"/>
              <a:cs typeface="Avenir Light"/>
            </a:endParaRPr>
          </a:p>
        </p:txBody>
      </p:sp>
      <p:sp>
        <p:nvSpPr>
          <p:cNvPr id="72" name="Isosceles Triangle 71"/>
          <p:cNvSpPr/>
          <p:nvPr/>
        </p:nvSpPr>
        <p:spPr>
          <a:xfrm rot="10800000">
            <a:off x="6523562" y="2541777"/>
            <a:ext cx="177800" cy="90833"/>
          </a:xfrm>
          <a:prstGeom prst="triangle">
            <a:avLst/>
          </a:prstGeom>
          <a:solidFill>
            <a:schemeClr val="bg1">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891338" y="2403584"/>
            <a:ext cx="694267" cy="310350"/>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POST</a:t>
            </a:r>
            <a:endParaRPr lang="en-US" sz="1200" b="1" dirty="0"/>
          </a:p>
        </p:txBody>
      </p:sp>
      <p:pic>
        <p:nvPicPr>
          <p:cNvPr id="76" name="Picture 7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91338" y="3388459"/>
            <a:ext cx="584197" cy="584197"/>
          </a:xfrm>
          <a:prstGeom prst="rect">
            <a:avLst/>
          </a:prstGeom>
        </p:spPr>
      </p:pic>
      <p:sp>
        <p:nvSpPr>
          <p:cNvPr id="68" name="Line Callout 1 67"/>
          <p:cNvSpPr/>
          <p:nvPr/>
        </p:nvSpPr>
        <p:spPr>
          <a:xfrm>
            <a:off x="6891338" y="3663448"/>
            <a:ext cx="1706673" cy="993905"/>
          </a:xfrm>
          <a:prstGeom prst="borderCallout1">
            <a:avLst>
              <a:gd name="adj1" fmla="val 1271"/>
              <a:gd name="adj2" fmla="val 50512"/>
              <a:gd name="adj3" fmla="val -153103"/>
              <a:gd name="adj4" fmla="val -327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Post creation. Includes spaces for title, Class, location, and Participant limit</a:t>
            </a:r>
            <a:endParaRPr lang="en-US" sz="1400" dirty="0">
              <a:solidFill>
                <a:srgbClr val="7F7F7F"/>
              </a:solidFill>
            </a:endParaRPr>
          </a:p>
        </p:txBody>
      </p:sp>
      <p:sp>
        <p:nvSpPr>
          <p:cNvPr id="74" name="TextBox 73"/>
          <p:cNvSpPr txBox="1"/>
          <p:nvPr/>
        </p:nvSpPr>
        <p:spPr>
          <a:xfrm>
            <a:off x="2420131" y="5443951"/>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spTree>
    <p:extLst>
      <p:ext uri="{BB962C8B-B14F-4D97-AF65-F5344CB8AC3E}">
        <p14:creationId xmlns:p14="http://schemas.microsoft.com/office/powerpoint/2010/main" val="34205661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1"/>
            <a:ext cx="5393266" cy="4106335"/>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67" name="TextBox 66"/>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pic>
        <p:nvPicPr>
          <p:cNvPr id="66" name="Picture 6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
        <p:nvSpPr>
          <p:cNvPr id="68" name="TextBox 67"/>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69" name="TextBox 68"/>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71" name="TextBox 70"/>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72" name="TextBox 71"/>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Tree>
    <p:extLst>
      <p:ext uri="{BB962C8B-B14F-4D97-AF65-F5344CB8AC3E}">
        <p14:creationId xmlns:p14="http://schemas.microsoft.com/office/powerpoint/2010/main" val="1856053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2853267"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Search</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243667" y="762001"/>
            <a:ext cx="5393266" cy="914400"/>
          </a:xfrm>
          <a:prstGeom prst="rect">
            <a:avLst/>
          </a:prstGeom>
          <a:solidFill>
            <a:schemeClr val="bg1">
              <a:lumMod val="95000"/>
            </a:schemeClr>
          </a:solidFill>
          <a:ln>
            <a:solidFill>
              <a:schemeClr val="bg1">
                <a:lumMod val="85000"/>
              </a:schemeClr>
            </a:solidFill>
          </a:ln>
          <a:effectLst>
            <a:glow rad="38100">
              <a:schemeClr val="bg1">
                <a:lumMod val="75000"/>
                <a:alpha val="47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solidFill>
                <a:schemeClr val="bg1">
                  <a:lumMod val="65000"/>
                </a:schemeClr>
              </a:solidFill>
            </a:endParaRPr>
          </a:p>
        </p:txBody>
      </p:sp>
      <p:sp>
        <p:nvSpPr>
          <p:cNvPr id="52" name="Rectangle 51"/>
          <p:cNvSpPr/>
          <p:nvPr/>
        </p:nvSpPr>
        <p:spPr>
          <a:xfrm>
            <a:off x="2243667" y="762000"/>
            <a:ext cx="5393266" cy="2794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latin typeface="Avenir Next Regular"/>
              <a:cs typeface="Avenir Next Regular"/>
            </a:endParaRPr>
          </a:p>
        </p:txBody>
      </p:sp>
      <p:sp>
        <p:nvSpPr>
          <p:cNvPr id="53" name="TextBox 52"/>
          <p:cNvSpPr txBox="1"/>
          <p:nvPr/>
        </p:nvSpPr>
        <p:spPr>
          <a:xfrm>
            <a:off x="2379134" y="1167225"/>
            <a:ext cx="3771260" cy="400110"/>
          </a:xfrm>
          <a:prstGeom prst="rect">
            <a:avLst/>
          </a:prstGeom>
          <a:noFill/>
        </p:spPr>
        <p:txBody>
          <a:bodyPr wrap="none" rtlCol="0">
            <a:spAutoFit/>
          </a:bodyPr>
          <a:lstStyle/>
          <a:p>
            <a:r>
              <a:rPr lang="en-US" sz="2000" dirty="0" smtClean="0">
                <a:solidFill>
                  <a:srgbClr val="A6A6A6"/>
                </a:solidFill>
              </a:rPr>
              <a:t>Start Typing to get a StudyBuddy…</a:t>
            </a:r>
            <a:endParaRPr lang="en-US" sz="2000" dirty="0">
              <a:solidFill>
                <a:srgbClr val="A6A6A6"/>
              </a:solidFill>
            </a:endParaRPr>
          </a:p>
        </p:txBody>
      </p:sp>
      <p:cxnSp>
        <p:nvCxnSpPr>
          <p:cNvPr id="54" name="Straight Connector 53"/>
          <p:cNvCxnSpPr/>
          <p:nvPr/>
        </p:nvCxnSpPr>
        <p:spPr>
          <a:xfrm>
            <a:off x="2243667" y="1896530"/>
            <a:ext cx="5393266"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2099731"/>
            <a:ext cx="5393266" cy="4106335"/>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2177530"/>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2487449"/>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2779033"/>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3623731"/>
            <a:ext cx="143934" cy="143934"/>
          </a:xfrm>
          <a:prstGeom prst="rect">
            <a:avLst/>
          </a:prstGeom>
        </p:spPr>
      </p:pic>
      <p:sp>
        <p:nvSpPr>
          <p:cNvPr id="61" name="TextBox 60"/>
          <p:cNvSpPr txBox="1"/>
          <p:nvPr/>
        </p:nvSpPr>
        <p:spPr>
          <a:xfrm>
            <a:off x="2556930" y="3565152"/>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3615267"/>
            <a:ext cx="194733" cy="194733"/>
          </a:xfrm>
          <a:prstGeom prst="rect">
            <a:avLst/>
          </a:prstGeom>
        </p:spPr>
      </p:pic>
      <p:sp>
        <p:nvSpPr>
          <p:cNvPr id="63" name="TextBox 62"/>
          <p:cNvSpPr txBox="1"/>
          <p:nvPr/>
        </p:nvSpPr>
        <p:spPr>
          <a:xfrm>
            <a:off x="6715033" y="3565152"/>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3003" y="3894749"/>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79009" y="3929991"/>
            <a:ext cx="694267" cy="237754"/>
          </a:xfrm>
          <a:prstGeom prst="round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Join!</a:t>
            </a:r>
            <a:endParaRPr lang="en-US" sz="1200" dirty="0"/>
          </a:p>
        </p:txBody>
      </p:sp>
      <p:sp>
        <p:nvSpPr>
          <p:cNvPr id="67" name="TextBox 66"/>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pic>
        <p:nvPicPr>
          <p:cNvPr id="66" name="Picture 6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2186088"/>
            <a:ext cx="584197" cy="584197"/>
          </a:xfrm>
          <a:prstGeom prst="rect">
            <a:avLst/>
          </a:prstGeom>
        </p:spPr>
      </p:pic>
      <p:sp>
        <p:nvSpPr>
          <p:cNvPr id="68" name="TextBox 67"/>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69" name="TextBox 68"/>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71" name="TextBox 70"/>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72" name="TextBox 71"/>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
        <p:nvSpPr>
          <p:cNvPr id="73" name="Line Callout 1 72"/>
          <p:cNvSpPr/>
          <p:nvPr/>
        </p:nvSpPr>
        <p:spPr>
          <a:xfrm>
            <a:off x="7166306" y="3423076"/>
            <a:ext cx="1706673" cy="1141945"/>
          </a:xfrm>
          <a:prstGeom prst="borderCallout1">
            <a:avLst>
              <a:gd name="adj1" fmla="val 81772"/>
              <a:gd name="adj2" fmla="val -833"/>
              <a:gd name="adj3" fmla="val 89274"/>
              <a:gd name="adj4" fmla="val -20461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Clicking the Discussion link will show comments. Also shows number of comments</a:t>
            </a:r>
            <a:endParaRPr lang="en-US" sz="1400" dirty="0">
              <a:solidFill>
                <a:srgbClr val="7F7F7F"/>
              </a:solidFill>
            </a:endParaRPr>
          </a:p>
        </p:txBody>
      </p:sp>
    </p:spTree>
    <p:extLst>
      <p:ext uri="{BB962C8B-B14F-4D97-AF65-F5344CB8AC3E}">
        <p14:creationId xmlns:p14="http://schemas.microsoft.com/office/powerpoint/2010/main" val="5244913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4686306"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Stuck on Dynamic Programming</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767687"/>
            <a:ext cx="5393266" cy="543838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845484"/>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1155403"/>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1446987"/>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2291685"/>
            <a:ext cx="143934" cy="143934"/>
          </a:xfrm>
          <a:prstGeom prst="rect">
            <a:avLst/>
          </a:prstGeom>
        </p:spPr>
      </p:pic>
      <p:sp>
        <p:nvSpPr>
          <p:cNvPr id="61" name="TextBox 60"/>
          <p:cNvSpPr txBox="1"/>
          <p:nvPr/>
        </p:nvSpPr>
        <p:spPr>
          <a:xfrm>
            <a:off x="2556930" y="2233106"/>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2283221"/>
            <a:ext cx="194733" cy="194733"/>
          </a:xfrm>
          <a:prstGeom prst="rect">
            <a:avLst/>
          </a:prstGeom>
        </p:spPr>
      </p:pic>
      <p:sp>
        <p:nvSpPr>
          <p:cNvPr id="63" name="TextBox 62"/>
          <p:cNvSpPr txBox="1"/>
          <p:nvPr/>
        </p:nvSpPr>
        <p:spPr>
          <a:xfrm>
            <a:off x="6715033" y="223310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5300" y="3979420"/>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81306" y="4014662"/>
            <a:ext cx="694267" cy="23775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Leave</a:t>
            </a:r>
            <a:endParaRPr lang="en-US" sz="1200" dirty="0"/>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56937" y="2885640"/>
            <a:ext cx="439154" cy="439154"/>
          </a:xfrm>
          <a:prstGeom prst="rect">
            <a:avLst/>
          </a:prstGeom>
        </p:spPr>
      </p:pic>
      <p:sp>
        <p:nvSpPr>
          <p:cNvPr id="66" name="TextBox 65"/>
          <p:cNvSpPr txBox="1"/>
          <p:nvPr/>
        </p:nvSpPr>
        <p:spPr>
          <a:xfrm>
            <a:off x="2410807" y="2533602"/>
            <a:ext cx="1096199" cy="307777"/>
          </a:xfrm>
          <a:prstGeom prst="rect">
            <a:avLst/>
          </a:prstGeom>
          <a:noFill/>
        </p:spPr>
        <p:txBody>
          <a:bodyPr wrap="none" rtlCol="0">
            <a:spAutoFit/>
          </a:bodyPr>
          <a:lstStyle/>
          <a:p>
            <a:r>
              <a:rPr lang="en-US" sz="1400" dirty="0" smtClean="0">
                <a:solidFill>
                  <a:schemeClr val="bg1">
                    <a:lumMod val="50000"/>
                  </a:schemeClr>
                </a:solidFill>
              </a:rPr>
              <a:t>Participants:</a:t>
            </a:r>
            <a:endParaRPr lang="en-US" sz="1400" dirty="0">
              <a:solidFill>
                <a:schemeClr val="bg1">
                  <a:lumMod val="50000"/>
                </a:schemeClr>
              </a:solidFill>
            </a:endParaRPr>
          </a:p>
        </p:txBody>
      </p:sp>
      <p:sp>
        <p:nvSpPr>
          <p:cNvPr id="67" name="TextBox 66"/>
          <p:cNvSpPr txBox="1"/>
          <p:nvPr/>
        </p:nvSpPr>
        <p:spPr>
          <a:xfrm>
            <a:off x="3074098" y="2959984"/>
            <a:ext cx="1258540" cy="261610"/>
          </a:xfrm>
          <a:prstGeom prst="rect">
            <a:avLst/>
          </a:prstGeom>
          <a:noFill/>
        </p:spPr>
        <p:txBody>
          <a:bodyPr wrap="square" rtlCol="0">
            <a:spAutoFit/>
          </a:bodyPr>
          <a:lstStyle/>
          <a:p>
            <a:r>
              <a:rPr lang="en-US" sz="1100" dirty="0" err="1" smtClean="0">
                <a:latin typeface="Avenir Light"/>
                <a:cs typeface="Avenir Light"/>
              </a:rPr>
              <a:t>Sarthak</a:t>
            </a:r>
            <a:r>
              <a:rPr lang="en-US" sz="1100" dirty="0" smtClean="0">
                <a:latin typeface="Avenir Light"/>
                <a:cs typeface="Avenir Light"/>
              </a:rPr>
              <a:t> </a:t>
            </a:r>
            <a:r>
              <a:rPr lang="en-US" sz="1100" dirty="0" err="1" smtClean="0">
                <a:latin typeface="Avenir Light"/>
                <a:cs typeface="Avenir Light"/>
              </a:rPr>
              <a:t>Bhandari</a:t>
            </a:r>
            <a:endParaRPr lang="en-US" sz="1100" dirty="0">
              <a:latin typeface="Avenir Light"/>
              <a:cs typeface="Avenir Light"/>
            </a:endParaRPr>
          </a:p>
        </p:txBody>
      </p:sp>
      <p:pic>
        <p:nvPicPr>
          <p:cNvPr id="68" name="Picture 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6512" y="2885640"/>
            <a:ext cx="439154" cy="439154"/>
          </a:xfrm>
          <a:prstGeom prst="rect">
            <a:avLst/>
          </a:prstGeom>
        </p:spPr>
      </p:pic>
      <p:sp>
        <p:nvSpPr>
          <p:cNvPr id="69" name="TextBox 68"/>
          <p:cNvSpPr txBox="1"/>
          <p:nvPr/>
        </p:nvSpPr>
        <p:spPr>
          <a:xfrm>
            <a:off x="5093673" y="2959984"/>
            <a:ext cx="1258540" cy="261610"/>
          </a:xfrm>
          <a:prstGeom prst="rect">
            <a:avLst/>
          </a:prstGeom>
          <a:noFill/>
        </p:spPr>
        <p:txBody>
          <a:bodyPr wrap="square" rtlCol="0">
            <a:spAutoFit/>
          </a:bodyPr>
          <a:lstStyle/>
          <a:p>
            <a:r>
              <a:rPr lang="en-US" sz="1100" dirty="0" smtClean="0">
                <a:latin typeface="Avenir Light"/>
                <a:cs typeface="Avenir Light"/>
              </a:rPr>
              <a:t>Preeti Mohan</a:t>
            </a:r>
            <a:endParaRPr lang="en-US" sz="1100" dirty="0">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56930" y="3430454"/>
            <a:ext cx="439154" cy="439154"/>
          </a:xfrm>
          <a:prstGeom prst="rect">
            <a:avLst/>
          </a:prstGeom>
        </p:spPr>
      </p:pic>
      <p:sp>
        <p:nvSpPr>
          <p:cNvPr id="71" name="TextBox 70"/>
          <p:cNvSpPr txBox="1"/>
          <p:nvPr/>
        </p:nvSpPr>
        <p:spPr>
          <a:xfrm>
            <a:off x="3074098" y="3438721"/>
            <a:ext cx="1258547" cy="430887"/>
          </a:xfrm>
          <a:prstGeom prst="rect">
            <a:avLst/>
          </a:prstGeom>
          <a:noFill/>
        </p:spPr>
        <p:txBody>
          <a:bodyPr wrap="square" rtlCol="0">
            <a:spAutoFit/>
          </a:bodyPr>
          <a:lstStyle/>
          <a:p>
            <a:r>
              <a:rPr lang="en-US" sz="1100" dirty="0" err="1" smtClean="0">
                <a:latin typeface="Avenir Light"/>
                <a:cs typeface="Avenir Light"/>
              </a:rPr>
              <a:t>Tharun</a:t>
            </a:r>
            <a:r>
              <a:rPr lang="en-US" sz="1100" dirty="0" smtClean="0">
                <a:latin typeface="Avenir Light"/>
                <a:cs typeface="Avenir Light"/>
              </a:rPr>
              <a:t> </a:t>
            </a:r>
            <a:r>
              <a:rPr lang="en-US" sz="1100" dirty="0" err="1" smtClean="0">
                <a:latin typeface="Avenir Light"/>
                <a:cs typeface="Avenir Light"/>
              </a:rPr>
              <a:t>Selvakumar</a:t>
            </a:r>
            <a:endParaRPr lang="en-US" sz="1100" dirty="0">
              <a:latin typeface="Avenir Light"/>
              <a:cs typeface="Avenir Light"/>
            </a:endParaRPr>
          </a:p>
        </p:txBody>
      </p:sp>
      <p:pic>
        <p:nvPicPr>
          <p:cNvPr id="72" name="Picture 7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6505" y="3430454"/>
            <a:ext cx="439154" cy="439154"/>
          </a:xfrm>
          <a:prstGeom prst="rect">
            <a:avLst/>
          </a:prstGeom>
        </p:spPr>
      </p:pic>
      <p:sp>
        <p:nvSpPr>
          <p:cNvPr id="73" name="TextBox 72"/>
          <p:cNvSpPr txBox="1"/>
          <p:nvPr/>
        </p:nvSpPr>
        <p:spPr>
          <a:xfrm>
            <a:off x="5093666" y="3504798"/>
            <a:ext cx="1258540" cy="261610"/>
          </a:xfrm>
          <a:prstGeom prst="rect">
            <a:avLst/>
          </a:prstGeom>
          <a:noFill/>
        </p:spPr>
        <p:txBody>
          <a:bodyPr wrap="square" rtlCol="0">
            <a:spAutoFit/>
          </a:bodyPr>
          <a:lstStyle/>
          <a:p>
            <a:r>
              <a:rPr lang="en-US" sz="1100" dirty="0" smtClean="0">
                <a:latin typeface="Avenir Light"/>
                <a:cs typeface="Avenir Light"/>
              </a:rPr>
              <a:t>Apoorva Gupta</a:t>
            </a:r>
            <a:endParaRPr lang="en-US" sz="1100" dirty="0">
              <a:latin typeface="Avenir Light"/>
              <a:cs typeface="Avenir Light"/>
            </a:endParaRPr>
          </a:p>
        </p:txBody>
      </p:sp>
      <p:pic>
        <p:nvPicPr>
          <p:cNvPr id="74" name="Picture 7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863304"/>
            <a:ext cx="584197" cy="584197"/>
          </a:xfrm>
          <a:prstGeom prst="rect">
            <a:avLst/>
          </a:prstGeom>
        </p:spPr>
      </p:pic>
      <p:sp>
        <p:nvSpPr>
          <p:cNvPr id="75" name="TextBox 74"/>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76" name="Picture 7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sp>
        <p:nvSpPr>
          <p:cNvPr id="77" name="TextBox 76"/>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78" name="TextBox 77"/>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9" name="Picture 7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80" name="TextBox 79"/>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81" name="TextBox 80"/>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Tree>
    <p:extLst>
      <p:ext uri="{BB962C8B-B14F-4D97-AF65-F5344CB8AC3E}">
        <p14:creationId xmlns:p14="http://schemas.microsoft.com/office/powerpoint/2010/main" val="42843932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9266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71126" y="101596"/>
            <a:ext cx="4686306" cy="369332"/>
          </a:xfrm>
          <a:prstGeom prst="rect">
            <a:avLst/>
          </a:prstGeom>
          <a:noFill/>
        </p:spPr>
        <p:txBody>
          <a:bodyPr wrap="square" rtlCol="0">
            <a:spAutoFit/>
          </a:bodyPr>
          <a:lstStyle/>
          <a:p>
            <a:r>
              <a:rPr lang="en-US" dirty="0" smtClean="0">
                <a:solidFill>
                  <a:schemeClr val="bg1">
                    <a:lumMod val="95000"/>
                  </a:schemeClr>
                </a:solidFill>
                <a:latin typeface="Avenir Next Regular"/>
                <a:cs typeface="Avenir Next Regular"/>
              </a:rPr>
              <a:t>Stuck on Dynamic Programming</a:t>
            </a:r>
            <a:endParaRPr lang="en-US" dirty="0">
              <a:solidFill>
                <a:schemeClr val="bg1">
                  <a:lumMod val="95000"/>
                </a:schemeClr>
              </a:solidFill>
              <a:latin typeface="Avenir Next Regular"/>
              <a:cs typeface="Avenir Next Regular"/>
            </a:endParaRPr>
          </a:p>
        </p:txBody>
      </p:sp>
      <p:sp>
        <p:nvSpPr>
          <p:cNvPr id="8" name="Pentagon 7"/>
          <p:cNvSpPr/>
          <p:nvPr/>
        </p:nvSpPr>
        <p:spPr>
          <a:xfrm>
            <a:off x="8373533" y="160866"/>
            <a:ext cx="372533" cy="225391"/>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5882" y="762000"/>
            <a:ext cx="1545167" cy="1545167"/>
          </a:xfrm>
          <a:prstGeom prst="rect">
            <a:avLst/>
          </a:prstGeom>
        </p:spPr>
      </p:pic>
      <p:sp>
        <p:nvSpPr>
          <p:cNvPr id="10" name="TextBox 9"/>
          <p:cNvSpPr txBox="1"/>
          <p:nvPr/>
        </p:nvSpPr>
        <p:spPr>
          <a:xfrm>
            <a:off x="215881" y="2362196"/>
            <a:ext cx="1545167" cy="253916"/>
          </a:xfrm>
          <a:prstGeom prst="rect">
            <a:avLst/>
          </a:prstGeom>
          <a:noFill/>
        </p:spPr>
        <p:txBody>
          <a:bodyPr wrap="square" rtlCol="0">
            <a:spAutoFit/>
          </a:bodyPr>
          <a:lstStyle/>
          <a:p>
            <a:pPr algn="ctr"/>
            <a:r>
              <a:rPr lang="en-US" sz="1050" b="1" dirty="0" smtClean="0">
                <a:solidFill>
                  <a:schemeClr val="tx1">
                    <a:lumMod val="65000"/>
                    <a:lumOff val="35000"/>
                  </a:schemeClr>
                </a:solidFill>
                <a:latin typeface="Avenir Next Regular"/>
                <a:cs typeface="Avenir Next Regular"/>
              </a:rPr>
              <a:t>Studyman Buddyson</a:t>
            </a:r>
            <a:endParaRPr lang="en-US" sz="1050" b="1" dirty="0">
              <a:solidFill>
                <a:schemeClr val="tx1">
                  <a:lumMod val="65000"/>
                  <a:lumOff val="35000"/>
                </a:schemeClr>
              </a:solidFill>
              <a:latin typeface="Avenir Next Regular"/>
              <a:cs typeface="Avenir Next Regular"/>
            </a:endParaRPr>
          </a:p>
        </p:txBody>
      </p:sp>
      <p:sp>
        <p:nvSpPr>
          <p:cNvPr id="11" name="TextBox 10"/>
          <p:cNvSpPr txBox="1"/>
          <p:nvPr/>
        </p:nvSpPr>
        <p:spPr>
          <a:xfrm>
            <a:off x="215881" y="2641338"/>
            <a:ext cx="1545167" cy="430887"/>
          </a:xfrm>
          <a:prstGeom prst="rect">
            <a:avLst/>
          </a:prstGeom>
          <a:noFill/>
        </p:spPr>
        <p:txBody>
          <a:bodyPr wrap="square" rtlCol="0">
            <a:spAutoFit/>
          </a:bodyPr>
          <a:lstStyle/>
          <a:p>
            <a:pPr algn="r"/>
            <a:r>
              <a:rPr lang="en-US" sz="1100" dirty="0" smtClean="0">
                <a:solidFill>
                  <a:schemeClr val="tx1">
                    <a:lumMod val="65000"/>
                    <a:lumOff val="35000"/>
                  </a:schemeClr>
                </a:solidFill>
                <a:latin typeface="Avenir Next Regular"/>
                <a:cs typeface="Avenir Next Regular"/>
              </a:rPr>
              <a:t>University of Michigan</a:t>
            </a:r>
            <a:endParaRPr lang="en-US" sz="1100" dirty="0">
              <a:solidFill>
                <a:schemeClr val="tx1">
                  <a:lumMod val="65000"/>
                  <a:lumOff val="35000"/>
                </a:schemeClr>
              </a:solidFill>
              <a:latin typeface="Avenir Next Regular"/>
              <a:cs typeface="Avenir Next Regular"/>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416" y="2713934"/>
            <a:ext cx="342902" cy="342902"/>
          </a:xfrm>
          <a:prstGeom prst="rect">
            <a:avLst/>
          </a:prstGeom>
        </p:spPr>
      </p:pic>
      <p:sp>
        <p:nvSpPr>
          <p:cNvPr id="13" name="TextBox 12"/>
          <p:cNvSpPr txBox="1"/>
          <p:nvPr/>
        </p:nvSpPr>
        <p:spPr>
          <a:xfrm>
            <a:off x="215881" y="3268131"/>
            <a:ext cx="915749" cy="246221"/>
          </a:xfrm>
          <a:prstGeom prst="rect">
            <a:avLst/>
          </a:prstGeom>
          <a:noFill/>
        </p:spPr>
        <p:txBody>
          <a:bodyPr wrap="none" rtlCol="0">
            <a:spAutoFit/>
          </a:bodyPr>
          <a:lstStyle/>
          <a:p>
            <a:r>
              <a:rPr lang="en-US" sz="1000" dirty="0" smtClean="0">
                <a:latin typeface="Avenir Next Regular"/>
                <a:cs typeface="Avenir Next Regular"/>
              </a:rPr>
              <a:t>Active Posts:</a:t>
            </a:r>
            <a:endParaRPr lang="en-US" sz="1000" dirty="0">
              <a:latin typeface="Avenir Next Regular"/>
              <a:cs typeface="Avenir Next Regular"/>
            </a:endParaRPr>
          </a:p>
        </p:txBody>
      </p:sp>
      <p:cxnSp>
        <p:nvCxnSpPr>
          <p:cNvPr id="15" name="Straight Connector 14"/>
          <p:cNvCxnSpPr/>
          <p:nvPr/>
        </p:nvCxnSpPr>
        <p:spPr>
          <a:xfrm>
            <a:off x="215882" y="3174999"/>
            <a:ext cx="154516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descr="logoColorcrp.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2400" y="160866"/>
            <a:ext cx="1447800" cy="258536"/>
          </a:xfrm>
          <a:prstGeom prst="rect">
            <a:avLst/>
          </a:prstGeom>
        </p:spPr>
      </p:pic>
      <p:grpSp>
        <p:nvGrpSpPr>
          <p:cNvPr id="21" name="Group 20"/>
          <p:cNvGrpSpPr/>
          <p:nvPr/>
        </p:nvGrpSpPr>
        <p:grpSpPr>
          <a:xfrm>
            <a:off x="215882" y="3565152"/>
            <a:ext cx="1545166" cy="244848"/>
            <a:chOff x="215882" y="3565152"/>
            <a:chExt cx="1545166" cy="244848"/>
          </a:xfrm>
        </p:grpSpPr>
        <p:sp>
          <p:nvSpPr>
            <p:cNvPr id="18" name="Rectangle 17"/>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Stuck on Dyna…</a:t>
              </a:r>
              <a:endParaRPr lang="en-US" sz="1200" dirty="0"/>
            </a:p>
          </p:txBody>
        </p:sp>
        <p:sp>
          <p:nvSpPr>
            <p:cNvPr id="20" name="Right Arrow 19"/>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15881" y="3865377"/>
            <a:ext cx="1545166" cy="244848"/>
            <a:chOff x="215882" y="3565152"/>
            <a:chExt cx="1545166" cy="244848"/>
          </a:xfrm>
        </p:grpSpPr>
        <p:sp>
          <p:nvSpPr>
            <p:cNvPr id="23" name="Rectangle 22"/>
            <p:cNvSpPr/>
            <p:nvPr/>
          </p:nvSpPr>
          <p:spPr>
            <a:xfrm>
              <a:off x="215882" y="3565152"/>
              <a:ext cx="1545166" cy="2448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HELP ME</a:t>
              </a:r>
              <a:endParaRPr lang="en-US" sz="1200" dirty="0"/>
            </a:p>
          </p:txBody>
        </p:sp>
        <p:sp>
          <p:nvSpPr>
            <p:cNvPr id="24" name="Right Arrow 23"/>
            <p:cNvSpPr/>
            <p:nvPr/>
          </p:nvSpPr>
          <p:spPr>
            <a:xfrm>
              <a:off x="1477435" y="3623731"/>
              <a:ext cx="215900" cy="143933"/>
            </a:xfrm>
            <a:prstGeom prst="rightArrow">
              <a:avLst>
                <a:gd name="adj1" fmla="val 33823"/>
                <a:gd name="adj2" fmla="val 7831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94717" y="4411133"/>
            <a:ext cx="782638" cy="246221"/>
          </a:xfrm>
          <a:prstGeom prst="rect">
            <a:avLst/>
          </a:prstGeom>
          <a:noFill/>
        </p:spPr>
        <p:txBody>
          <a:bodyPr wrap="none" rtlCol="0">
            <a:spAutoFit/>
          </a:bodyPr>
          <a:lstStyle/>
          <a:p>
            <a:r>
              <a:rPr lang="en-US" sz="1000" dirty="0" smtClean="0">
                <a:latin typeface="Avenir Next Regular"/>
                <a:cs typeface="Avenir Next Regular"/>
              </a:rPr>
              <a:t>My Filters:</a:t>
            </a:r>
            <a:endParaRPr lang="en-US" sz="1000" dirty="0">
              <a:latin typeface="Avenir Next Regular"/>
              <a:cs typeface="Avenir Next Regular"/>
            </a:endParaRPr>
          </a:p>
        </p:txBody>
      </p:sp>
      <p:cxnSp>
        <p:nvCxnSpPr>
          <p:cNvPr id="27" name="Straight Connector 26"/>
          <p:cNvCxnSpPr/>
          <p:nvPr/>
        </p:nvCxnSpPr>
        <p:spPr>
          <a:xfrm>
            <a:off x="215882" y="4318001"/>
            <a:ext cx="1545167"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882" y="4657354"/>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281</a:t>
            </a:r>
            <a:endParaRPr lang="en-US" sz="1200" b="1" dirty="0">
              <a:solidFill>
                <a:schemeClr val="tx1">
                  <a:lumMod val="65000"/>
                  <a:lumOff val="35000"/>
                </a:schemeClr>
              </a:solidFill>
              <a:latin typeface="Avenir Next Regular"/>
              <a:cs typeface="Avenir Next Regular"/>
            </a:endParaRPr>
          </a:p>
        </p:txBody>
      </p:sp>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4691908"/>
            <a:ext cx="203200" cy="203200"/>
          </a:xfrm>
          <a:prstGeom prst="rect">
            <a:avLst/>
          </a:prstGeom>
        </p:spPr>
      </p:pic>
      <p:pic>
        <p:nvPicPr>
          <p:cNvPr id="34" name="Picture 3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7" y="4996651"/>
            <a:ext cx="203200" cy="203200"/>
          </a:xfrm>
          <a:prstGeom prst="rect">
            <a:avLst/>
          </a:prstGeom>
        </p:spPr>
      </p:pic>
      <p:sp>
        <p:nvSpPr>
          <p:cNvPr id="36" name="TextBox 35"/>
          <p:cNvSpPr txBox="1"/>
          <p:nvPr/>
        </p:nvSpPr>
        <p:spPr>
          <a:xfrm>
            <a:off x="215881" y="4948253"/>
            <a:ext cx="906243"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EECS 370</a:t>
            </a:r>
            <a:endParaRPr lang="en-US" sz="1200" b="1" dirty="0">
              <a:solidFill>
                <a:schemeClr val="tx1">
                  <a:lumMod val="65000"/>
                  <a:lumOff val="35000"/>
                </a:schemeClr>
              </a:solidFill>
              <a:latin typeface="Avenir Next Regular"/>
              <a:cs typeface="Avenir Next Regular"/>
            </a:endParaRPr>
          </a:p>
        </p:txBody>
      </p:sp>
      <p:pic>
        <p:nvPicPr>
          <p:cNvPr id="37" name="Picture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57849" y="5309284"/>
            <a:ext cx="203200" cy="203200"/>
          </a:xfrm>
          <a:prstGeom prst="rect">
            <a:avLst/>
          </a:prstGeom>
        </p:spPr>
      </p:pic>
      <p:sp>
        <p:nvSpPr>
          <p:cNvPr id="38" name="TextBox 37"/>
          <p:cNvSpPr txBox="1"/>
          <p:nvPr/>
        </p:nvSpPr>
        <p:spPr>
          <a:xfrm>
            <a:off x="215883" y="5260886"/>
            <a:ext cx="629859"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DUDE</a:t>
            </a:r>
            <a:endParaRPr lang="en-US" sz="1200" b="1" dirty="0">
              <a:solidFill>
                <a:schemeClr val="tx1">
                  <a:lumMod val="65000"/>
                  <a:lumOff val="35000"/>
                </a:schemeClr>
              </a:solidFill>
              <a:latin typeface="Avenir Next Regular"/>
              <a:cs typeface="Avenir Next Regular"/>
            </a:endParaRPr>
          </a:p>
        </p:txBody>
      </p:sp>
      <p:sp>
        <p:nvSpPr>
          <p:cNvPr id="39" name="TextBox 38"/>
          <p:cNvSpPr txBox="1"/>
          <p:nvPr/>
        </p:nvSpPr>
        <p:spPr>
          <a:xfrm>
            <a:off x="215882" y="5563286"/>
            <a:ext cx="491670" cy="276999"/>
          </a:xfrm>
          <a:prstGeom prst="rect">
            <a:avLst/>
          </a:prstGeom>
          <a:noFill/>
        </p:spPr>
        <p:txBody>
          <a:bodyPr wrap="none" rtlCol="0">
            <a:spAutoFit/>
          </a:bodyPr>
          <a:lstStyle/>
          <a:p>
            <a:r>
              <a:rPr lang="en-US" sz="1200" b="1" dirty="0" smtClean="0">
                <a:solidFill>
                  <a:schemeClr val="tx1">
                    <a:lumMod val="65000"/>
                    <a:lumOff val="35000"/>
                  </a:schemeClr>
                </a:solidFill>
                <a:latin typeface="Avenir Next Regular"/>
                <a:cs typeface="Avenir Next Regular"/>
              </a:rPr>
              <a:t>BBB</a:t>
            </a:r>
            <a:endParaRPr lang="en-US" sz="1200" b="1" dirty="0">
              <a:solidFill>
                <a:schemeClr val="tx1">
                  <a:lumMod val="65000"/>
                  <a:lumOff val="35000"/>
                </a:schemeClr>
              </a:solidFill>
              <a:latin typeface="Avenir Next Regular"/>
              <a:cs typeface="Avenir Next Regular"/>
            </a:endParaRPr>
          </a:p>
        </p:txBody>
      </p:sp>
      <p:pic>
        <p:nvPicPr>
          <p:cNvPr id="40"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7849" y="5597840"/>
            <a:ext cx="203200" cy="203200"/>
          </a:xfrm>
          <a:prstGeom prst="rect">
            <a:avLst/>
          </a:prstGeom>
        </p:spPr>
      </p:pic>
      <p:sp>
        <p:nvSpPr>
          <p:cNvPr id="41" name="Rectangle 40"/>
          <p:cNvSpPr/>
          <p:nvPr/>
        </p:nvSpPr>
        <p:spPr>
          <a:xfrm>
            <a:off x="215883" y="5935133"/>
            <a:ext cx="1545166" cy="27093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595959"/>
                </a:solidFill>
              </a:rPr>
              <a:t>New Filter</a:t>
            </a:r>
            <a:endParaRPr lang="en-US" sz="1400" dirty="0">
              <a:solidFill>
                <a:srgbClr val="595959"/>
              </a:solidFill>
            </a:endParaRPr>
          </a:p>
        </p:txBody>
      </p:sp>
      <p:sp>
        <p:nvSpPr>
          <p:cNvPr id="42" name="Round Same Side Corner Rectangle 41"/>
          <p:cNvSpPr/>
          <p:nvPr/>
        </p:nvSpPr>
        <p:spPr>
          <a:xfrm rot="16200000">
            <a:off x="329664" y="6223170"/>
            <a:ext cx="360863" cy="588429"/>
          </a:xfrm>
          <a:prstGeom prst="round2Same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2284" y="6336955"/>
            <a:ext cx="796826" cy="360862"/>
          </a:xfrm>
          <a:prstGeom prst="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43"/>
          <p:cNvSpPr/>
          <p:nvPr/>
        </p:nvSpPr>
        <p:spPr>
          <a:xfrm rot="5400000">
            <a:off x="1343557" y="6280330"/>
            <a:ext cx="360863" cy="474113"/>
          </a:xfrm>
          <a:prstGeom prst="round2SameRect">
            <a:avLst/>
          </a:prstGeom>
          <a:solidFill>
            <a:srgbClr val="77933C"/>
          </a:solidFill>
          <a:ln>
            <a:noFill/>
          </a:ln>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600" dirty="0"/>
          </a:p>
        </p:txBody>
      </p:sp>
      <p:sp>
        <p:nvSpPr>
          <p:cNvPr id="45" name="TextBox 44"/>
          <p:cNvSpPr txBox="1"/>
          <p:nvPr/>
        </p:nvSpPr>
        <p:spPr>
          <a:xfrm>
            <a:off x="1237929" y="6396215"/>
            <a:ext cx="556988" cy="246221"/>
          </a:xfrm>
          <a:prstGeom prst="rect">
            <a:avLst/>
          </a:prstGeom>
          <a:noFill/>
        </p:spPr>
        <p:txBody>
          <a:bodyPr wrap="none" rtlCol="0">
            <a:spAutoFit/>
          </a:bodyPr>
          <a:lstStyle/>
          <a:p>
            <a:r>
              <a:rPr lang="en-US" sz="1000" dirty="0" smtClean="0">
                <a:solidFill>
                  <a:schemeClr val="bg1">
                    <a:lumMod val="95000"/>
                  </a:schemeClr>
                </a:solidFill>
              </a:rPr>
              <a:t>BUDDY</a:t>
            </a:r>
            <a:endParaRPr lang="en-US" sz="1000" dirty="0">
              <a:solidFill>
                <a:schemeClr val="bg1">
                  <a:lumMod val="95000"/>
                </a:schemeClr>
              </a:solidFill>
            </a:endParaRPr>
          </a:p>
        </p:txBody>
      </p:sp>
      <p:sp>
        <p:nvSpPr>
          <p:cNvPr id="46" name="TextBox 45"/>
          <p:cNvSpPr txBox="1"/>
          <p:nvPr/>
        </p:nvSpPr>
        <p:spPr>
          <a:xfrm>
            <a:off x="740279" y="6396215"/>
            <a:ext cx="510025" cy="246221"/>
          </a:xfrm>
          <a:prstGeom prst="rect">
            <a:avLst/>
          </a:prstGeom>
          <a:noFill/>
        </p:spPr>
        <p:txBody>
          <a:bodyPr wrap="none" rtlCol="0">
            <a:spAutoFit/>
          </a:bodyPr>
          <a:lstStyle/>
          <a:p>
            <a:r>
              <a:rPr lang="en-US" sz="1000" dirty="0" smtClean="0">
                <a:solidFill>
                  <a:schemeClr val="bg1">
                    <a:lumMod val="95000"/>
                  </a:schemeClr>
                </a:solidFill>
              </a:rPr>
              <a:t>PLACE</a:t>
            </a:r>
            <a:endParaRPr lang="en-US" sz="1000" dirty="0">
              <a:solidFill>
                <a:schemeClr val="bg1">
                  <a:lumMod val="95000"/>
                </a:schemeClr>
              </a:solidFill>
            </a:endParaRPr>
          </a:p>
        </p:txBody>
      </p:sp>
      <p:sp>
        <p:nvSpPr>
          <p:cNvPr id="47" name="TextBox 46"/>
          <p:cNvSpPr txBox="1"/>
          <p:nvPr/>
        </p:nvSpPr>
        <p:spPr>
          <a:xfrm>
            <a:off x="241274" y="6400096"/>
            <a:ext cx="499005" cy="246221"/>
          </a:xfrm>
          <a:prstGeom prst="rect">
            <a:avLst/>
          </a:prstGeom>
          <a:noFill/>
        </p:spPr>
        <p:txBody>
          <a:bodyPr wrap="none" rtlCol="0">
            <a:spAutoFit/>
          </a:bodyPr>
          <a:lstStyle/>
          <a:p>
            <a:r>
              <a:rPr lang="en-US" sz="1000" dirty="0" smtClean="0">
                <a:solidFill>
                  <a:schemeClr val="bg1">
                    <a:lumMod val="95000"/>
                  </a:schemeClr>
                </a:solidFill>
              </a:rPr>
              <a:t>CLASS</a:t>
            </a:r>
            <a:endParaRPr lang="en-US" sz="1000" dirty="0">
              <a:solidFill>
                <a:schemeClr val="bg1">
                  <a:lumMod val="95000"/>
                </a:schemeClr>
              </a:solidFill>
            </a:endParaRPr>
          </a:p>
        </p:txBody>
      </p:sp>
      <p:cxnSp>
        <p:nvCxnSpPr>
          <p:cNvPr id="49" name="Straight Connector 48"/>
          <p:cNvCxnSpPr/>
          <p:nvPr/>
        </p:nvCxnSpPr>
        <p:spPr>
          <a:xfrm>
            <a:off x="1237929" y="6336953"/>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38370" y="6336947"/>
            <a:ext cx="0" cy="360863"/>
          </a:xfrm>
          <a:prstGeom prst="line">
            <a:avLst/>
          </a:prstGeom>
          <a:ln w="635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243667" y="767687"/>
            <a:ext cx="5393266" cy="543838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7" name="TextBox 56"/>
          <p:cNvSpPr txBox="1"/>
          <p:nvPr/>
        </p:nvSpPr>
        <p:spPr>
          <a:xfrm>
            <a:off x="2319867" y="845484"/>
            <a:ext cx="3561473" cy="369332"/>
          </a:xfrm>
          <a:prstGeom prst="rect">
            <a:avLst/>
          </a:prstGeom>
          <a:noFill/>
        </p:spPr>
        <p:txBody>
          <a:bodyPr wrap="none" rtlCol="0">
            <a:spAutoFit/>
          </a:bodyPr>
          <a:lstStyle/>
          <a:p>
            <a:r>
              <a:rPr lang="en-US" dirty="0" smtClean="0">
                <a:latin typeface="Avenir Medium"/>
                <a:cs typeface="Avenir Medium"/>
              </a:rPr>
              <a:t>Stuck on Dynamic Programming</a:t>
            </a:r>
            <a:endParaRPr lang="en-US" dirty="0">
              <a:latin typeface="Avenir Medium"/>
              <a:cs typeface="Avenir Medium"/>
            </a:endParaRPr>
          </a:p>
        </p:txBody>
      </p:sp>
      <p:sp>
        <p:nvSpPr>
          <p:cNvPr id="58" name="TextBox 57"/>
          <p:cNvSpPr txBox="1"/>
          <p:nvPr/>
        </p:nvSpPr>
        <p:spPr>
          <a:xfrm>
            <a:off x="2328332" y="1155403"/>
            <a:ext cx="1682672" cy="307777"/>
          </a:xfrm>
          <a:prstGeom prst="rect">
            <a:avLst/>
          </a:prstGeom>
          <a:noFill/>
        </p:spPr>
        <p:txBody>
          <a:bodyPr wrap="none" rtlCol="0">
            <a:spAutoFit/>
          </a:bodyPr>
          <a:lstStyle/>
          <a:p>
            <a:r>
              <a:rPr lang="en-US" sz="1400" dirty="0" smtClean="0">
                <a:solidFill>
                  <a:schemeClr val="bg1">
                    <a:lumMod val="50000"/>
                  </a:schemeClr>
                </a:solidFill>
              </a:rPr>
              <a:t>Studyman Buddyson</a:t>
            </a:r>
            <a:endParaRPr lang="en-US" sz="1400" dirty="0">
              <a:solidFill>
                <a:schemeClr val="bg1">
                  <a:lumMod val="50000"/>
                </a:schemeClr>
              </a:solidFill>
            </a:endParaRPr>
          </a:p>
        </p:txBody>
      </p:sp>
      <p:sp>
        <p:nvSpPr>
          <p:cNvPr id="59" name="TextBox 58"/>
          <p:cNvSpPr txBox="1"/>
          <p:nvPr/>
        </p:nvSpPr>
        <p:spPr>
          <a:xfrm>
            <a:off x="2379134" y="1446987"/>
            <a:ext cx="5054599" cy="769441"/>
          </a:xfrm>
          <a:prstGeom prst="rect">
            <a:avLst/>
          </a:prstGeom>
          <a:noFill/>
        </p:spPr>
        <p:txBody>
          <a:bodyPr wrap="square" rtlCol="0">
            <a:spAutoFit/>
          </a:bodyPr>
          <a:lstStyle/>
          <a:p>
            <a:r>
              <a:rPr lang="en-US" sz="1100" dirty="0" smtClean="0">
                <a:latin typeface="Avenir Light"/>
                <a:cs typeface="Avenir Light"/>
              </a:rPr>
              <a:t>This is some content where Studyman Buddyson is explaining how stuck he is on this crazy dynamic programming problem. He skipped lecture too, so he’s completely screwed. Silly Studyman Buddyson. Good thing we’re making StudyBuddy, so he doesn’t have to face that monster homework alone.</a:t>
            </a:r>
            <a:endParaRPr lang="en-US" sz="1100" dirty="0">
              <a:latin typeface="Avenir Light"/>
              <a:cs typeface="Avenir Light"/>
            </a:endParaRPr>
          </a:p>
        </p:txBody>
      </p:sp>
      <p:pic>
        <p:nvPicPr>
          <p:cNvPr id="60" name="Picture 5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413003" y="2291685"/>
            <a:ext cx="143934" cy="143934"/>
          </a:xfrm>
          <a:prstGeom prst="rect">
            <a:avLst/>
          </a:prstGeom>
        </p:spPr>
      </p:pic>
      <p:sp>
        <p:nvSpPr>
          <p:cNvPr id="61" name="TextBox 60"/>
          <p:cNvSpPr txBox="1"/>
          <p:nvPr/>
        </p:nvSpPr>
        <p:spPr>
          <a:xfrm>
            <a:off x="2556930" y="2233106"/>
            <a:ext cx="786436" cy="261610"/>
          </a:xfrm>
          <a:prstGeom prst="rect">
            <a:avLst/>
          </a:prstGeom>
          <a:noFill/>
        </p:spPr>
        <p:txBody>
          <a:bodyPr wrap="none" rtlCol="0">
            <a:spAutoFit/>
          </a:bodyPr>
          <a:lstStyle/>
          <a:p>
            <a:r>
              <a:rPr lang="en-US" sz="1100" dirty="0" smtClean="0">
                <a:solidFill>
                  <a:srgbClr val="7F7F7F"/>
                </a:solidFill>
                <a:latin typeface="Avenir Light"/>
                <a:cs typeface="Avenir Light"/>
              </a:rPr>
              <a:t>EECS 281</a:t>
            </a:r>
            <a:endParaRPr lang="en-US" sz="1100" dirty="0">
              <a:solidFill>
                <a:srgbClr val="7F7F7F"/>
              </a:solidFill>
              <a:latin typeface="Avenir Light"/>
              <a:cs typeface="Avenir Light"/>
            </a:endParaRPr>
          </a:p>
        </p:txBody>
      </p:sp>
      <p:pic>
        <p:nvPicPr>
          <p:cNvPr id="62" name="Picture 6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57432" y="2283221"/>
            <a:ext cx="194733" cy="194733"/>
          </a:xfrm>
          <a:prstGeom prst="rect">
            <a:avLst/>
          </a:prstGeom>
        </p:spPr>
      </p:pic>
      <p:sp>
        <p:nvSpPr>
          <p:cNvPr id="63" name="TextBox 62"/>
          <p:cNvSpPr txBox="1"/>
          <p:nvPr/>
        </p:nvSpPr>
        <p:spPr>
          <a:xfrm>
            <a:off x="6715033" y="2233106"/>
            <a:ext cx="451273" cy="261610"/>
          </a:xfrm>
          <a:prstGeom prst="rect">
            <a:avLst/>
          </a:prstGeom>
          <a:noFill/>
        </p:spPr>
        <p:txBody>
          <a:bodyPr wrap="none" rtlCol="0">
            <a:spAutoFit/>
          </a:bodyPr>
          <a:lstStyle/>
          <a:p>
            <a:r>
              <a:rPr lang="en-US" sz="1100" dirty="0" smtClean="0">
                <a:solidFill>
                  <a:srgbClr val="7F7F7F"/>
                </a:solidFill>
                <a:latin typeface="Avenir Light"/>
                <a:cs typeface="Avenir Light"/>
              </a:rPr>
              <a:t>BBB</a:t>
            </a:r>
            <a:endParaRPr lang="en-US" sz="1100" dirty="0">
              <a:solidFill>
                <a:srgbClr val="7F7F7F"/>
              </a:solidFill>
              <a:latin typeface="Avenir Light"/>
              <a:cs typeface="Avenir Light"/>
            </a:endParaRPr>
          </a:p>
        </p:txBody>
      </p:sp>
      <p:sp>
        <p:nvSpPr>
          <p:cNvPr id="64" name="TextBox 63"/>
          <p:cNvSpPr txBox="1"/>
          <p:nvPr/>
        </p:nvSpPr>
        <p:spPr>
          <a:xfrm>
            <a:off x="2415300" y="3979420"/>
            <a:ext cx="3191407" cy="261610"/>
          </a:xfrm>
          <a:prstGeom prst="rect">
            <a:avLst/>
          </a:prstGeom>
          <a:noFill/>
        </p:spPr>
        <p:txBody>
          <a:bodyPr wrap="none" rtlCol="0">
            <a:spAutoFit/>
          </a:bodyPr>
          <a:lstStyle/>
          <a:p>
            <a:r>
              <a:rPr lang="en-US" sz="1100" dirty="0" smtClean="0">
                <a:solidFill>
                  <a:srgbClr val="7F7F7F"/>
                </a:solidFill>
                <a:latin typeface="Avenir Light"/>
                <a:cs typeface="Avenir Light"/>
              </a:rPr>
              <a:t>4 people are following | Posted 15 minutes ago |</a:t>
            </a:r>
            <a:endParaRPr lang="en-US" sz="1100" dirty="0">
              <a:solidFill>
                <a:srgbClr val="7F7F7F"/>
              </a:solidFill>
              <a:latin typeface="Avenir Light"/>
              <a:cs typeface="Avenir Light"/>
            </a:endParaRPr>
          </a:p>
        </p:txBody>
      </p:sp>
      <p:sp>
        <p:nvSpPr>
          <p:cNvPr id="65" name="Rounded Rectangle 64"/>
          <p:cNvSpPr/>
          <p:nvPr/>
        </p:nvSpPr>
        <p:spPr>
          <a:xfrm>
            <a:off x="5581306" y="4014662"/>
            <a:ext cx="694267" cy="23775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 Leave</a:t>
            </a:r>
            <a:endParaRPr lang="en-US" sz="1200" dirty="0"/>
          </a:p>
        </p:txBody>
      </p:sp>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56937" y="2885640"/>
            <a:ext cx="439154" cy="439154"/>
          </a:xfrm>
          <a:prstGeom prst="rect">
            <a:avLst/>
          </a:prstGeom>
        </p:spPr>
      </p:pic>
      <p:sp>
        <p:nvSpPr>
          <p:cNvPr id="66" name="TextBox 65"/>
          <p:cNvSpPr txBox="1"/>
          <p:nvPr/>
        </p:nvSpPr>
        <p:spPr>
          <a:xfrm>
            <a:off x="2410807" y="2533602"/>
            <a:ext cx="1096199" cy="307777"/>
          </a:xfrm>
          <a:prstGeom prst="rect">
            <a:avLst/>
          </a:prstGeom>
          <a:noFill/>
        </p:spPr>
        <p:txBody>
          <a:bodyPr wrap="none" rtlCol="0">
            <a:spAutoFit/>
          </a:bodyPr>
          <a:lstStyle/>
          <a:p>
            <a:r>
              <a:rPr lang="en-US" sz="1400" dirty="0" smtClean="0">
                <a:solidFill>
                  <a:schemeClr val="bg1">
                    <a:lumMod val="50000"/>
                  </a:schemeClr>
                </a:solidFill>
              </a:rPr>
              <a:t>Participants:</a:t>
            </a:r>
            <a:endParaRPr lang="en-US" sz="1400" dirty="0">
              <a:solidFill>
                <a:schemeClr val="bg1">
                  <a:lumMod val="50000"/>
                </a:schemeClr>
              </a:solidFill>
            </a:endParaRPr>
          </a:p>
        </p:txBody>
      </p:sp>
      <p:sp>
        <p:nvSpPr>
          <p:cNvPr id="67" name="TextBox 66"/>
          <p:cNvSpPr txBox="1"/>
          <p:nvPr/>
        </p:nvSpPr>
        <p:spPr>
          <a:xfrm>
            <a:off x="3074098" y="2959984"/>
            <a:ext cx="1258540" cy="261610"/>
          </a:xfrm>
          <a:prstGeom prst="rect">
            <a:avLst/>
          </a:prstGeom>
          <a:noFill/>
        </p:spPr>
        <p:txBody>
          <a:bodyPr wrap="square" rtlCol="0">
            <a:spAutoFit/>
          </a:bodyPr>
          <a:lstStyle/>
          <a:p>
            <a:r>
              <a:rPr lang="en-US" sz="1100" dirty="0" err="1" smtClean="0">
                <a:latin typeface="Avenir Light"/>
                <a:cs typeface="Avenir Light"/>
              </a:rPr>
              <a:t>Sarthak</a:t>
            </a:r>
            <a:r>
              <a:rPr lang="en-US" sz="1100" dirty="0" smtClean="0">
                <a:latin typeface="Avenir Light"/>
                <a:cs typeface="Avenir Light"/>
              </a:rPr>
              <a:t> </a:t>
            </a:r>
            <a:r>
              <a:rPr lang="en-US" sz="1100" dirty="0" err="1" smtClean="0">
                <a:latin typeface="Avenir Light"/>
                <a:cs typeface="Avenir Light"/>
              </a:rPr>
              <a:t>Bhandari</a:t>
            </a:r>
            <a:endParaRPr lang="en-US" sz="1100" dirty="0">
              <a:latin typeface="Avenir Light"/>
              <a:cs typeface="Avenir Light"/>
            </a:endParaRPr>
          </a:p>
        </p:txBody>
      </p:sp>
      <p:pic>
        <p:nvPicPr>
          <p:cNvPr id="68" name="Picture 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6512" y="2885640"/>
            <a:ext cx="439154" cy="439154"/>
          </a:xfrm>
          <a:prstGeom prst="rect">
            <a:avLst/>
          </a:prstGeom>
        </p:spPr>
      </p:pic>
      <p:sp>
        <p:nvSpPr>
          <p:cNvPr id="69" name="TextBox 68"/>
          <p:cNvSpPr txBox="1"/>
          <p:nvPr/>
        </p:nvSpPr>
        <p:spPr>
          <a:xfrm>
            <a:off x="5093673" y="2959984"/>
            <a:ext cx="1258540" cy="261610"/>
          </a:xfrm>
          <a:prstGeom prst="rect">
            <a:avLst/>
          </a:prstGeom>
          <a:noFill/>
        </p:spPr>
        <p:txBody>
          <a:bodyPr wrap="square" rtlCol="0">
            <a:spAutoFit/>
          </a:bodyPr>
          <a:lstStyle/>
          <a:p>
            <a:r>
              <a:rPr lang="en-US" sz="1100" dirty="0" smtClean="0">
                <a:latin typeface="Avenir Light"/>
                <a:cs typeface="Avenir Light"/>
              </a:rPr>
              <a:t>Preeti Mohan</a:t>
            </a:r>
            <a:endParaRPr lang="en-US" sz="1100" dirty="0">
              <a:latin typeface="Avenir Light"/>
              <a:cs typeface="Avenir Light"/>
            </a:endParaRPr>
          </a:p>
        </p:txBody>
      </p:sp>
      <p:pic>
        <p:nvPicPr>
          <p:cNvPr id="70" name="Picture 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56930" y="3430454"/>
            <a:ext cx="439154" cy="439154"/>
          </a:xfrm>
          <a:prstGeom prst="rect">
            <a:avLst/>
          </a:prstGeom>
        </p:spPr>
      </p:pic>
      <p:sp>
        <p:nvSpPr>
          <p:cNvPr id="71" name="TextBox 70"/>
          <p:cNvSpPr txBox="1"/>
          <p:nvPr/>
        </p:nvSpPr>
        <p:spPr>
          <a:xfrm>
            <a:off x="3074098" y="3438721"/>
            <a:ext cx="1258547" cy="430887"/>
          </a:xfrm>
          <a:prstGeom prst="rect">
            <a:avLst/>
          </a:prstGeom>
          <a:noFill/>
        </p:spPr>
        <p:txBody>
          <a:bodyPr wrap="square" rtlCol="0">
            <a:spAutoFit/>
          </a:bodyPr>
          <a:lstStyle/>
          <a:p>
            <a:r>
              <a:rPr lang="en-US" sz="1100" dirty="0" err="1" smtClean="0">
                <a:latin typeface="Avenir Light"/>
                <a:cs typeface="Avenir Light"/>
              </a:rPr>
              <a:t>Tharun</a:t>
            </a:r>
            <a:r>
              <a:rPr lang="en-US" sz="1100" dirty="0" smtClean="0">
                <a:latin typeface="Avenir Light"/>
                <a:cs typeface="Avenir Light"/>
              </a:rPr>
              <a:t> </a:t>
            </a:r>
            <a:r>
              <a:rPr lang="en-US" sz="1100" dirty="0" err="1" smtClean="0">
                <a:latin typeface="Avenir Light"/>
                <a:cs typeface="Avenir Light"/>
              </a:rPr>
              <a:t>Selvakumar</a:t>
            </a:r>
            <a:endParaRPr lang="en-US" sz="1100" dirty="0">
              <a:latin typeface="Avenir Light"/>
              <a:cs typeface="Avenir Light"/>
            </a:endParaRPr>
          </a:p>
        </p:txBody>
      </p:sp>
      <p:pic>
        <p:nvPicPr>
          <p:cNvPr id="72" name="Picture 7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6505" y="3430454"/>
            <a:ext cx="439154" cy="439154"/>
          </a:xfrm>
          <a:prstGeom prst="rect">
            <a:avLst/>
          </a:prstGeom>
        </p:spPr>
      </p:pic>
      <p:sp>
        <p:nvSpPr>
          <p:cNvPr id="73" name="TextBox 72"/>
          <p:cNvSpPr txBox="1"/>
          <p:nvPr/>
        </p:nvSpPr>
        <p:spPr>
          <a:xfrm>
            <a:off x="5093666" y="3504798"/>
            <a:ext cx="1258540" cy="261610"/>
          </a:xfrm>
          <a:prstGeom prst="rect">
            <a:avLst/>
          </a:prstGeom>
          <a:noFill/>
        </p:spPr>
        <p:txBody>
          <a:bodyPr wrap="square" rtlCol="0">
            <a:spAutoFit/>
          </a:bodyPr>
          <a:lstStyle/>
          <a:p>
            <a:r>
              <a:rPr lang="en-US" sz="1100" dirty="0" smtClean="0">
                <a:latin typeface="Avenir Light"/>
                <a:cs typeface="Avenir Light"/>
              </a:rPr>
              <a:t>Apoorva Gupta</a:t>
            </a:r>
            <a:endParaRPr lang="en-US" sz="1100" dirty="0">
              <a:latin typeface="Avenir Light"/>
              <a:cs typeface="Avenir Light"/>
            </a:endParaRPr>
          </a:p>
        </p:txBody>
      </p:sp>
      <p:pic>
        <p:nvPicPr>
          <p:cNvPr id="74" name="Picture 7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74207" y="863304"/>
            <a:ext cx="584197" cy="584197"/>
          </a:xfrm>
          <a:prstGeom prst="rect">
            <a:avLst/>
          </a:prstGeom>
        </p:spPr>
      </p:pic>
      <p:sp>
        <p:nvSpPr>
          <p:cNvPr id="75" name="TextBox 74"/>
          <p:cNvSpPr txBox="1"/>
          <p:nvPr/>
        </p:nvSpPr>
        <p:spPr>
          <a:xfrm>
            <a:off x="2413003" y="4257244"/>
            <a:ext cx="1317901" cy="307777"/>
          </a:xfrm>
          <a:prstGeom prst="rect">
            <a:avLst/>
          </a:prstGeom>
          <a:noFill/>
        </p:spPr>
        <p:txBody>
          <a:bodyPr wrap="none" rtlCol="0">
            <a:spAutoFit/>
          </a:bodyPr>
          <a:lstStyle/>
          <a:p>
            <a:r>
              <a:rPr lang="en-US" sz="1400" u="sng" dirty="0" smtClean="0">
                <a:solidFill>
                  <a:schemeClr val="bg1">
                    <a:lumMod val="50000"/>
                  </a:schemeClr>
                </a:solidFill>
              </a:rPr>
              <a:t>Discussion (2) &gt;</a:t>
            </a:r>
            <a:endParaRPr lang="en-US" sz="1400" u="sng" dirty="0">
              <a:solidFill>
                <a:schemeClr val="bg1">
                  <a:lumMod val="50000"/>
                </a:schemeClr>
              </a:solidFill>
            </a:endParaRPr>
          </a:p>
        </p:txBody>
      </p:sp>
      <p:pic>
        <p:nvPicPr>
          <p:cNvPr id="76" name="Picture 7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4657354"/>
            <a:ext cx="542497" cy="542497"/>
          </a:xfrm>
          <a:prstGeom prst="rect">
            <a:avLst/>
          </a:prstGeom>
        </p:spPr>
      </p:pic>
      <p:sp>
        <p:nvSpPr>
          <p:cNvPr id="77" name="TextBox 76"/>
          <p:cNvSpPr txBox="1"/>
          <p:nvPr/>
        </p:nvSpPr>
        <p:spPr>
          <a:xfrm>
            <a:off x="2886610" y="4817448"/>
            <a:ext cx="4750323" cy="430887"/>
          </a:xfrm>
          <a:prstGeom prst="rect">
            <a:avLst/>
          </a:prstGeom>
          <a:noFill/>
        </p:spPr>
        <p:txBody>
          <a:bodyPr wrap="square" rtlCol="0">
            <a:spAutoFit/>
          </a:bodyPr>
          <a:lstStyle/>
          <a:p>
            <a:r>
              <a:rPr lang="en-US" sz="1100" dirty="0" smtClean="0">
                <a:latin typeface="Avenir Light"/>
                <a:cs typeface="Avenir Light"/>
              </a:rPr>
              <a:t>Hey Studyman Buddyson! I totally missed that lecture too. I’m heading over to the BBB in 10. Bringing a friend who’s also in 281 lol</a:t>
            </a:r>
            <a:endParaRPr lang="en-US" sz="1100" dirty="0">
              <a:latin typeface="Avenir Light"/>
              <a:cs typeface="Avenir Light"/>
            </a:endParaRPr>
          </a:p>
        </p:txBody>
      </p:sp>
      <p:sp>
        <p:nvSpPr>
          <p:cNvPr id="78" name="TextBox 77"/>
          <p:cNvSpPr txBox="1"/>
          <p:nvPr/>
        </p:nvSpPr>
        <p:spPr>
          <a:xfrm>
            <a:off x="2881714" y="4608098"/>
            <a:ext cx="1151794" cy="261610"/>
          </a:xfrm>
          <a:prstGeom prst="rect">
            <a:avLst/>
          </a:prstGeom>
          <a:noFill/>
        </p:spPr>
        <p:txBody>
          <a:bodyPr wrap="none" rtlCol="0">
            <a:spAutoFit/>
          </a:bodyPr>
          <a:lstStyle/>
          <a:p>
            <a:r>
              <a:rPr lang="en-US" sz="1100" dirty="0" smtClean="0">
                <a:solidFill>
                  <a:srgbClr val="7F7F7F"/>
                </a:solidFill>
                <a:latin typeface="Avenir Light"/>
                <a:cs typeface="Avenir Light"/>
              </a:rPr>
              <a:t>Apoorva Gupta</a:t>
            </a:r>
            <a:endParaRPr lang="en-US" sz="1100" dirty="0">
              <a:solidFill>
                <a:srgbClr val="7F7F7F"/>
              </a:solidFill>
              <a:latin typeface="Avenir Light"/>
              <a:cs typeface="Avenir Light"/>
            </a:endParaRPr>
          </a:p>
        </p:txBody>
      </p:sp>
      <p:pic>
        <p:nvPicPr>
          <p:cNvPr id="79" name="Picture 7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9134" y="5352251"/>
            <a:ext cx="542497" cy="542497"/>
          </a:xfrm>
          <a:prstGeom prst="rect">
            <a:avLst/>
          </a:prstGeom>
        </p:spPr>
      </p:pic>
      <p:sp>
        <p:nvSpPr>
          <p:cNvPr id="80" name="TextBox 79"/>
          <p:cNvSpPr txBox="1"/>
          <p:nvPr/>
        </p:nvSpPr>
        <p:spPr>
          <a:xfrm>
            <a:off x="2886610" y="5512345"/>
            <a:ext cx="4750323" cy="600164"/>
          </a:xfrm>
          <a:prstGeom prst="rect">
            <a:avLst/>
          </a:prstGeom>
          <a:noFill/>
        </p:spPr>
        <p:txBody>
          <a:bodyPr wrap="square" rtlCol="0">
            <a:spAutoFit/>
          </a:bodyPr>
          <a:lstStyle/>
          <a:p>
            <a:r>
              <a:rPr lang="en-US" sz="1100" dirty="0" smtClean="0">
                <a:latin typeface="Avenir Light"/>
                <a:cs typeface="Avenir Light"/>
              </a:rPr>
              <a:t>Hey guys I think I understood what Paoletti was talking about in lecture… Anyway I have some notes that could help if you guys wanted to see them!</a:t>
            </a:r>
            <a:endParaRPr lang="en-US" sz="1100" dirty="0">
              <a:latin typeface="Avenir Light"/>
              <a:cs typeface="Avenir Light"/>
            </a:endParaRPr>
          </a:p>
        </p:txBody>
      </p:sp>
      <p:sp>
        <p:nvSpPr>
          <p:cNvPr id="81" name="TextBox 80"/>
          <p:cNvSpPr txBox="1"/>
          <p:nvPr/>
        </p:nvSpPr>
        <p:spPr>
          <a:xfrm>
            <a:off x="2881714" y="5302995"/>
            <a:ext cx="1023849" cy="261610"/>
          </a:xfrm>
          <a:prstGeom prst="rect">
            <a:avLst/>
          </a:prstGeom>
          <a:noFill/>
        </p:spPr>
        <p:txBody>
          <a:bodyPr wrap="none" rtlCol="0">
            <a:spAutoFit/>
          </a:bodyPr>
          <a:lstStyle/>
          <a:p>
            <a:r>
              <a:rPr lang="en-US" sz="1100" dirty="0" smtClean="0">
                <a:solidFill>
                  <a:srgbClr val="7F7F7F"/>
                </a:solidFill>
                <a:latin typeface="Avenir Light"/>
                <a:cs typeface="Avenir Light"/>
              </a:rPr>
              <a:t>Preeti Mohan</a:t>
            </a:r>
            <a:endParaRPr lang="en-US" sz="1100" dirty="0">
              <a:solidFill>
                <a:srgbClr val="7F7F7F"/>
              </a:solidFill>
              <a:latin typeface="Avenir Light"/>
              <a:cs typeface="Avenir Light"/>
            </a:endParaRPr>
          </a:p>
        </p:txBody>
      </p:sp>
      <p:sp>
        <p:nvSpPr>
          <p:cNvPr id="82" name="Line Callout 1 81"/>
          <p:cNvSpPr/>
          <p:nvPr/>
        </p:nvSpPr>
        <p:spPr>
          <a:xfrm>
            <a:off x="7437327" y="1947067"/>
            <a:ext cx="1706673" cy="1141945"/>
          </a:xfrm>
          <a:prstGeom prst="borderCallout1">
            <a:avLst>
              <a:gd name="adj1" fmla="val 81772"/>
              <a:gd name="adj2" fmla="val -833"/>
              <a:gd name="adj3" fmla="val 132647"/>
              <a:gd name="adj4" fmla="val -6397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Dedicated post page features post participants and comments, with option to leave post</a:t>
            </a:r>
            <a:endParaRPr lang="en-US" sz="1400" dirty="0">
              <a:solidFill>
                <a:srgbClr val="7F7F7F"/>
              </a:solidFill>
            </a:endParaRPr>
          </a:p>
        </p:txBody>
      </p:sp>
    </p:spTree>
    <p:extLst>
      <p:ext uri="{BB962C8B-B14F-4D97-AF65-F5344CB8AC3E}">
        <p14:creationId xmlns:p14="http://schemas.microsoft.com/office/powerpoint/2010/main" val="28588378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49172</TotalTime>
  <Words>2352</Words>
  <Application>Microsoft Macintosh PowerPoint</Application>
  <PresentationFormat>On-screen Show (4:3)</PresentationFormat>
  <Paragraphs>390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Gupta</dc:creator>
  <cp:lastModifiedBy>Apoorva Gupta</cp:lastModifiedBy>
  <cp:revision>27</cp:revision>
  <dcterms:created xsi:type="dcterms:W3CDTF">2015-05-14T01:48:06Z</dcterms:created>
  <dcterms:modified xsi:type="dcterms:W3CDTF">2015-06-17T05:20:43Z</dcterms:modified>
</cp:coreProperties>
</file>