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499" r:id="rId3"/>
    <p:sldId id="508" r:id="rId4"/>
    <p:sldId id="500" r:id="rId5"/>
    <p:sldId id="505" r:id="rId6"/>
    <p:sldId id="501" r:id="rId7"/>
    <p:sldId id="516" r:id="rId8"/>
    <p:sldId id="517" r:id="rId9"/>
    <p:sldId id="502" r:id="rId10"/>
    <p:sldId id="503" r:id="rId11"/>
    <p:sldId id="504" r:id="rId12"/>
    <p:sldId id="507" r:id="rId13"/>
    <p:sldId id="506" r:id="rId14"/>
    <p:sldId id="509" r:id="rId15"/>
    <p:sldId id="510" r:id="rId16"/>
    <p:sldId id="511" r:id="rId17"/>
    <p:sldId id="512" r:id="rId18"/>
    <p:sldId id="513" r:id="rId19"/>
    <p:sldId id="514" r:id="rId20"/>
    <p:sldId id="515" r:id="rId21"/>
    <p:sldId id="3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on Chand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5EF0"/>
    <a:srgbClr val="FE6100"/>
    <a:srgbClr val="FFB000"/>
    <a:srgbClr val="D55E00"/>
    <a:srgbClr val="CC79A7"/>
    <a:srgbClr val="0072B2"/>
    <a:srgbClr val="F0E442"/>
    <a:srgbClr val="009E73"/>
    <a:srgbClr val="56B4E9"/>
    <a:srgbClr val="E69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09" autoAdjust="0"/>
  </p:normalViewPr>
  <p:slideViewPr>
    <p:cSldViewPr snapToGrid="0">
      <p:cViewPr varScale="1">
        <p:scale>
          <a:sx n="116" d="100"/>
          <a:sy n="116" d="100"/>
        </p:scale>
        <p:origin x="1050" y="108"/>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241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CA04F-CEED-448F-98B1-B0CF1639D31B}" type="datetimeFigureOut">
              <a:rPr lang="en-US" smtClean="0"/>
              <a:pPr/>
              <a:t>9/8/2023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5C432-BA30-4A08-88CB-2F7FAC6941FC}" type="slidenum">
              <a:rPr lang="en-US" smtClean="0"/>
              <a:pPr/>
              <a:t>‹#›</a:t>
            </a:fld>
            <a:endParaRPr lang="en-US"/>
          </a:p>
        </p:txBody>
      </p:sp>
    </p:spTree>
    <p:extLst>
      <p:ext uri="{BB962C8B-B14F-4D97-AF65-F5344CB8AC3E}">
        <p14:creationId xmlns:p14="http://schemas.microsoft.com/office/powerpoint/2010/main" val="196521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F5C432-BA30-4A08-88CB-2F7FAC6941FC}" type="slidenum">
              <a:rPr lang="en-US" smtClean="0"/>
              <a:pPr/>
              <a:t>1</a:t>
            </a:fld>
            <a:endParaRPr lang="en-US"/>
          </a:p>
        </p:txBody>
      </p:sp>
    </p:spTree>
    <p:extLst>
      <p:ext uri="{BB962C8B-B14F-4D97-AF65-F5344CB8AC3E}">
        <p14:creationId xmlns:p14="http://schemas.microsoft.com/office/powerpoint/2010/main" val="912129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18"/>
            <a:ext cx="12192000" cy="6857163"/>
          </a:xfrm>
          <a:prstGeom prst="rect">
            <a:avLst/>
          </a:prstGeom>
        </p:spPr>
      </p:pic>
      <p:sp>
        <p:nvSpPr>
          <p:cNvPr id="8" name="Title 1"/>
          <p:cNvSpPr>
            <a:spLocks noGrp="1"/>
          </p:cNvSpPr>
          <p:nvPr>
            <p:ph type="ctrTitle"/>
          </p:nvPr>
        </p:nvSpPr>
        <p:spPr>
          <a:xfrm>
            <a:off x="4967110" y="1557867"/>
            <a:ext cx="6795913" cy="2235200"/>
          </a:xfrm>
        </p:spPr>
        <p:txBody>
          <a:bodyPr anchor="b" anchorCtr="0">
            <a:noAutofit/>
          </a:bodyPr>
          <a:lstStyle>
            <a:lvl1pPr algn="l">
              <a:lnSpc>
                <a:spcPts val="4800"/>
              </a:lnSpc>
              <a:defRPr b="1" cap="all" spc="200">
                <a:solidFill>
                  <a:schemeClr val="tx1">
                    <a:lumMod val="50000"/>
                    <a:lumOff val="50000"/>
                  </a:schemeClr>
                </a:solidFill>
              </a:defRPr>
            </a:lvl1pPr>
          </a:lstStyle>
          <a:p>
            <a:r>
              <a:rPr lang="en-US" dirty="0"/>
              <a:t>Click to edit Master title style</a:t>
            </a:r>
          </a:p>
        </p:txBody>
      </p:sp>
      <p:sp>
        <p:nvSpPr>
          <p:cNvPr id="9" name="Subtitle 2"/>
          <p:cNvSpPr>
            <a:spLocks noGrp="1"/>
          </p:cNvSpPr>
          <p:nvPr>
            <p:ph type="subTitle" idx="1"/>
          </p:nvPr>
        </p:nvSpPr>
        <p:spPr>
          <a:xfrm>
            <a:off x="4967109" y="4275667"/>
            <a:ext cx="6795913" cy="1202267"/>
          </a:xfrm>
        </p:spPr>
        <p:txBody>
          <a:bodyPr>
            <a:noAutofit/>
          </a:bodyPr>
          <a:lstStyle>
            <a:lvl1pPr marL="0" indent="0" algn="l">
              <a:lnSpc>
                <a:spcPts val="2800"/>
              </a:lnSpc>
              <a:buNone/>
              <a:defRPr sz="2400" cap="all" spc="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1189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9/7/2023</a:t>
            </a:r>
          </a:p>
        </p:txBody>
      </p:sp>
      <p:sp>
        <p:nvSpPr>
          <p:cNvPr id="5" name="Footer Placeholder 4"/>
          <p:cNvSpPr>
            <a:spLocks noGrp="1"/>
          </p:cNvSpPr>
          <p:nvPr>
            <p:ph type="ftr" sz="quarter" idx="11"/>
          </p:nvPr>
        </p:nvSpPr>
        <p:spPr/>
        <p:txBody>
          <a:bodyPr/>
          <a:lstStyle/>
          <a:p>
            <a:r>
              <a:rPr lang="en-US"/>
              <a:t>BIOL7200 - Lecture - Week 3</a:t>
            </a:r>
          </a:p>
        </p:txBody>
      </p:sp>
      <p:sp>
        <p:nvSpPr>
          <p:cNvPr id="6" name="Slide Number Placeholder 5"/>
          <p:cNvSpPr>
            <a:spLocks noGrp="1"/>
          </p:cNvSpPr>
          <p:nvPr>
            <p:ph type="sldNum" sz="quarter" idx="12"/>
          </p:nvPr>
        </p:nvSpPr>
        <p:spPr/>
        <p:txBody>
          <a:bodyPr/>
          <a:lstStyle/>
          <a:p>
            <a:fld id="{A689C0C2-2628-4BC7-B4EC-5968BF3255A3}" type="slidenum">
              <a:rPr lang="en-US" smtClean="0"/>
              <a:pPr/>
              <a:t>‹#›</a:t>
            </a:fld>
            <a:endParaRPr lang="en-US"/>
          </a:p>
        </p:txBody>
      </p:sp>
    </p:spTree>
    <p:extLst>
      <p:ext uri="{BB962C8B-B14F-4D97-AF65-F5344CB8AC3E}">
        <p14:creationId xmlns:p14="http://schemas.microsoft.com/office/powerpoint/2010/main" val="200574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9/7/2023</a:t>
            </a:r>
          </a:p>
        </p:txBody>
      </p:sp>
      <p:sp>
        <p:nvSpPr>
          <p:cNvPr id="5" name="Footer Placeholder 4"/>
          <p:cNvSpPr>
            <a:spLocks noGrp="1"/>
          </p:cNvSpPr>
          <p:nvPr>
            <p:ph type="ftr" sz="quarter" idx="11"/>
          </p:nvPr>
        </p:nvSpPr>
        <p:spPr/>
        <p:txBody>
          <a:bodyPr/>
          <a:lstStyle/>
          <a:p>
            <a:r>
              <a:rPr lang="en-US"/>
              <a:t>BIOL7200 - Lecture - Week 3</a:t>
            </a:r>
          </a:p>
        </p:txBody>
      </p:sp>
      <p:sp>
        <p:nvSpPr>
          <p:cNvPr id="6" name="Slide Number Placeholder 5"/>
          <p:cNvSpPr>
            <a:spLocks noGrp="1"/>
          </p:cNvSpPr>
          <p:nvPr>
            <p:ph type="sldNum" sz="quarter" idx="12"/>
          </p:nvPr>
        </p:nvSpPr>
        <p:spPr/>
        <p:txBody>
          <a:bodyPr/>
          <a:lstStyle/>
          <a:p>
            <a:fld id="{A689C0C2-2628-4BC7-B4EC-5968BF3255A3}" type="slidenum">
              <a:rPr lang="en-US" smtClean="0"/>
              <a:pPr/>
              <a:t>‹#›</a:t>
            </a:fld>
            <a:endParaRPr lang="en-US"/>
          </a:p>
        </p:txBody>
      </p:sp>
    </p:spTree>
    <p:extLst>
      <p:ext uri="{BB962C8B-B14F-4D97-AF65-F5344CB8AC3E}">
        <p14:creationId xmlns:p14="http://schemas.microsoft.com/office/powerpoint/2010/main" val="103887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marL="742950" indent="-285750">
              <a:buFont typeface="Courier New" panose="02070309020205020404" pitchFamily="49" charset="0"/>
              <a:buChar char="o"/>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b="1">
                <a:solidFill>
                  <a:srgbClr val="DAB43D"/>
                </a:solidFill>
                <a:latin typeface="+mj-lt"/>
              </a:defRPr>
            </a:lvl1pPr>
          </a:lstStyle>
          <a:p>
            <a:r>
              <a:rPr lang="en-US"/>
              <a:t>9/7/2023</a:t>
            </a:r>
            <a:endParaRPr lang="en-US" dirty="0"/>
          </a:p>
        </p:txBody>
      </p:sp>
      <p:sp>
        <p:nvSpPr>
          <p:cNvPr id="5" name="Footer Placeholder 4"/>
          <p:cNvSpPr>
            <a:spLocks noGrp="1"/>
          </p:cNvSpPr>
          <p:nvPr>
            <p:ph type="ftr" sz="quarter" idx="11"/>
          </p:nvPr>
        </p:nvSpPr>
        <p:spPr/>
        <p:txBody>
          <a:bodyPr/>
          <a:lstStyle>
            <a:lvl1pPr>
              <a:defRPr sz="1200" b="1">
                <a:solidFill>
                  <a:srgbClr val="DAB43D"/>
                </a:solidFill>
                <a:latin typeface="+mj-lt"/>
              </a:defRPr>
            </a:lvl1pPr>
          </a:lstStyle>
          <a:p>
            <a:r>
              <a:rPr lang="en-US"/>
              <a:t>BIOL7200 - Lecture - Week 3</a:t>
            </a:r>
          </a:p>
        </p:txBody>
      </p:sp>
      <p:sp>
        <p:nvSpPr>
          <p:cNvPr id="6" name="Slide Number Placeholder 5"/>
          <p:cNvSpPr>
            <a:spLocks noGrp="1"/>
          </p:cNvSpPr>
          <p:nvPr>
            <p:ph type="sldNum" sz="quarter" idx="12"/>
          </p:nvPr>
        </p:nvSpPr>
        <p:spPr/>
        <p:txBody>
          <a:bodyPr/>
          <a:lstStyle>
            <a:lvl1pPr>
              <a:defRPr sz="1200" b="1">
                <a:solidFill>
                  <a:srgbClr val="DAB43D"/>
                </a:solidFill>
                <a:latin typeface="+mj-lt"/>
              </a:defRPr>
            </a:lvl1pPr>
          </a:lstStyle>
          <a:p>
            <a:fld id="{A689C0C2-2628-4BC7-B4EC-5968BF3255A3}" type="slidenum">
              <a:rPr lang="en-US" smtClean="0"/>
              <a:pPr/>
              <a:t>‹#›</a:t>
            </a:fld>
            <a:endParaRPr lang="en-US"/>
          </a:p>
        </p:txBody>
      </p:sp>
      <p:sp>
        <p:nvSpPr>
          <p:cNvPr id="7" name="Rectangle 6"/>
          <p:cNvSpPr/>
          <p:nvPr userDrawn="1"/>
        </p:nvSpPr>
        <p:spPr>
          <a:xfrm>
            <a:off x="1" y="1417638"/>
            <a:ext cx="7162800" cy="182563"/>
          </a:xfrm>
          <a:prstGeom prst="rect">
            <a:avLst/>
          </a:prstGeom>
          <a:pattFill prst="wdUpDiag">
            <a:fgClr>
              <a:srgbClr val="DAB43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932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18"/>
            <a:ext cx="12192000" cy="6857163"/>
          </a:xfrm>
          <a:prstGeom prst="rect">
            <a:avLst/>
          </a:prstGeom>
        </p:spPr>
      </p:pic>
      <p:sp>
        <p:nvSpPr>
          <p:cNvPr id="7" name="Title 1"/>
          <p:cNvSpPr>
            <a:spLocks noGrp="1"/>
          </p:cNvSpPr>
          <p:nvPr>
            <p:ph type="ctrTitle" hasCustomPrompt="1"/>
          </p:nvPr>
        </p:nvSpPr>
        <p:spPr>
          <a:xfrm>
            <a:off x="4967110" y="1557867"/>
            <a:ext cx="6795913" cy="2235200"/>
          </a:xfrm>
        </p:spPr>
        <p:txBody>
          <a:bodyPr anchor="b" anchorCtr="0">
            <a:noAutofit/>
          </a:bodyPr>
          <a:lstStyle>
            <a:lvl1pPr algn="l">
              <a:lnSpc>
                <a:spcPts val="4800"/>
              </a:lnSpc>
              <a:defRPr b="1" cap="all" spc="200">
                <a:solidFill>
                  <a:schemeClr val="tx1">
                    <a:lumMod val="50000"/>
                    <a:lumOff val="50000"/>
                  </a:schemeClr>
                </a:solidFill>
              </a:defRPr>
            </a:lvl1pPr>
          </a:lstStyle>
          <a:p>
            <a:r>
              <a:rPr lang="en-US" dirty="0"/>
              <a:t>Click to edit Master title SLIDE</a:t>
            </a:r>
          </a:p>
        </p:txBody>
      </p:sp>
      <p:sp>
        <p:nvSpPr>
          <p:cNvPr id="8" name="Subtitle 2"/>
          <p:cNvSpPr>
            <a:spLocks noGrp="1"/>
          </p:cNvSpPr>
          <p:nvPr>
            <p:ph type="subTitle" idx="1"/>
          </p:nvPr>
        </p:nvSpPr>
        <p:spPr>
          <a:xfrm>
            <a:off x="4967109" y="4275667"/>
            <a:ext cx="6795913" cy="1202267"/>
          </a:xfrm>
        </p:spPr>
        <p:txBody>
          <a:bodyPr>
            <a:noAutofit/>
          </a:bodyPr>
          <a:lstStyle>
            <a:lvl1pPr marL="0" indent="0" algn="l">
              <a:lnSpc>
                <a:spcPts val="2800"/>
              </a:lnSpc>
              <a:buNone/>
              <a:defRPr sz="2400" cap="all" spc="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2783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9/7/2023</a:t>
            </a:r>
          </a:p>
        </p:txBody>
      </p:sp>
      <p:sp>
        <p:nvSpPr>
          <p:cNvPr id="6" name="Footer Placeholder 5"/>
          <p:cNvSpPr>
            <a:spLocks noGrp="1"/>
          </p:cNvSpPr>
          <p:nvPr>
            <p:ph type="ftr" sz="quarter" idx="11"/>
          </p:nvPr>
        </p:nvSpPr>
        <p:spPr/>
        <p:txBody>
          <a:bodyPr/>
          <a:lstStyle/>
          <a:p>
            <a:r>
              <a:rPr lang="en-US"/>
              <a:t>BIOL7200 - Lecture - Week 3</a:t>
            </a:r>
          </a:p>
        </p:txBody>
      </p:sp>
      <p:sp>
        <p:nvSpPr>
          <p:cNvPr id="7" name="Slide Number Placeholder 6"/>
          <p:cNvSpPr>
            <a:spLocks noGrp="1"/>
          </p:cNvSpPr>
          <p:nvPr>
            <p:ph type="sldNum" sz="quarter" idx="12"/>
          </p:nvPr>
        </p:nvSpPr>
        <p:spPr/>
        <p:txBody>
          <a:bodyPr/>
          <a:lstStyle/>
          <a:p>
            <a:fld id="{A689C0C2-2628-4BC7-B4EC-5968BF3255A3}" type="slidenum">
              <a:rPr lang="en-US" smtClean="0"/>
              <a:pPr/>
              <a:t>‹#›</a:t>
            </a:fld>
            <a:endParaRPr lang="en-US"/>
          </a:p>
        </p:txBody>
      </p:sp>
      <p:sp>
        <p:nvSpPr>
          <p:cNvPr id="8" name="Rectangle 7"/>
          <p:cNvSpPr/>
          <p:nvPr userDrawn="1"/>
        </p:nvSpPr>
        <p:spPr>
          <a:xfrm>
            <a:off x="1" y="1417638"/>
            <a:ext cx="7162800" cy="182563"/>
          </a:xfrm>
          <a:prstGeom prst="rect">
            <a:avLst/>
          </a:prstGeom>
          <a:pattFill prst="wdUpDiag">
            <a:fgClr>
              <a:srgbClr val="DAB43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267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9/7/2023</a:t>
            </a:r>
          </a:p>
        </p:txBody>
      </p:sp>
      <p:sp>
        <p:nvSpPr>
          <p:cNvPr id="8" name="Footer Placeholder 7"/>
          <p:cNvSpPr>
            <a:spLocks noGrp="1"/>
          </p:cNvSpPr>
          <p:nvPr>
            <p:ph type="ftr" sz="quarter" idx="11"/>
          </p:nvPr>
        </p:nvSpPr>
        <p:spPr/>
        <p:txBody>
          <a:bodyPr/>
          <a:lstStyle/>
          <a:p>
            <a:r>
              <a:rPr lang="en-US"/>
              <a:t>BIOL7200 - Lecture - Week 3</a:t>
            </a:r>
          </a:p>
        </p:txBody>
      </p:sp>
      <p:sp>
        <p:nvSpPr>
          <p:cNvPr id="9" name="Slide Number Placeholder 8"/>
          <p:cNvSpPr>
            <a:spLocks noGrp="1"/>
          </p:cNvSpPr>
          <p:nvPr>
            <p:ph type="sldNum" sz="quarter" idx="12"/>
          </p:nvPr>
        </p:nvSpPr>
        <p:spPr/>
        <p:txBody>
          <a:bodyPr/>
          <a:lstStyle/>
          <a:p>
            <a:fld id="{A689C0C2-2628-4BC7-B4EC-5968BF3255A3}" type="slidenum">
              <a:rPr lang="en-US" smtClean="0"/>
              <a:pPr/>
              <a:t>‹#›</a:t>
            </a:fld>
            <a:endParaRPr lang="en-US"/>
          </a:p>
        </p:txBody>
      </p:sp>
      <p:sp>
        <p:nvSpPr>
          <p:cNvPr id="10" name="Rectangle 9"/>
          <p:cNvSpPr/>
          <p:nvPr userDrawn="1"/>
        </p:nvSpPr>
        <p:spPr>
          <a:xfrm>
            <a:off x="1" y="1417638"/>
            <a:ext cx="7162800" cy="182563"/>
          </a:xfrm>
          <a:prstGeom prst="rect">
            <a:avLst/>
          </a:prstGeom>
          <a:pattFill prst="wdUpDiag">
            <a:fgClr>
              <a:srgbClr val="DAB43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91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9/7/2023</a:t>
            </a:r>
          </a:p>
        </p:txBody>
      </p:sp>
      <p:sp>
        <p:nvSpPr>
          <p:cNvPr id="4" name="Footer Placeholder 3"/>
          <p:cNvSpPr>
            <a:spLocks noGrp="1"/>
          </p:cNvSpPr>
          <p:nvPr>
            <p:ph type="ftr" sz="quarter" idx="11"/>
          </p:nvPr>
        </p:nvSpPr>
        <p:spPr/>
        <p:txBody>
          <a:bodyPr/>
          <a:lstStyle/>
          <a:p>
            <a:r>
              <a:rPr lang="en-US"/>
              <a:t>BIOL7200 - Lecture - Week 3</a:t>
            </a:r>
          </a:p>
        </p:txBody>
      </p:sp>
      <p:sp>
        <p:nvSpPr>
          <p:cNvPr id="5" name="Slide Number Placeholder 4"/>
          <p:cNvSpPr>
            <a:spLocks noGrp="1"/>
          </p:cNvSpPr>
          <p:nvPr>
            <p:ph type="sldNum" sz="quarter" idx="12"/>
          </p:nvPr>
        </p:nvSpPr>
        <p:spPr/>
        <p:txBody>
          <a:bodyPr/>
          <a:lstStyle/>
          <a:p>
            <a:fld id="{A689C0C2-2628-4BC7-B4EC-5968BF3255A3}" type="slidenum">
              <a:rPr lang="en-US" smtClean="0"/>
              <a:pPr/>
              <a:t>‹#›</a:t>
            </a:fld>
            <a:endParaRPr lang="en-US"/>
          </a:p>
        </p:txBody>
      </p:sp>
      <p:sp>
        <p:nvSpPr>
          <p:cNvPr id="6" name="Rectangle 5"/>
          <p:cNvSpPr/>
          <p:nvPr userDrawn="1"/>
        </p:nvSpPr>
        <p:spPr>
          <a:xfrm>
            <a:off x="1" y="1417638"/>
            <a:ext cx="7162800" cy="182563"/>
          </a:xfrm>
          <a:prstGeom prst="rect">
            <a:avLst/>
          </a:prstGeom>
          <a:pattFill prst="wdUpDiag">
            <a:fgClr>
              <a:srgbClr val="DAB43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824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9/7/2023</a:t>
            </a:r>
          </a:p>
        </p:txBody>
      </p:sp>
      <p:sp>
        <p:nvSpPr>
          <p:cNvPr id="3" name="Footer Placeholder 2"/>
          <p:cNvSpPr>
            <a:spLocks noGrp="1"/>
          </p:cNvSpPr>
          <p:nvPr>
            <p:ph type="ftr" sz="quarter" idx="11"/>
          </p:nvPr>
        </p:nvSpPr>
        <p:spPr/>
        <p:txBody>
          <a:bodyPr/>
          <a:lstStyle/>
          <a:p>
            <a:r>
              <a:rPr lang="en-US"/>
              <a:t>BIOL7200 - Lecture - Week 3</a:t>
            </a:r>
          </a:p>
        </p:txBody>
      </p:sp>
      <p:sp>
        <p:nvSpPr>
          <p:cNvPr id="4" name="Slide Number Placeholder 3"/>
          <p:cNvSpPr>
            <a:spLocks noGrp="1"/>
          </p:cNvSpPr>
          <p:nvPr>
            <p:ph type="sldNum" sz="quarter" idx="12"/>
          </p:nvPr>
        </p:nvSpPr>
        <p:spPr/>
        <p:txBody>
          <a:bodyPr/>
          <a:lstStyle/>
          <a:p>
            <a:fld id="{A689C0C2-2628-4BC7-B4EC-5968BF3255A3}" type="slidenum">
              <a:rPr lang="en-US" smtClean="0"/>
              <a:pPr/>
              <a:t>‹#›</a:t>
            </a:fld>
            <a:endParaRPr lang="en-US"/>
          </a:p>
        </p:txBody>
      </p:sp>
    </p:spTree>
    <p:extLst>
      <p:ext uri="{BB962C8B-B14F-4D97-AF65-F5344CB8AC3E}">
        <p14:creationId xmlns:p14="http://schemas.microsoft.com/office/powerpoint/2010/main" val="414591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9/7/2023</a:t>
            </a:r>
          </a:p>
        </p:txBody>
      </p:sp>
      <p:sp>
        <p:nvSpPr>
          <p:cNvPr id="6" name="Footer Placeholder 5"/>
          <p:cNvSpPr>
            <a:spLocks noGrp="1"/>
          </p:cNvSpPr>
          <p:nvPr>
            <p:ph type="ftr" sz="quarter" idx="11"/>
          </p:nvPr>
        </p:nvSpPr>
        <p:spPr/>
        <p:txBody>
          <a:bodyPr/>
          <a:lstStyle/>
          <a:p>
            <a:r>
              <a:rPr lang="en-US"/>
              <a:t>BIOL7200 - Lecture - Week 3</a:t>
            </a:r>
          </a:p>
        </p:txBody>
      </p:sp>
      <p:sp>
        <p:nvSpPr>
          <p:cNvPr id="7" name="Slide Number Placeholder 6"/>
          <p:cNvSpPr>
            <a:spLocks noGrp="1"/>
          </p:cNvSpPr>
          <p:nvPr>
            <p:ph type="sldNum" sz="quarter" idx="12"/>
          </p:nvPr>
        </p:nvSpPr>
        <p:spPr/>
        <p:txBody>
          <a:bodyPr/>
          <a:lstStyle/>
          <a:p>
            <a:fld id="{A689C0C2-2628-4BC7-B4EC-5968BF3255A3}" type="slidenum">
              <a:rPr lang="en-US" smtClean="0"/>
              <a:pPr/>
              <a:t>‹#›</a:t>
            </a:fld>
            <a:endParaRPr lang="en-US"/>
          </a:p>
        </p:txBody>
      </p:sp>
    </p:spTree>
    <p:extLst>
      <p:ext uri="{BB962C8B-B14F-4D97-AF65-F5344CB8AC3E}">
        <p14:creationId xmlns:p14="http://schemas.microsoft.com/office/powerpoint/2010/main" val="45324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9/7/2023</a:t>
            </a:r>
          </a:p>
        </p:txBody>
      </p:sp>
      <p:sp>
        <p:nvSpPr>
          <p:cNvPr id="6" name="Footer Placeholder 5"/>
          <p:cNvSpPr>
            <a:spLocks noGrp="1"/>
          </p:cNvSpPr>
          <p:nvPr>
            <p:ph type="ftr" sz="quarter" idx="11"/>
          </p:nvPr>
        </p:nvSpPr>
        <p:spPr/>
        <p:txBody>
          <a:bodyPr/>
          <a:lstStyle/>
          <a:p>
            <a:r>
              <a:rPr lang="en-US"/>
              <a:t>BIOL7200 - Lecture - Week 3</a:t>
            </a:r>
          </a:p>
        </p:txBody>
      </p:sp>
      <p:sp>
        <p:nvSpPr>
          <p:cNvPr id="7" name="Slide Number Placeholder 6"/>
          <p:cNvSpPr>
            <a:spLocks noGrp="1"/>
          </p:cNvSpPr>
          <p:nvPr>
            <p:ph type="sldNum" sz="quarter" idx="12"/>
          </p:nvPr>
        </p:nvSpPr>
        <p:spPr/>
        <p:txBody>
          <a:bodyPr/>
          <a:lstStyle/>
          <a:p>
            <a:fld id="{A689C0C2-2628-4BC7-B4EC-5968BF3255A3}" type="slidenum">
              <a:rPr lang="en-US" smtClean="0"/>
              <a:pPr/>
              <a:t>‹#›</a:t>
            </a:fld>
            <a:endParaRPr lang="en-US"/>
          </a:p>
        </p:txBody>
      </p:sp>
    </p:spTree>
    <p:extLst>
      <p:ext uri="{BB962C8B-B14F-4D97-AF65-F5344CB8AC3E}">
        <p14:creationId xmlns:p14="http://schemas.microsoft.com/office/powerpoint/2010/main" val="2940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242498" y="92075"/>
            <a:ext cx="2821409" cy="476917"/>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1">
                <a:solidFill>
                  <a:srgbClr val="DAB43D"/>
                </a:solidFill>
                <a:latin typeface="+mj-lt"/>
              </a:defRPr>
            </a:lvl1pPr>
          </a:lstStyle>
          <a:p>
            <a:r>
              <a:rPr lang="en-US"/>
              <a:t>9/7/2023</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1">
                <a:solidFill>
                  <a:srgbClr val="DAB43D"/>
                </a:solidFill>
                <a:latin typeface="+mj-lt"/>
              </a:defRPr>
            </a:lvl1pPr>
          </a:lstStyle>
          <a:p>
            <a:r>
              <a:rPr lang="en-US"/>
              <a:t>BIOL7200 - Lecture - Week 3</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1">
                <a:solidFill>
                  <a:srgbClr val="DAB43D"/>
                </a:solidFill>
                <a:latin typeface="+mj-lt"/>
              </a:defRPr>
            </a:lvl1pPr>
          </a:lstStyle>
          <a:p>
            <a:fld id="{A689C0C2-2628-4BC7-B4EC-5968BF3255A3}" type="slidenum">
              <a:rPr lang="en-US" smtClean="0"/>
              <a:pPr/>
              <a:t>‹#›</a:t>
            </a:fld>
            <a:endParaRPr lang="en-US"/>
          </a:p>
        </p:txBody>
      </p:sp>
    </p:spTree>
    <p:extLst>
      <p:ext uri="{BB962C8B-B14F-4D97-AF65-F5344CB8AC3E}">
        <p14:creationId xmlns:p14="http://schemas.microsoft.com/office/powerpoint/2010/main" val="291281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lang="en-US" sz="2800" b="1" kern="1200" cap="all" spc="200">
          <a:solidFill>
            <a:srgbClr val="EEB211"/>
          </a:solidFill>
          <a:latin typeface="Calibri"/>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75000"/>
              <a:lumOff val="25000"/>
            </a:schemeClr>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i="1" dirty="0"/>
              <a:t>Biol 7200: Programming for Bioinformatics</a:t>
            </a:r>
            <a:br>
              <a:rPr lang="en-US" sz="2000" i="1" dirty="0"/>
            </a:br>
            <a:r>
              <a:rPr lang="en-US" dirty="0"/>
              <a:t>Exercise 2 demos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49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86C7-6B95-D718-44BE-11D968E14D5B}"/>
              </a:ext>
            </a:extLst>
          </p:cNvPr>
          <p:cNvSpPr>
            <a:spLocks noGrp="1"/>
          </p:cNvSpPr>
          <p:nvPr>
            <p:ph type="title"/>
          </p:nvPr>
        </p:nvSpPr>
        <p:spPr/>
        <p:txBody>
          <a:bodyPr/>
          <a:lstStyle/>
          <a:p>
            <a:r>
              <a:rPr lang="en-US" dirty="0"/>
              <a:t>find_perfect_matches.sh</a:t>
            </a:r>
          </a:p>
        </p:txBody>
      </p:sp>
      <p:sp>
        <p:nvSpPr>
          <p:cNvPr id="3" name="Content Placeholder 2">
            <a:extLst>
              <a:ext uri="{FF2B5EF4-FFF2-40B4-BE49-F238E27FC236}">
                <a16:creationId xmlns:a16="http://schemas.microsoft.com/office/drawing/2014/main" id="{53CF3E8A-B580-A8DD-2905-D409F4AE18FB}"/>
              </a:ext>
            </a:extLst>
          </p:cNvPr>
          <p:cNvSpPr>
            <a:spLocks noGrp="1"/>
          </p:cNvSpPr>
          <p:nvPr>
            <p:ph idx="1"/>
          </p:nvPr>
        </p:nvSpPr>
        <p:spPr/>
        <p:txBody>
          <a:bodyPr>
            <a:normAutofit/>
          </a:bodyPr>
          <a:lstStyle/>
          <a:p>
            <a:pPr marL="0" indent="0">
              <a:buNone/>
            </a:pPr>
            <a:r>
              <a:rPr lang="en-US" dirty="0"/>
              <a:t>#!/usr/bin/bash</a:t>
            </a:r>
          </a:p>
          <a:p>
            <a:pPr marL="0" indent="0">
              <a:buNone/>
            </a:pPr>
            <a:endParaRPr lang="en-US" dirty="0"/>
          </a:p>
          <a:p>
            <a:pPr marL="0" indent="0">
              <a:buNone/>
            </a:pPr>
            <a:r>
              <a:rPr lang="en-US" dirty="0" err="1"/>
              <a:t>blastn</a:t>
            </a:r>
            <a:r>
              <a:rPr lang="en-US" dirty="0"/>
              <a:t> -query $1 -subject $2 -task </a:t>
            </a:r>
            <a:r>
              <a:rPr lang="en-US" dirty="0" err="1"/>
              <a:t>blastn</a:t>
            </a:r>
            <a:r>
              <a:rPr lang="en-US" dirty="0"/>
              <a:t>-short -</a:t>
            </a:r>
            <a:r>
              <a:rPr lang="en-US" dirty="0" err="1"/>
              <a:t>outfmt</a:t>
            </a:r>
            <a:r>
              <a:rPr lang="en-US" dirty="0"/>
              <a:t> '6 std </a:t>
            </a:r>
            <a:r>
              <a:rPr lang="en-US" dirty="0" err="1"/>
              <a:t>qlen</a:t>
            </a:r>
            <a:r>
              <a:rPr lang="en-US" dirty="0"/>
              <a:t>'| awk '$3==100.000 &amp;&amp; $5==0 &amp;&amp; $10-$9+1==$13' &gt;&gt; $3</a:t>
            </a:r>
          </a:p>
          <a:p>
            <a:pPr marL="0" indent="0">
              <a:buNone/>
            </a:pPr>
            <a:r>
              <a:rPr lang="en-US" dirty="0" err="1"/>
              <a:t>wc</a:t>
            </a:r>
            <a:r>
              <a:rPr lang="en-US" dirty="0"/>
              <a:t> -l $3</a:t>
            </a:r>
          </a:p>
          <a:p>
            <a:pPr marL="0" indent="0">
              <a:buNone/>
            </a:pPr>
            <a:endParaRPr lang="en-US" dirty="0"/>
          </a:p>
          <a:p>
            <a:pPr marL="0" indent="0">
              <a:buNone/>
            </a:pPr>
            <a:r>
              <a:rPr lang="en-US" dirty="0"/>
              <a:t># AC: Note, as said during the demo, $5==0 (mismatches) is redundant with $3==100 (percent sequence identity)</a:t>
            </a:r>
          </a:p>
          <a:p>
            <a:pPr marL="0" indent="0">
              <a:buNone/>
            </a:pPr>
            <a:r>
              <a:rPr lang="en-US" dirty="0"/>
              <a:t># AC: $10-$9+1 is the difference between end and start position of match in subject.</a:t>
            </a:r>
          </a:p>
          <a:p>
            <a:pPr marL="0" indent="0">
              <a:buNone/>
            </a:pPr>
            <a:r>
              <a:rPr lang="en-US" dirty="0"/>
              <a:t># AC: That is the same as $4 (match length)</a:t>
            </a:r>
          </a:p>
        </p:txBody>
      </p:sp>
      <p:sp>
        <p:nvSpPr>
          <p:cNvPr id="4" name="Date Placeholder 3">
            <a:extLst>
              <a:ext uri="{FF2B5EF4-FFF2-40B4-BE49-F238E27FC236}">
                <a16:creationId xmlns:a16="http://schemas.microsoft.com/office/drawing/2014/main" id="{D1021275-B7D2-BAEB-7324-1BBD28C6B416}"/>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DEDC44EA-11D5-C487-D7BA-6AD63A4ABD64}"/>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BF9F1D2F-CEE9-D74B-84C8-E622F55E9F97}"/>
              </a:ext>
            </a:extLst>
          </p:cNvPr>
          <p:cNvSpPr>
            <a:spLocks noGrp="1"/>
          </p:cNvSpPr>
          <p:nvPr>
            <p:ph type="sldNum" sz="quarter" idx="12"/>
          </p:nvPr>
        </p:nvSpPr>
        <p:spPr/>
        <p:txBody>
          <a:bodyPr/>
          <a:lstStyle/>
          <a:p>
            <a:fld id="{A689C0C2-2628-4BC7-B4EC-5968BF3255A3}" type="slidenum">
              <a:rPr lang="en-US" smtClean="0"/>
              <a:pPr/>
              <a:t>10</a:t>
            </a:fld>
            <a:endParaRPr lang="en-US"/>
          </a:p>
        </p:txBody>
      </p:sp>
    </p:spTree>
    <p:extLst>
      <p:ext uri="{BB962C8B-B14F-4D97-AF65-F5344CB8AC3E}">
        <p14:creationId xmlns:p14="http://schemas.microsoft.com/office/powerpoint/2010/main" val="299554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303E-6253-D1BA-64D2-00AE7F02584C}"/>
              </a:ext>
            </a:extLst>
          </p:cNvPr>
          <p:cNvSpPr>
            <a:spLocks noGrp="1"/>
          </p:cNvSpPr>
          <p:nvPr>
            <p:ph type="title"/>
          </p:nvPr>
        </p:nvSpPr>
        <p:spPr/>
        <p:txBody>
          <a:bodyPr/>
          <a:lstStyle/>
          <a:p>
            <a:r>
              <a:rPr lang="en-US" dirty="0"/>
              <a:t>find_perfect_matches.sh: my solution</a:t>
            </a:r>
          </a:p>
        </p:txBody>
      </p:sp>
      <p:sp>
        <p:nvSpPr>
          <p:cNvPr id="3" name="Content Placeholder 2">
            <a:extLst>
              <a:ext uri="{FF2B5EF4-FFF2-40B4-BE49-F238E27FC236}">
                <a16:creationId xmlns:a16="http://schemas.microsoft.com/office/drawing/2014/main" id="{2E53579B-E17E-5B04-A5C4-0C444017FD72}"/>
              </a:ext>
            </a:extLst>
          </p:cNvPr>
          <p:cNvSpPr>
            <a:spLocks noGrp="1"/>
          </p:cNvSpPr>
          <p:nvPr>
            <p:ph idx="1"/>
          </p:nvPr>
        </p:nvSpPr>
        <p:spPr>
          <a:xfrm>
            <a:off x="370703" y="1600201"/>
            <a:ext cx="11450594" cy="4525963"/>
          </a:xfrm>
        </p:spPr>
        <p:txBody>
          <a:bodyPr/>
          <a:lstStyle/>
          <a:p>
            <a:pPr marL="0" indent="0">
              <a:buNone/>
            </a:pPr>
            <a:r>
              <a:rPr lang="en-US" dirty="0"/>
              <a:t>#!/usr/bin/bash</a:t>
            </a:r>
          </a:p>
          <a:p>
            <a:pPr marL="0" indent="0">
              <a:buNone/>
            </a:pPr>
            <a:r>
              <a:rPr lang="en-US" dirty="0"/>
              <a:t># usage: find_perfect_matches.sh &lt;query file&gt; &lt;</a:t>
            </a:r>
            <a:r>
              <a:rPr lang="en-US" dirty="0" err="1"/>
              <a:t>subjectfile</a:t>
            </a:r>
            <a:r>
              <a:rPr lang="en-US" dirty="0"/>
              <a:t>&gt; &lt;output file&gt;</a:t>
            </a:r>
          </a:p>
          <a:p>
            <a:pPr marL="0" indent="0">
              <a:buNone/>
            </a:pPr>
            <a:endParaRPr lang="en-US" dirty="0"/>
          </a:p>
          <a:p>
            <a:pPr marL="0" indent="0">
              <a:buNone/>
            </a:pPr>
            <a:r>
              <a:rPr lang="en-US" dirty="0" err="1"/>
              <a:t>blastn</a:t>
            </a:r>
            <a:r>
              <a:rPr lang="en-US" dirty="0"/>
              <a:t> -query $1 -subject $2 -</a:t>
            </a:r>
            <a:r>
              <a:rPr lang="en-US" dirty="0" err="1"/>
              <a:t>outfmt</a:t>
            </a:r>
            <a:r>
              <a:rPr lang="en-US" dirty="0"/>
              <a:t> '6 std </a:t>
            </a:r>
            <a:r>
              <a:rPr lang="en-US" dirty="0" err="1"/>
              <a:t>qlen</a:t>
            </a:r>
            <a:r>
              <a:rPr lang="en-US" dirty="0"/>
              <a:t>' -task </a:t>
            </a:r>
            <a:r>
              <a:rPr lang="en-US" dirty="0" err="1"/>
              <a:t>blastn</a:t>
            </a:r>
            <a:r>
              <a:rPr lang="en-US" dirty="0"/>
              <a:t>-short | awk '$3==100 &amp;&amp; $4==$13' &gt; $3</a:t>
            </a:r>
          </a:p>
          <a:p>
            <a:pPr marL="0" indent="0">
              <a:buNone/>
            </a:pPr>
            <a:r>
              <a:rPr lang="en-US" dirty="0" err="1"/>
              <a:t>wc</a:t>
            </a:r>
            <a:r>
              <a:rPr lang="en-US" dirty="0"/>
              <a:t> -l $3</a:t>
            </a:r>
          </a:p>
          <a:p>
            <a:pPr marL="0" indent="0">
              <a:buNone/>
            </a:pPr>
            <a:endParaRPr lang="en-US" dirty="0"/>
          </a:p>
          <a:p>
            <a:pPr marL="0" indent="0">
              <a:buNone/>
            </a:pPr>
            <a:r>
              <a:rPr lang="en-US" dirty="0"/>
              <a:t>Columns in output:</a:t>
            </a:r>
          </a:p>
          <a:p>
            <a:pPr marL="0" indent="0">
              <a:buNone/>
            </a:pPr>
            <a:r>
              <a:rPr lang="en-US" dirty="0"/>
              <a:t>     1          2          3          4             5               6            7         8        9       10      11          12        13</a:t>
            </a:r>
          </a:p>
          <a:p>
            <a:pPr marL="0" indent="0">
              <a:buNone/>
            </a:pPr>
            <a:r>
              <a:rPr lang="en-US" dirty="0" err="1"/>
              <a:t>qseqid</a:t>
            </a:r>
            <a:r>
              <a:rPr lang="en-US" dirty="0"/>
              <a:t> </a:t>
            </a:r>
            <a:r>
              <a:rPr lang="en-US" dirty="0" err="1"/>
              <a:t>sseqid</a:t>
            </a:r>
            <a:r>
              <a:rPr lang="en-US" dirty="0"/>
              <a:t> </a:t>
            </a:r>
            <a:r>
              <a:rPr lang="en-US" dirty="0" err="1"/>
              <a:t>pident</a:t>
            </a:r>
            <a:r>
              <a:rPr lang="en-US" dirty="0"/>
              <a:t> length mismatch </a:t>
            </a:r>
            <a:r>
              <a:rPr lang="en-US" dirty="0" err="1"/>
              <a:t>gapopen</a:t>
            </a:r>
            <a:r>
              <a:rPr lang="en-US" dirty="0"/>
              <a:t> </a:t>
            </a:r>
            <a:r>
              <a:rPr lang="en-US" dirty="0" err="1"/>
              <a:t>qstart</a:t>
            </a:r>
            <a:r>
              <a:rPr lang="en-US" dirty="0"/>
              <a:t> </a:t>
            </a:r>
            <a:r>
              <a:rPr lang="en-US" dirty="0" err="1"/>
              <a:t>qend</a:t>
            </a:r>
            <a:r>
              <a:rPr lang="en-US" dirty="0"/>
              <a:t> </a:t>
            </a:r>
            <a:r>
              <a:rPr lang="en-US" dirty="0" err="1"/>
              <a:t>sstart</a:t>
            </a:r>
            <a:r>
              <a:rPr lang="en-US" dirty="0"/>
              <a:t> send </a:t>
            </a:r>
            <a:r>
              <a:rPr lang="en-US" dirty="0" err="1"/>
              <a:t>evalue</a:t>
            </a:r>
            <a:r>
              <a:rPr lang="en-US" dirty="0"/>
              <a:t> </a:t>
            </a:r>
            <a:r>
              <a:rPr lang="en-US" dirty="0" err="1"/>
              <a:t>bitscore</a:t>
            </a:r>
            <a:r>
              <a:rPr lang="en-US" dirty="0"/>
              <a:t> </a:t>
            </a:r>
            <a:r>
              <a:rPr lang="en-US" dirty="0" err="1"/>
              <a:t>qlen</a:t>
            </a:r>
            <a:endParaRPr lang="en-US" dirty="0"/>
          </a:p>
        </p:txBody>
      </p:sp>
      <p:sp>
        <p:nvSpPr>
          <p:cNvPr id="4" name="Date Placeholder 3">
            <a:extLst>
              <a:ext uri="{FF2B5EF4-FFF2-40B4-BE49-F238E27FC236}">
                <a16:creationId xmlns:a16="http://schemas.microsoft.com/office/drawing/2014/main" id="{E75ED2B8-FFDE-AE15-1759-5C90BDE06814}"/>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7F66C6B3-3A0C-4CD0-925C-11220F044E3F}"/>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F8D83550-6834-C94F-4225-20D17E0A903E}"/>
              </a:ext>
            </a:extLst>
          </p:cNvPr>
          <p:cNvSpPr>
            <a:spLocks noGrp="1"/>
          </p:cNvSpPr>
          <p:nvPr>
            <p:ph type="sldNum" sz="quarter" idx="12"/>
          </p:nvPr>
        </p:nvSpPr>
        <p:spPr/>
        <p:txBody>
          <a:bodyPr/>
          <a:lstStyle/>
          <a:p>
            <a:fld id="{A689C0C2-2628-4BC7-B4EC-5968BF3255A3}" type="slidenum">
              <a:rPr lang="en-US" smtClean="0"/>
              <a:pPr/>
              <a:t>11</a:t>
            </a:fld>
            <a:endParaRPr lang="en-US"/>
          </a:p>
        </p:txBody>
      </p:sp>
    </p:spTree>
    <p:extLst>
      <p:ext uri="{BB962C8B-B14F-4D97-AF65-F5344CB8AC3E}">
        <p14:creationId xmlns:p14="http://schemas.microsoft.com/office/powerpoint/2010/main" val="117967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F532-C29C-9432-1382-0DA6E1D6C247}"/>
              </a:ext>
            </a:extLst>
          </p:cNvPr>
          <p:cNvSpPr>
            <a:spLocks noGrp="1"/>
          </p:cNvSpPr>
          <p:nvPr>
            <p:ph type="title"/>
          </p:nvPr>
        </p:nvSpPr>
        <p:spPr/>
        <p:txBody>
          <a:bodyPr/>
          <a:lstStyle/>
          <a:p>
            <a:r>
              <a:rPr lang="en-US" dirty="0"/>
              <a:t>Broken code structure reminder</a:t>
            </a:r>
          </a:p>
        </p:txBody>
      </p:sp>
      <p:sp>
        <p:nvSpPr>
          <p:cNvPr id="3" name="Content Placeholder 2">
            <a:extLst>
              <a:ext uri="{FF2B5EF4-FFF2-40B4-BE49-F238E27FC236}">
                <a16:creationId xmlns:a16="http://schemas.microsoft.com/office/drawing/2014/main" id="{9D105F65-BEDC-4C0C-94A3-A061473FDB5B}"/>
              </a:ext>
            </a:extLst>
          </p:cNvPr>
          <p:cNvSpPr>
            <a:spLocks noGrp="1"/>
          </p:cNvSpPr>
          <p:nvPr>
            <p:ph idx="1"/>
          </p:nvPr>
        </p:nvSpPr>
        <p:spPr/>
        <p:txBody>
          <a:bodyPr/>
          <a:lstStyle/>
          <a:p>
            <a:r>
              <a:rPr lang="en-US" dirty="0"/>
              <a:t>What’s it trying to do?</a:t>
            </a:r>
          </a:p>
          <a:p>
            <a:endParaRPr lang="en-US" dirty="0"/>
          </a:p>
          <a:p>
            <a:r>
              <a:rPr lang="en-US" dirty="0"/>
              <a:t>What’s wrong with it?</a:t>
            </a:r>
          </a:p>
          <a:p>
            <a:endParaRPr lang="en-US" dirty="0"/>
          </a:p>
          <a:p>
            <a:r>
              <a:rPr lang="en-US" dirty="0"/>
              <a:t>How would you fix it?</a:t>
            </a:r>
          </a:p>
        </p:txBody>
      </p:sp>
      <p:sp>
        <p:nvSpPr>
          <p:cNvPr id="4" name="Date Placeholder 3">
            <a:extLst>
              <a:ext uri="{FF2B5EF4-FFF2-40B4-BE49-F238E27FC236}">
                <a16:creationId xmlns:a16="http://schemas.microsoft.com/office/drawing/2014/main" id="{80CFE5B4-03E1-A077-0F7A-1A9604C9854E}"/>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7957F45D-71BF-4CBB-E879-4DEF865D6736}"/>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ABF631A8-218F-3A8C-440E-0AF72F953EB5}"/>
              </a:ext>
            </a:extLst>
          </p:cNvPr>
          <p:cNvSpPr>
            <a:spLocks noGrp="1"/>
          </p:cNvSpPr>
          <p:nvPr>
            <p:ph type="sldNum" sz="quarter" idx="12"/>
          </p:nvPr>
        </p:nvSpPr>
        <p:spPr/>
        <p:txBody>
          <a:bodyPr/>
          <a:lstStyle/>
          <a:p>
            <a:fld id="{A689C0C2-2628-4BC7-B4EC-5968BF3255A3}" type="slidenum">
              <a:rPr lang="en-US" smtClean="0"/>
              <a:pPr/>
              <a:t>12</a:t>
            </a:fld>
            <a:endParaRPr lang="en-US"/>
          </a:p>
        </p:txBody>
      </p:sp>
    </p:spTree>
    <p:extLst>
      <p:ext uri="{BB962C8B-B14F-4D97-AF65-F5344CB8AC3E}">
        <p14:creationId xmlns:p14="http://schemas.microsoft.com/office/powerpoint/2010/main" val="1028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DACB-9215-CBC8-FD97-CF8EBBAEE44C}"/>
              </a:ext>
            </a:extLst>
          </p:cNvPr>
          <p:cNvSpPr>
            <a:spLocks noGrp="1"/>
          </p:cNvSpPr>
          <p:nvPr>
            <p:ph type="title"/>
          </p:nvPr>
        </p:nvSpPr>
        <p:spPr/>
        <p:txBody>
          <a:bodyPr/>
          <a:lstStyle/>
          <a:p>
            <a:r>
              <a:rPr lang="en-US" dirty="0"/>
              <a:t>Broken code 1</a:t>
            </a:r>
          </a:p>
        </p:txBody>
      </p:sp>
      <p:sp>
        <p:nvSpPr>
          <p:cNvPr id="7" name="Content Placeholder 6">
            <a:extLst>
              <a:ext uri="{FF2B5EF4-FFF2-40B4-BE49-F238E27FC236}">
                <a16:creationId xmlns:a16="http://schemas.microsoft.com/office/drawing/2014/main" id="{9A106CB1-1939-BC87-C32A-F3DF906B9144}"/>
              </a:ext>
            </a:extLst>
          </p:cNvPr>
          <p:cNvSpPr>
            <a:spLocks noGrp="1"/>
          </p:cNvSpPr>
          <p:nvPr>
            <p:ph sz="half" idx="1"/>
          </p:nvPr>
        </p:nvSpPr>
        <p:spPr/>
        <p:txBody>
          <a:bodyPr/>
          <a:lstStyle/>
          <a:p>
            <a:r>
              <a:rPr lang="en-US" dirty="0"/>
              <a:t>What’s it trying to do?</a:t>
            </a:r>
          </a:p>
          <a:p>
            <a:endParaRPr lang="en-US" dirty="0"/>
          </a:p>
          <a:p>
            <a:r>
              <a:rPr lang="en-US" dirty="0"/>
              <a:t>What’s wrong with it?</a:t>
            </a:r>
          </a:p>
          <a:p>
            <a:endParaRPr lang="en-US" dirty="0"/>
          </a:p>
          <a:p>
            <a:r>
              <a:rPr lang="en-US" dirty="0"/>
              <a:t>How would you fix it?</a:t>
            </a:r>
          </a:p>
          <a:p>
            <a:endParaRPr lang="en-US" dirty="0"/>
          </a:p>
        </p:txBody>
      </p:sp>
      <p:pic>
        <p:nvPicPr>
          <p:cNvPr id="10" name="Content Placeholder 9">
            <a:extLst>
              <a:ext uri="{FF2B5EF4-FFF2-40B4-BE49-F238E27FC236}">
                <a16:creationId xmlns:a16="http://schemas.microsoft.com/office/drawing/2014/main" id="{2B5D05DE-5C2B-7F3C-1555-1CCCDC963E97}"/>
              </a:ext>
            </a:extLst>
          </p:cNvPr>
          <p:cNvPicPr>
            <a:picLocks noGrp="1" noChangeAspect="1"/>
          </p:cNvPicPr>
          <p:nvPr>
            <p:ph sz="half" idx="2"/>
          </p:nvPr>
        </p:nvPicPr>
        <p:blipFill>
          <a:blip r:embed="rId2"/>
          <a:stretch>
            <a:fillRect/>
          </a:stretch>
        </p:blipFill>
        <p:spPr>
          <a:xfrm>
            <a:off x="6197600" y="2084015"/>
            <a:ext cx="5384800" cy="3558333"/>
          </a:xfrm>
        </p:spPr>
      </p:pic>
      <p:sp>
        <p:nvSpPr>
          <p:cNvPr id="4" name="Date Placeholder 3">
            <a:extLst>
              <a:ext uri="{FF2B5EF4-FFF2-40B4-BE49-F238E27FC236}">
                <a16:creationId xmlns:a16="http://schemas.microsoft.com/office/drawing/2014/main" id="{56D75EDA-2647-65D5-B628-FCACD57983B9}"/>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4ECF5917-E99F-B7B9-3BCA-0797D0E4CBA5}"/>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2C1674A6-A8DE-A8CA-EDB9-123BE48C244C}"/>
              </a:ext>
            </a:extLst>
          </p:cNvPr>
          <p:cNvSpPr>
            <a:spLocks noGrp="1"/>
          </p:cNvSpPr>
          <p:nvPr>
            <p:ph type="sldNum" sz="quarter" idx="12"/>
          </p:nvPr>
        </p:nvSpPr>
        <p:spPr/>
        <p:txBody>
          <a:bodyPr/>
          <a:lstStyle/>
          <a:p>
            <a:fld id="{A689C0C2-2628-4BC7-B4EC-5968BF3255A3}" type="slidenum">
              <a:rPr lang="en-US" smtClean="0"/>
              <a:pPr/>
              <a:t>13</a:t>
            </a:fld>
            <a:endParaRPr lang="en-US"/>
          </a:p>
        </p:txBody>
      </p:sp>
    </p:spTree>
    <p:extLst>
      <p:ext uri="{BB962C8B-B14F-4D97-AF65-F5344CB8AC3E}">
        <p14:creationId xmlns:p14="http://schemas.microsoft.com/office/powerpoint/2010/main" val="83810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DACB-9215-CBC8-FD97-CF8EBBAEE44C}"/>
              </a:ext>
            </a:extLst>
          </p:cNvPr>
          <p:cNvSpPr>
            <a:spLocks noGrp="1"/>
          </p:cNvSpPr>
          <p:nvPr>
            <p:ph type="title"/>
          </p:nvPr>
        </p:nvSpPr>
        <p:spPr/>
        <p:txBody>
          <a:bodyPr/>
          <a:lstStyle/>
          <a:p>
            <a:r>
              <a:rPr lang="en-US" dirty="0"/>
              <a:t>Broken code 1</a:t>
            </a:r>
          </a:p>
        </p:txBody>
      </p:sp>
      <p:sp>
        <p:nvSpPr>
          <p:cNvPr id="7" name="Content Placeholder 6">
            <a:extLst>
              <a:ext uri="{FF2B5EF4-FFF2-40B4-BE49-F238E27FC236}">
                <a16:creationId xmlns:a16="http://schemas.microsoft.com/office/drawing/2014/main" id="{9A106CB1-1939-BC87-C32A-F3DF906B9144}"/>
              </a:ext>
            </a:extLst>
          </p:cNvPr>
          <p:cNvSpPr>
            <a:spLocks noGrp="1"/>
          </p:cNvSpPr>
          <p:nvPr>
            <p:ph sz="half" idx="1"/>
          </p:nvPr>
        </p:nvSpPr>
        <p:spPr/>
        <p:txBody>
          <a:bodyPr/>
          <a:lstStyle/>
          <a:p>
            <a:r>
              <a:rPr lang="en-US" dirty="0"/>
              <a:t>What’s it trying to do?</a:t>
            </a:r>
          </a:p>
          <a:p>
            <a:pPr lvl="1">
              <a:buFont typeface="Courier New" panose="02070309020205020404" pitchFamily="49" charset="0"/>
              <a:buChar char="o"/>
            </a:pPr>
            <a:r>
              <a:rPr lang="en-US" dirty="0"/>
              <a:t>Install </a:t>
            </a:r>
            <a:r>
              <a:rPr lang="en-US" dirty="0" err="1"/>
              <a:t>seqtk</a:t>
            </a:r>
            <a:r>
              <a:rPr lang="en-US" dirty="0"/>
              <a:t> in </a:t>
            </a:r>
            <a:r>
              <a:rPr lang="en-US"/>
              <a:t>base env</a:t>
            </a:r>
            <a:endParaRPr lang="en-US" dirty="0"/>
          </a:p>
          <a:p>
            <a:r>
              <a:rPr lang="en-US" dirty="0"/>
              <a:t>What’s wrong with it?</a:t>
            </a:r>
          </a:p>
          <a:p>
            <a:pPr lvl="1">
              <a:buFont typeface="Courier New" panose="02070309020205020404" pitchFamily="49" charset="0"/>
              <a:buChar char="o"/>
            </a:pPr>
            <a:r>
              <a:rPr lang="en-US" dirty="0"/>
              <a:t>Almost nothing should be installed in base</a:t>
            </a:r>
          </a:p>
          <a:p>
            <a:r>
              <a:rPr lang="en-US" dirty="0"/>
              <a:t>How would you fix it?</a:t>
            </a:r>
          </a:p>
          <a:p>
            <a:pPr lvl="1">
              <a:buFont typeface="Courier New" panose="02070309020205020404" pitchFamily="49" charset="0"/>
              <a:buChar char="o"/>
            </a:pPr>
            <a:r>
              <a:rPr lang="en-US" dirty="0"/>
              <a:t>Make a new environment instead</a:t>
            </a:r>
          </a:p>
        </p:txBody>
      </p:sp>
      <p:pic>
        <p:nvPicPr>
          <p:cNvPr id="10" name="Content Placeholder 9">
            <a:extLst>
              <a:ext uri="{FF2B5EF4-FFF2-40B4-BE49-F238E27FC236}">
                <a16:creationId xmlns:a16="http://schemas.microsoft.com/office/drawing/2014/main" id="{2B5D05DE-5C2B-7F3C-1555-1CCCDC963E97}"/>
              </a:ext>
            </a:extLst>
          </p:cNvPr>
          <p:cNvPicPr>
            <a:picLocks noGrp="1" noChangeAspect="1"/>
          </p:cNvPicPr>
          <p:nvPr>
            <p:ph sz="half" idx="2"/>
          </p:nvPr>
        </p:nvPicPr>
        <p:blipFill>
          <a:blip r:embed="rId2"/>
          <a:stretch>
            <a:fillRect/>
          </a:stretch>
        </p:blipFill>
        <p:spPr>
          <a:xfrm>
            <a:off x="6197600" y="2084015"/>
            <a:ext cx="5384800" cy="3558333"/>
          </a:xfrm>
        </p:spPr>
      </p:pic>
      <p:sp>
        <p:nvSpPr>
          <p:cNvPr id="4" name="Date Placeholder 3">
            <a:extLst>
              <a:ext uri="{FF2B5EF4-FFF2-40B4-BE49-F238E27FC236}">
                <a16:creationId xmlns:a16="http://schemas.microsoft.com/office/drawing/2014/main" id="{56D75EDA-2647-65D5-B628-FCACD57983B9}"/>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4ECF5917-E99F-B7B9-3BCA-0797D0E4CBA5}"/>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2C1674A6-A8DE-A8CA-EDB9-123BE48C244C}"/>
              </a:ext>
            </a:extLst>
          </p:cNvPr>
          <p:cNvSpPr>
            <a:spLocks noGrp="1"/>
          </p:cNvSpPr>
          <p:nvPr>
            <p:ph type="sldNum" sz="quarter" idx="12"/>
          </p:nvPr>
        </p:nvSpPr>
        <p:spPr/>
        <p:txBody>
          <a:bodyPr/>
          <a:lstStyle/>
          <a:p>
            <a:fld id="{A689C0C2-2628-4BC7-B4EC-5968BF3255A3}" type="slidenum">
              <a:rPr lang="en-US" smtClean="0"/>
              <a:pPr/>
              <a:t>14</a:t>
            </a:fld>
            <a:endParaRPr lang="en-US"/>
          </a:p>
        </p:txBody>
      </p:sp>
    </p:spTree>
    <p:extLst>
      <p:ext uri="{BB962C8B-B14F-4D97-AF65-F5344CB8AC3E}">
        <p14:creationId xmlns:p14="http://schemas.microsoft.com/office/powerpoint/2010/main" val="197768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332-5A5F-6FE9-61F0-7BCCC4977998}"/>
              </a:ext>
            </a:extLst>
          </p:cNvPr>
          <p:cNvSpPr>
            <a:spLocks noGrp="1"/>
          </p:cNvSpPr>
          <p:nvPr>
            <p:ph type="title"/>
          </p:nvPr>
        </p:nvSpPr>
        <p:spPr/>
        <p:txBody>
          <a:bodyPr/>
          <a:lstStyle/>
          <a:p>
            <a:r>
              <a:rPr lang="en-US" dirty="0"/>
              <a:t>Broken code 2</a:t>
            </a:r>
          </a:p>
        </p:txBody>
      </p:sp>
      <p:sp>
        <p:nvSpPr>
          <p:cNvPr id="3" name="Content Placeholder 2">
            <a:extLst>
              <a:ext uri="{FF2B5EF4-FFF2-40B4-BE49-F238E27FC236}">
                <a16:creationId xmlns:a16="http://schemas.microsoft.com/office/drawing/2014/main" id="{20AEDB9C-24C0-DBDB-49D4-4F98FCDDC2AD}"/>
              </a:ext>
            </a:extLst>
          </p:cNvPr>
          <p:cNvSpPr>
            <a:spLocks noGrp="1"/>
          </p:cNvSpPr>
          <p:nvPr>
            <p:ph sz="half" idx="1"/>
          </p:nvPr>
        </p:nvSpPr>
        <p:spPr/>
        <p:txBody>
          <a:bodyPr/>
          <a:lstStyle/>
          <a:p>
            <a:r>
              <a:rPr lang="en-US" dirty="0"/>
              <a:t>What’s it trying to do?</a:t>
            </a:r>
          </a:p>
          <a:p>
            <a:endParaRPr lang="en-US" dirty="0"/>
          </a:p>
          <a:p>
            <a:r>
              <a:rPr lang="en-US" dirty="0"/>
              <a:t>What’s wrong with it?</a:t>
            </a:r>
          </a:p>
          <a:p>
            <a:endParaRPr lang="en-US" dirty="0"/>
          </a:p>
          <a:p>
            <a:r>
              <a:rPr lang="en-US" dirty="0"/>
              <a:t>How would you fix it?</a:t>
            </a:r>
          </a:p>
          <a:p>
            <a:endParaRPr lang="en-US" dirty="0"/>
          </a:p>
        </p:txBody>
      </p:sp>
      <p:pic>
        <p:nvPicPr>
          <p:cNvPr id="9" name="Content Placeholder 8">
            <a:extLst>
              <a:ext uri="{FF2B5EF4-FFF2-40B4-BE49-F238E27FC236}">
                <a16:creationId xmlns:a16="http://schemas.microsoft.com/office/drawing/2014/main" id="{C6C5C72B-6950-6C15-D042-986797E720F3}"/>
              </a:ext>
            </a:extLst>
          </p:cNvPr>
          <p:cNvPicPr>
            <a:picLocks noGrp="1" noChangeAspect="1"/>
          </p:cNvPicPr>
          <p:nvPr>
            <p:ph sz="half" idx="2"/>
          </p:nvPr>
        </p:nvPicPr>
        <p:blipFill>
          <a:blip r:embed="rId2"/>
          <a:stretch>
            <a:fillRect/>
          </a:stretch>
        </p:blipFill>
        <p:spPr>
          <a:xfrm>
            <a:off x="6197600" y="2093683"/>
            <a:ext cx="5384800" cy="3538997"/>
          </a:xfrm>
        </p:spPr>
      </p:pic>
      <p:sp>
        <p:nvSpPr>
          <p:cNvPr id="5" name="Date Placeholder 4">
            <a:extLst>
              <a:ext uri="{FF2B5EF4-FFF2-40B4-BE49-F238E27FC236}">
                <a16:creationId xmlns:a16="http://schemas.microsoft.com/office/drawing/2014/main" id="{C40C9F33-BB50-64AD-0E1C-0F446D4BEAC6}"/>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C9EFFE5F-BF2A-3A23-FF76-E15236295CBC}"/>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F5F6A22C-2A0C-1152-3524-ECB0F1F140E3}"/>
              </a:ext>
            </a:extLst>
          </p:cNvPr>
          <p:cNvSpPr>
            <a:spLocks noGrp="1"/>
          </p:cNvSpPr>
          <p:nvPr>
            <p:ph type="sldNum" sz="quarter" idx="12"/>
          </p:nvPr>
        </p:nvSpPr>
        <p:spPr/>
        <p:txBody>
          <a:bodyPr/>
          <a:lstStyle/>
          <a:p>
            <a:fld id="{A689C0C2-2628-4BC7-B4EC-5968BF3255A3}" type="slidenum">
              <a:rPr lang="en-US" smtClean="0"/>
              <a:pPr/>
              <a:t>15</a:t>
            </a:fld>
            <a:endParaRPr lang="en-US"/>
          </a:p>
        </p:txBody>
      </p:sp>
    </p:spTree>
    <p:extLst>
      <p:ext uri="{BB962C8B-B14F-4D97-AF65-F5344CB8AC3E}">
        <p14:creationId xmlns:p14="http://schemas.microsoft.com/office/powerpoint/2010/main" val="216513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332-5A5F-6FE9-61F0-7BCCC4977998}"/>
              </a:ext>
            </a:extLst>
          </p:cNvPr>
          <p:cNvSpPr>
            <a:spLocks noGrp="1"/>
          </p:cNvSpPr>
          <p:nvPr>
            <p:ph type="title"/>
          </p:nvPr>
        </p:nvSpPr>
        <p:spPr/>
        <p:txBody>
          <a:bodyPr/>
          <a:lstStyle/>
          <a:p>
            <a:r>
              <a:rPr lang="en-US" dirty="0"/>
              <a:t>Broken code 2</a:t>
            </a:r>
          </a:p>
        </p:txBody>
      </p:sp>
      <p:sp>
        <p:nvSpPr>
          <p:cNvPr id="3" name="Content Placeholder 2">
            <a:extLst>
              <a:ext uri="{FF2B5EF4-FFF2-40B4-BE49-F238E27FC236}">
                <a16:creationId xmlns:a16="http://schemas.microsoft.com/office/drawing/2014/main" id="{20AEDB9C-24C0-DBDB-49D4-4F98FCDDC2AD}"/>
              </a:ext>
            </a:extLst>
          </p:cNvPr>
          <p:cNvSpPr>
            <a:spLocks noGrp="1"/>
          </p:cNvSpPr>
          <p:nvPr>
            <p:ph sz="half" idx="1"/>
          </p:nvPr>
        </p:nvSpPr>
        <p:spPr/>
        <p:txBody>
          <a:bodyPr/>
          <a:lstStyle/>
          <a:p>
            <a:r>
              <a:rPr lang="en-US" dirty="0"/>
              <a:t>What’s it trying to do?</a:t>
            </a:r>
          </a:p>
          <a:p>
            <a:pPr lvl="1">
              <a:buFont typeface="Courier New" panose="02070309020205020404" pitchFamily="49" charset="0"/>
              <a:buChar char="o"/>
            </a:pPr>
            <a:r>
              <a:rPr lang="en-US" dirty="0"/>
              <a:t>Run </a:t>
            </a:r>
            <a:r>
              <a:rPr lang="en-US" dirty="0" err="1"/>
              <a:t>blastn</a:t>
            </a:r>
            <a:r>
              <a:rPr lang="en-US" dirty="0"/>
              <a:t> using an alias</a:t>
            </a:r>
          </a:p>
          <a:p>
            <a:r>
              <a:rPr lang="en-US" dirty="0"/>
              <a:t>What’s wrong with it?</a:t>
            </a:r>
          </a:p>
          <a:p>
            <a:pPr lvl="1">
              <a:buFont typeface="Courier New" panose="02070309020205020404" pitchFamily="49" charset="0"/>
              <a:buChar char="o"/>
            </a:pPr>
            <a:r>
              <a:rPr lang="en-US" dirty="0"/>
              <a:t>Blast isn’t installed in current env</a:t>
            </a:r>
          </a:p>
          <a:p>
            <a:r>
              <a:rPr lang="en-US" dirty="0"/>
              <a:t>How would you fix it?</a:t>
            </a:r>
          </a:p>
          <a:p>
            <a:pPr lvl="1">
              <a:buFont typeface="Courier New" panose="02070309020205020404" pitchFamily="49" charset="0"/>
              <a:buChar char="o"/>
            </a:pPr>
            <a:r>
              <a:rPr lang="en-US" dirty="0"/>
              <a:t>Activate env with blast before running alias</a:t>
            </a:r>
          </a:p>
          <a:p>
            <a:endParaRPr lang="en-US" dirty="0"/>
          </a:p>
        </p:txBody>
      </p:sp>
      <p:pic>
        <p:nvPicPr>
          <p:cNvPr id="9" name="Content Placeholder 8">
            <a:extLst>
              <a:ext uri="{FF2B5EF4-FFF2-40B4-BE49-F238E27FC236}">
                <a16:creationId xmlns:a16="http://schemas.microsoft.com/office/drawing/2014/main" id="{C6C5C72B-6950-6C15-D042-986797E720F3}"/>
              </a:ext>
            </a:extLst>
          </p:cNvPr>
          <p:cNvPicPr>
            <a:picLocks noGrp="1" noChangeAspect="1"/>
          </p:cNvPicPr>
          <p:nvPr>
            <p:ph sz="half" idx="2"/>
          </p:nvPr>
        </p:nvPicPr>
        <p:blipFill>
          <a:blip r:embed="rId2"/>
          <a:stretch>
            <a:fillRect/>
          </a:stretch>
        </p:blipFill>
        <p:spPr>
          <a:xfrm>
            <a:off x="6197600" y="2093683"/>
            <a:ext cx="5384800" cy="3538997"/>
          </a:xfrm>
        </p:spPr>
      </p:pic>
      <p:sp>
        <p:nvSpPr>
          <p:cNvPr id="5" name="Date Placeholder 4">
            <a:extLst>
              <a:ext uri="{FF2B5EF4-FFF2-40B4-BE49-F238E27FC236}">
                <a16:creationId xmlns:a16="http://schemas.microsoft.com/office/drawing/2014/main" id="{C40C9F33-BB50-64AD-0E1C-0F446D4BEAC6}"/>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C9EFFE5F-BF2A-3A23-FF76-E15236295CBC}"/>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F5F6A22C-2A0C-1152-3524-ECB0F1F140E3}"/>
              </a:ext>
            </a:extLst>
          </p:cNvPr>
          <p:cNvSpPr>
            <a:spLocks noGrp="1"/>
          </p:cNvSpPr>
          <p:nvPr>
            <p:ph type="sldNum" sz="quarter" idx="12"/>
          </p:nvPr>
        </p:nvSpPr>
        <p:spPr/>
        <p:txBody>
          <a:bodyPr/>
          <a:lstStyle/>
          <a:p>
            <a:fld id="{A689C0C2-2628-4BC7-B4EC-5968BF3255A3}" type="slidenum">
              <a:rPr lang="en-US" smtClean="0"/>
              <a:pPr/>
              <a:t>16</a:t>
            </a:fld>
            <a:endParaRPr lang="en-US"/>
          </a:p>
        </p:txBody>
      </p:sp>
    </p:spTree>
    <p:extLst>
      <p:ext uri="{BB962C8B-B14F-4D97-AF65-F5344CB8AC3E}">
        <p14:creationId xmlns:p14="http://schemas.microsoft.com/office/powerpoint/2010/main" val="39320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91-FDE7-E51A-2A72-2D02EC28BB94}"/>
              </a:ext>
            </a:extLst>
          </p:cNvPr>
          <p:cNvSpPr>
            <a:spLocks noGrp="1"/>
          </p:cNvSpPr>
          <p:nvPr>
            <p:ph type="title"/>
          </p:nvPr>
        </p:nvSpPr>
        <p:spPr/>
        <p:txBody>
          <a:bodyPr/>
          <a:lstStyle/>
          <a:p>
            <a:r>
              <a:rPr lang="en-US" dirty="0"/>
              <a:t>Broken code 3</a:t>
            </a:r>
          </a:p>
        </p:txBody>
      </p:sp>
      <p:sp>
        <p:nvSpPr>
          <p:cNvPr id="3" name="Content Placeholder 2">
            <a:extLst>
              <a:ext uri="{FF2B5EF4-FFF2-40B4-BE49-F238E27FC236}">
                <a16:creationId xmlns:a16="http://schemas.microsoft.com/office/drawing/2014/main" id="{8ECA0FBC-1D71-6C9B-1544-F0F1D8AB0C5A}"/>
              </a:ext>
            </a:extLst>
          </p:cNvPr>
          <p:cNvSpPr>
            <a:spLocks noGrp="1"/>
          </p:cNvSpPr>
          <p:nvPr>
            <p:ph sz="half" idx="1"/>
          </p:nvPr>
        </p:nvSpPr>
        <p:spPr/>
        <p:txBody>
          <a:bodyPr/>
          <a:lstStyle/>
          <a:p>
            <a:r>
              <a:rPr lang="en-US" dirty="0"/>
              <a:t>What’s it trying to do?</a:t>
            </a:r>
          </a:p>
          <a:p>
            <a:endParaRPr lang="en-US" dirty="0"/>
          </a:p>
          <a:p>
            <a:r>
              <a:rPr lang="en-US" dirty="0"/>
              <a:t>What’s wrong with it?</a:t>
            </a:r>
          </a:p>
          <a:p>
            <a:endParaRPr lang="en-US" dirty="0"/>
          </a:p>
          <a:p>
            <a:r>
              <a:rPr lang="en-US" dirty="0"/>
              <a:t>How would you fix it?</a:t>
            </a:r>
          </a:p>
          <a:p>
            <a:endParaRPr lang="en-US" dirty="0"/>
          </a:p>
        </p:txBody>
      </p:sp>
      <p:pic>
        <p:nvPicPr>
          <p:cNvPr id="9" name="Content Placeholder 8">
            <a:extLst>
              <a:ext uri="{FF2B5EF4-FFF2-40B4-BE49-F238E27FC236}">
                <a16:creationId xmlns:a16="http://schemas.microsoft.com/office/drawing/2014/main" id="{AE2028DA-254B-6D0F-560E-E8B76BD6D2A5}"/>
              </a:ext>
            </a:extLst>
          </p:cNvPr>
          <p:cNvPicPr>
            <a:picLocks noGrp="1" noChangeAspect="1"/>
          </p:cNvPicPr>
          <p:nvPr>
            <p:ph sz="half" idx="2"/>
          </p:nvPr>
        </p:nvPicPr>
        <p:blipFill>
          <a:blip r:embed="rId2"/>
          <a:stretch>
            <a:fillRect/>
          </a:stretch>
        </p:blipFill>
        <p:spPr>
          <a:xfrm>
            <a:off x="6197600" y="2098446"/>
            <a:ext cx="5384800" cy="3529471"/>
          </a:xfrm>
        </p:spPr>
      </p:pic>
      <p:sp>
        <p:nvSpPr>
          <p:cNvPr id="5" name="Date Placeholder 4">
            <a:extLst>
              <a:ext uri="{FF2B5EF4-FFF2-40B4-BE49-F238E27FC236}">
                <a16:creationId xmlns:a16="http://schemas.microsoft.com/office/drawing/2014/main" id="{588320C9-13E1-0DB2-E06A-26320366FEBD}"/>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9DED987B-05D4-3B76-DCEF-DCFF6E1FE97D}"/>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1042C57D-4F89-5E3B-BDCE-5990832C54BC}"/>
              </a:ext>
            </a:extLst>
          </p:cNvPr>
          <p:cNvSpPr>
            <a:spLocks noGrp="1"/>
          </p:cNvSpPr>
          <p:nvPr>
            <p:ph type="sldNum" sz="quarter" idx="12"/>
          </p:nvPr>
        </p:nvSpPr>
        <p:spPr/>
        <p:txBody>
          <a:bodyPr/>
          <a:lstStyle/>
          <a:p>
            <a:fld id="{A689C0C2-2628-4BC7-B4EC-5968BF3255A3}" type="slidenum">
              <a:rPr lang="en-US" smtClean="0"/>
              <a:pPr/>
              <a:t>17</a:t>
            </a:fld>
            <a:endParaRPr lang="en-US"/>
          </a:p>
        </p:txBody>
      </p:sp>
    </p:spTree>
    <p:extLst>
      <p:ext uri="{BB962C8B-B14F-4D97-AF65-F5344CB8AC3E}">
        <p14:creationId xmlns:p14="http://schemas.microsoft.com/office/powerpoint/2010/main" val="238241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332-5A5F-6FE9-61F0-7BCCC4977998}"/>
              </a:ext>
            </a:extLst>
          </p:cNvPr>
          <p:cNvSpPr>
            <a:spLocks noGrp="1"/>
          </p:cNvSpPr>
          <p:nvPr>
            <p:ph type="title"/>
          </p:nvPr>
        </p:nvSpPr>
        <p:spPr/>
        <p:txBody>
          <a:bodyPr/>
          <a:lstStyle/>
          <a:p>
            <a:r>
              <a:rPr lang="en-US" dirty="0"/>
              <a:t>Broken code 3</a:t>
            </a:r>
          </a:p>
        </p:txBody>
      </p:sp>
      <p:sp>
        <p:nvSpPr>
          <p:cNvPr id="3" name="Content Placeholder 2">
            <a:extLst>
              <a:ext uri="{FF2B5EF4-FFF2-40B4-BE49-F238E27FC236}">
                <a16:creationId xmlns:a16="http://schemas.microsoft.com/office/drawing/2014/main" id="{20AEDB9C-24C0-DBDB-49D4-4F98FCDDC2AD}"/>
              </a:ext>
            </a:extLst>
          </p:cNvPr>
          <p:cNvSpPr>
            <a:spLocks noGrp="1"/>
          </p:cNvSpPr>
          <p:nvPr>
            <p:ph sz="half" idx="1"/>
          </p:nvPr>
        </p:nvSpPr>
        <p:spPr/>
        <p:txBody>
          <a:bodyPr/>
          <a:lstStyle/>
          <a:p>
            <a:r>
              <a:rPr lang="en-US" dirty="0"/>
              <a:t>What’s it trying to do?</a:t>
            </a:r>
          </a:p>
          <a:p>
            <a:pPr lvl="1">
              <a:buFont typeface="Courier New" panose="02070309020205020404" pitchFamily="49" charset="0"/>
              <a:buChar char="o"/>
            </a:pPr>
            <a:r>
              <a:rPr lang="en-US" dirty="0"/>
              <a:t>Change file permissions somehow</a:t>
            </a:r>
          </a:p>
          <a:p>
            <a:r>
              <a:rPr lang="en-US" dirty="0"/>
              <a:t>What’s wrong with it?</a:t>
            </a:r>
          </a:p>
          <a:p>
            <a:pPr lvl="1">
              <a:buFont typeface="Courier New" panose="02070309020205020404" pitchFamily="49" charset="0"/>
              <a:buChar char="o"/>
            </a:pPr>
            <a:r>
              <a:rPr lang="en-US" dirty="0"/>
              <a:t>888 isn’t a valid octal mode (0-base counting)</a:t>
            </a:r>
          </a:p>
          <a:p>
            <a:r>
              <a:rPr lang="en-US" dirty="0"/>
              <a:t>How would you fix it?</a:t>
            </a:r>
          </a:p>
          <a:p>
            <a:pPr lvl="1">
              <a:buFont typeface="Courier New" panose="02070309020205020404" pitchFamily="49" charset="0"/>
              <a:buChar char="o"/>
            </a:pPr>
            <a:r>
              <a:rPr lang="en-US" dirty="0"/>
              <a:t>Use the right numbers (0-7)</a:t>
            </a:r>
          </a:p>
          <a:p>
            <a:endParaRPr lang="en-US" dirty="0"/>
          </a:p>
        </p:txBody>
      </p:sp>
      <p:sp>
        <p:nvSpPr>
          <p:cNvPr id="5" name="Date Placeholder 4">
            <a:extLst>
              <a:ext uri="{FF2B5EF4-FFF2-40B4-BE49-F238E27FC236}">
                <a16:creationId xmlns:a16="http://schemas.microsoft.com/office/drawing/2014/main" id="{C40C9F33-BB50-64AD-0E1C-0F446D4BEAC6}"/>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C9EFFE5F-BF2A-3A23-FF76-E15236295CBC}"/>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F5F6A22C-2A0C-1152-3524-ECB0F1F140E3}"/>
              </a:ext>
            </a:extLst>
          </p:cNvPr>
          <p:cNvSpPr>
            <a:spLocks noGrp="1"/>
          </p:cNvSpPr>
          <p:nvPr>
            <p:ph type="sldNum" sz="quarter" idx="12"/>
          </p:nvPr>
        </p:nvSpPr>
        <p:spPr/>
        <p:txBody>
          <a:bodyPr/>
          <a:lstStyle/>
          <a:p>
            <a:fld id="{A689C0C2-2628-4BC7-B4EC-5968BF3255A3}" type="slidenum">
              <a:rPr lang="en-US" smtClean="0"/>
              <a:pPr/>
              <a:t>18</a:t>
            </a:fld>
            <a:endParaRPr lang="en-US"/>
          </a:p>
        </p:txBody>
      </p:sp>
      <p:pic>
        <p:nvPicPr>
          <p:cNvPr id="10" name="Content Placeholder 8">
            <a:extLst>
              <a:ext uri="{FF2B5EF4-FFF2-40B4-BE49-F238E27FC236}">
                <a16:creationId xmlns:a16="http://schemas.microsoft.com/office/drawing/2014/main" id="{FE74C14B-37C1-5072-C001-7669E998F54A}"/>
              </a:ext>
            </a:extLst>
          </p:cNvPr>
          <p:cNvPicPr>
            <a:picLocks noGrp="1" noChangeAspect="1"/>
          </p:cNvPicPr>
          <p:nvPr>
            <p:ph sz="half" idx="2"/>
          </p:nvPr>
        </p:nvPicPr>
        <p:blipFill>
          <a:blip r:embed="rId2"/>
          <a:stretch>
            <a:fillRect/>
          </a:stretch>
        </p:blipFill>
        <p:spPr>
          <a:xfrm>
            <a:off x="6197600" y="2098446"/>
            <a:ext cx="5384800" cy="3529471"/>
          </a:xfrm>
        </p:spPr>
      </p:pic>
    </p:spTree>
    <p:extLst>
      <p:ext uri="{BB962C8B-B14F-4D97-AF65-F5344CB8AC3E}">
        <p14:creationId xmlns:p14="http://schemas.microsoft.com/office/powerpoint/2010/main" val="36519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171E-C9B4-B027-4A9A-02475278F579}"/>
              </a:ext>
            </a:extLst>
          </p:cNvPr>
          <p:cNvSpPr>
            <a:spLocks noGrp="1"/>
          </p:cNvSpPr>
          <p:nvPr>
            <p:ph type="title"/>
          </p:nvPr>
        </p:nvSpPr>
        <p:spPr/>
        <p:txBody>
          <a:bodyPr/>
          <a:lstStyle/>
          <a:p>
            <a:r>
              <a:rPr lang="en-US" dirty="0"/>
              <a:t>Broken code 4</a:t>
            </a:r>
          </a:p>
        </p:txBody>
      </p:sp>
      <p:sp>
        <p:nvSpPr>
          <p:cNvPr id="3" name="Content Placeholder 2">
            <a:extLst>
              <a:ext uri="{FF2B5EF4-FFF2-40B4-BE49-F238E27FC236}">
                <a16:creationId xmlns:a16="http://schemas.microsoft.com/office/drawing/2014/main" id="{0B9F6069-CE45-15AF-6C71-B207E11A43C2}"/>
              </a:ext>
            </a:extLst>
          </p:cNvPr>
          <p:cNvSpPr>
            <a:spLocks noGrp="1"/>
          </p:cNvSpPr>
          <p:nvPr>
            <p:ph sz="half" idx="1"/>
          </p:nvPr>
        </p:nvSpPr>
        <p:spPr/>
        <p:txBody>
          <a:bodyPr/>
          <a:lstStyle/>
          <a:p>
            <a:r>
              <a:rPr lang="en-US" dirty="0"/>
              <a:t>What’s it trying to do?</a:t>
            </a:r>
          </a:p>
          <a:p>
            <a:endParaRPr lang="en-US" dirty="0"/>
          </a:p>
          <a:p>
            <a:r>
              <a:rPr lang="en-US" dirty="0"/>
              <a:t>What’s wrong with it?</a:t>
            </a:r>
          </a:p>
          <a:p>
            <a:endParaRPr lang="en-US" dirty="0"/>
          </a:p>
          <a:p>
            <a:r>
              <a:rPr lang="en-US" dirty="0"/>
              <a:t>How would you fix it?</a:t>
            </a:r>
          </a:p>
          <a:p>
            <a:endParaRPr lang="en-US" dirty="0"/>
          </a:p>
        </p:txBody>
      </p:sp>
      <p:sp>
        <p:nvSpPr>
          <p:cNvPr id="5" name="Date Placeholder 4">
            <a:extLst>
              <a:ext uri="{FF2B5EF4-FFF2-40B4-BE49-F238E27FC236}">
                <a16:creationId xmlns:a16="http://schemas.microsoft.com/office/drawing/2014/main" id="{DFF4AC18-9095-56C5-448C-A9AF720A9037}"/>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D887CCC5-2B6C-57F0-21CD-1B85501DFEFC}"/>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9FA58F3D-B013-02E2-91F0-7B09685E62C2}"/>
              </a:ext>
            </a:extLst>
          </p:cNvPr>
          <p:cNvSpPr>
            <a:spLocks noGrp="1"/>
          </p:cNvSpPr>
          <p:nvPr>
            <p:ph type="sldNum" sz="quarter" idx="12"/>
          </p:nvPr>
        </p:nvSpPr>
        <p:spPr/>
        <p:txBody>
          <a:bodyPr/>
          <a:lstStyle/>
          <a:p>
            <a:fld id="{A689C0C2-2628-4BC7-B4EC-5968BF3255A3}" type="slidenum">
              <a:rPr lang="en-US" smtClean="0"/>
              <a:pPr/>
              <a:t>19</a:t>
            </a:fld>
            <a:endParaRPr lang="en-US"/>
          </a:p>
        </p:txBody>
      </p:sp>
      <p:pic>
        <p:nvPicPr>
          <p:cNvPr id="13" name="Content Placeholder 12">
            <a:extLst>
              <a:ext uri="{FF2B5EF4-FFF2-40B4-BE49-F238E27FC236}">
                <a16:creationId xmlns:a16="http://schemas.microsoft.com/office/drawing/2014/main" id="{68F6E648-AC62-53C2-BD48-014C5110B43A}"/>
              </a:ext>
            </a:extLst>
          </p:cNvPr>
          <p:cNvPicPr>
            <a:picLocks noGrp="1" noChangeAspect="1"/>
          </p:cNvPicPr>
          <p:nvPr>
            <p:ph sz="half" idx="2"/>
          </p:nvPr>
        </p:nvPicPr>
        <p:blipFill>
          <a:blip r:embed="rId2"/>
          <a:stretch>
            <a:fillRect/>
          </a:stretch>
        </p:blipFill>
        <p:spPr>
          <a:xfrm>
            <a:off x="6197600" y="2091291"/>
            <a:ext cx="5384800" cy="3543780"/>
          </a:xfrm>
        </p:spPr>
      </p:pic>
    </p:spTree>
    <p:extLst>
      <p:ext uri="{BB962C8B-B14F-4D97-AF65-F5344CB8AC3E}">
        <p14:creationId xmlns:p14="http://schemas.microsoft.com/office/powerpoint/2010/main" val="27518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plan</a:t>
            </a:r>
          </a:p>
        </p:txBody>
      </p:sp>
      <p:sp>
        <p:nvSpPr>
          <p:cNvPr id="3" name="Content Placeholder 2"/>
          <p:cNvSpPr>
            <a:spLocks noGrp="1"/>
          </p:cNvSpPr>
          <p:nvPr>
            <p:ph idx="1"/>
          </p:nvPr>
        </p:nvSpPr>
        <p:spPr/>
        <p:txBody>
          <a:bodyPr/>
          <a:lstStyle/>
          <a:p>
            <a:r>
              <a:rPr lang="en-US" dirty="0"/>
              <a:t>Demos/discussion</a:t>
            </a:r>
          </a:p>
          <a:p>
            <a:r>
              <a:rPr lang="en-US" dirty="0"/>
              <a:t>Broken code</a:t>
            </a:r>
          </a:p>
          <a:p>
            <a:endParaRPr lang="en-US" dirty="0"/>
          </a:p>
          <a:p>
            <a:endParaRPr lang="en-US" dirty="0"/>
          </a:p>
        </p:txBody>
      </p:sp>
      <p:sp>
        <p:nvSpPr>
          <p:cNvPr id="4" name="Date Placeholder 3"/>
          <p:cNvSpPr>
            <a:spLocks noGrp="1"/>
          </p:cNvSpPr>
          <p:nvPr>
            <p:ph type="dt" sz="half" idx="10"/>
          </p:nvPr>
        </p:nvSpPr>
        <p:spPr/>
        <p:txBody>
          <a:bodyPr/>
          <a:lstStyle/>
          <a:p>
            <a:r>
              <a:rPr lang="en-US"/>
              <a:t>9/7/2023</a:t>
            </a:r>
            <a:endParaRPr lang="en-US" dirty="0"/>
          </a:p>
        </p:txBody>
      </p:sp>
      <p:sp>
        <p:nvSpPr>
          <p:cNvPr id="5" name="Footer Placeholder 4"/>
          <p:cNvSpPr>
            <a:spLocks noGrp="1"/>
          </p:cNvSpPr>
          <p:nvPr>
            <p:ph type="ftr" sz="quarter" idx="11"/>
          </p:nvPr>
        </p:nvSpPr>
        <p:spPr/>
        <p:txBody>
          <a:bodyPr/>
          <a:lstStyle/>
          <a:p>
            <a:r>
              <a:rPr lang="en-US"/>
              <a:t>BIOL7200 - Lecture - Week 3</a:t>
            </a:r>
          </a:p>
        </p:txBody>
      </p:sp>
      <p:sp>
        <p:nvSpPr>
          <p:cNvPr id="6" name="Slide Number Placeholder 5"/>
          <p:cNvSpPr>
            <a:spLocks noGrp="1"/>
          </p:cNvSpPr>
          <p:nvPr>
            <p:ph type="sldNum" sz="quarter" idx="12"/>
          </p:nvPr>
        </p:nvSpPr>
        <p:spPr/>
        <p:txBody>
          <a:bodyPr/>
          <a:lstStyle/>
          <a:p>
            <a:fld id="{A689C0C2-2628-4BC7-B4EC-5968BF3255A3}" type="slidenum">
              <a:rPr lang="en-US" smtClean="0"/>
              <a:pPr/>
              <a:t>2</a:t>
            </a:fld>
            <a:endParaRPr lang="en-US"/>
          </a:p>
        </p:txBody>
      </p:sp>
    </p:spTree>
    <p:extLst>
      <p:ext uri="{BB962C8B-B14F-4D97-AF65-F5344CB8AC3E}">
        <p14:creationId xmlns:p14="http://schemas.microsoft.com/office/powerpoint/2010/main" val="1574247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171E-C9B4-B027-4A9A-02475278F579}"/>
              </a:ext>
            </a:extLst>
          </p:cNvPr>
          <p:cNvSpPr>
            <a:spLocks noGrp="1"/>
          </p:cNvSpPr>
          <p:nvPr>
            <p:ph type="title"/>
          </p:nvPr>
        </p:nvSpPr>
        <p:spPr/>
        <p:txBody>
          <a:bodyPr/>
          <a:lstStyle/>
          <a:p>
            <a:r>
              <a:rPr lang="en-US" dirty="0"/>
              <a:t>Broken code 4</a:t>
            </a:r>
          </a:p>
        </p:txBody>
      </p:sp>
      <p:sp>
        <p:nvSpPr>
          <p:cNvPr id="3" name="Content Placeholder 2">
            <a:extLst>
              <a:ext uri="{FF2B5EF4-FFF2-40B4-BE49-F238E27FC236}">
                <a16:creationId xmlns:a16="http://schemas.microsoft.com/office/drawing/2014/main" id="{0B9F6069-CE45-15AF-6C71-B207E11A43C2}"/>
              </a:ext>
            </a:extLst>
          </p:cNvPr>
          <p:cNvSpPr>
            <a:spLocks noGrp="1"/>
          </p:cNvSpPr>
          <p:nvPr>
            <p:ph sz="half" idx="1"/>
          </p:nvPr>
        </p:nvSpPr>
        <p:spPr/>
        <p:txBody>
          <a:bodyPr/>
          <a:lstStyle/>
          <a:p>
            <a:r>
              <a:rPr lang="en-US" dirty="0"/>
              <a:t>What’s it trying to do?</a:t>
            </a:r>
          </a:p>
          <a:p>
            <a:pPr lvl="1">
              <a:buFont typeface="Courier New" panose="02070309020205020404" pitchFamily="49" charset="0"/>
              <a:buChar char="o"/>
            </a:pPr>
            <a:r>
              <a:rPr lang="en-US" dirty="0"/>
              <a:t>Identify CRISPR repeats in an assembly</a:t>
            </a:r>
          </a:p>
          <a:p>
            <a:r>
              <a:rPr lang="en-US" dirty="0"/>
              <a:t>What’s wrong with it?</a:t>
            </a:r>
          </a:p>
          <a:p>
            <a:pPr lvl="1">
              <a:buFont typeface="Courier New" panose="02070309020205020404" pitchFamily="49" charset="0"/>
              <a:buChar char="o"/>
            </a:pPr>
            <a:r>
              <a:rPr lang="en-US" dirty="0"/>
              <a:t>Grep is the wrong tool – sequence might be split over lines in the file or reversed</a:t>
            </a:r>
          </a:p>
          <a:p>
            <a:r>
              <a:rPr lang="en-US" dirty="0"/>
              <a:t>How would you fix it?</a:t>
            </a:r>
          </a:p>
          <a:p>
            <a:pPr lvl="1">
              <a:buFont typeface="Courier New" panose="02070309020205020404" pitchFamily="49" charset="0"/>
              <a:buChar char="o"/>
            </a:pPr>
            <a:r>
              <a:rPr lang="en-US" dirty="0"/>
              <a:t>Use BLAST or another specialized tool</a:t>
            </a:r>
          </a:p>
          <a:p>
            <a:endParaRPr lang="en-US" dirty="0"/>
          </a:p>
        </p:txBody>
      </p:sp>
      <p:sp>
        <p:nvSpPr>
          <p:cNvPr id="5" name="Date Placeholder 4">
            <a:extLst>
              <a:ext uri="{FF2B5EF4-FFF2-40B4-BE49-F238E27FC236}">
                <a16:creationId xmlns:a16="http://schemas.microsoft.com/office/drawing/2014/main" id="{DFF4AC18-9095-56C5-448C-A9AF720A9037}"/>
              </a:ext>
            </a:extLst>
          </p:cNvPr>
          <p:cNvSpPr>
            <a:spLocks noGrp="1"/>
          </p:cNvSpPr>
          <p:nvPr>
            <p:ph type="dt" sz="half" idx="10"/>
          </p:nvPr>
        </p:nvSpPr>
        <p:spPr/>
        <p:txBody>
          <a:bodyPr/>
          <a:lstStyle/>
          <a:p>
            <a:r>
              <a:rPr lang="en-US"/>
              <a:t>9/7/2023</a:t>
            </a:r>
          </a:p>
        </p:txBody>
      </p:sp>
      <p:sp>
        <p:nvSpPr>
          <p:cNvPr id="6" name="Footer Placeholder 5">
            <a:extLst>
              <a:ext uri="{FF2B5EF4-FFF2-40B4-BE49-F238E27FC236}">
                <a16:creationId xmlns:a16="http://schemas.microsoft.com/office/drawing/2014/main" id="{D887CCC5-2B6C-57F0-21CD-1B85501DFEFC}"/>
              </a:ext>
            </a:extLst>
          </p:cNvPr>
          <p:cNvSpPr>
            <a:spLocks noGrp="1"/>
          </p:cNvSpPr>
          <p:nvPr>
            <p:ph type="ftr" sz="quarter" idx="11"/>
          </p:nvPr>
        </p:nvSpPr>
        <p:spPr/>
        <p:txBody>
          <a:bodyPr/>
          <a:lstStyle/>
          <a:p>
            <a:r>
              <a:rPr lang="en-US"/>
              <a:t>BIOL7200 - Lecture - Week 3</a:t>
            </a:r>
          </a:p>
        </p:txBody>
      </p:sp>
      <p:sp>
        <p:nvSpPr>
          <p:cNvPr id="7" name="Slide Number Placeholder 6">
            <a:extLst>
              <a:ext uri="{FF2B5EF4-FFF2-40B4-BE49-F238E27FC236}">
                <a16:creationId xmlns:a16="http://schemas.microsoft.com/office/drawing/2014/main" id="{9FA58F3D-B013-02E2-91F0-7B09685E62C2}"/>
              </a:ext>
            </a:extLst>
          </p:cNvPr>
          <p:cNvSpPr>
            <a:spLocks noGrp="1"/>
          </p:cNvSpPr>
          <p:nvPr>
            <p:ph type="sldNum" sz="quarter" idx="12"/>
          </p:nvPr>
        </p:nvSpPr>
        <p:spPr/>
        <p:txBody>
          <a:bodyPr/>
          <a:lstStyle/>
          <a:p>
            <a:fld id="{A689C0C2-2628-4BC7-B4EC-5968BF3255A3}" type="slidenum">
              <a:rPr lang="en-US" smtClean="0"/>
              <a:pPr/>
              <a:t>20</a:t>
            </a:fld>
            <a:endParaRPr lang="en-US"/>
          </a:p>
        </p:txBody>
      </p:sp>
      <p:pic>
        <p:nvPicPr>
          <p:cNvPr id="11" name="Content Placeholder 10">
            <a:extLst>
              <a:ext uri="{FF2B5EF4-FFF2-40B4-BE49-F238E27FC236}">
                <a16:creationId xmlns:a16="http://schemas.microsoft.com/office/drawing/2014/main" id="{67E40FB2-B282-CEA1-2203-3065087A47B1}"/>
              </a:ext>
            </a:extLst>
          </p:cNvPr>
          <p:cNvPicPr>
            <a:picLocks noGrp="1" noChangeAspect="1"/>
          </p:cNvPicPr>
          <p:nvPr>
            <p:ph sz="half" idx="2"/>
          </p:nvPr>
        </p:nvPicPr>
        <p:blipFill>
          <a:blip r:embed="rId2"/>
          <a:stretch>
            <a:fillRect/>
          </a:stretch>
        </p:blipFill>
        <p:spPr>
          <a:xfrm>
            <a:off x="6197600" y="2091291"/>
            <a:ext cx="5384800" cy="3543780"/>
          </a:xfrm>
        </p:spPr>
      </p:pic>
    </p:spTree>
    <p:extLst>
      <p:ext uri="{BB962C8B-B14F-4D97-AF65-F5344CB8AC3E}">
        <p14:creationId xmlns:p14="http://schemas.microsoft.com/office/powerpoint/2010/main" val="198568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5806440" y="2130426"/>
            <a:ext cx="5471160" cy="1470025"/>
          </a:xfrm>
        </p:spPr>
        <p:txBody>
          <a:bodyPr/>
          <a:lstStyle/>
          <a:p>
            <a:r>
              <a:rPr lang="en-US" dirty="0"/>
              <a:t>Back to the lecture</a:t>
            </a:r>
          </a:p>
        </p:txBody>
      </p:sp>
    </p:spTree>
    <p:extLst>
      <p:ext uri="{BB962C8B-B14F-4D97-AF65-F5344CB8AC3E}">
        <p14:creationId xmlns:p14="http://schemas.microsoft.com/office/powerpoint/2010/main" val="221866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44DF-DC0C-1D3B-D2ED-096EDB7651FD}"/>
              </a:ext>
            </a:extLst>
          </p:cNvPr>
          <p:cNvSpPr>
            <a:spLocks noGrp="1"/>
          </p:cNvSpPr>
          <p:nvPr>
            <p:ph type="title"/>
          </p:nvPr>
        </p:nvSpPr>
        <p:spPr/>
        <p:txBody>
          <a:bodyPr/>
          <a:lstStyle/>
          <a:p>
            <a:r>
              <a:rPr lang="en-US" dirty="0"/>
              <a:t>New structure this week for scripts</a:t>
            </a:r>
          </a:p>
        </p:txBody>
      </p:sp>
      <p:sp>
        <p:nvSpPr>
          <p:cNvPr id="3" name="Content Placeholder 2">
            <a:extLst>
              <a:ext uri="{FF2B5EF4-FFF2-40B4-BE49-F238E27FC236}">
                <a16:creationId xmlns:a16="http://schemas.microsoft.com/office/drawing/2014/main" id="{AE0CFB6E-41B4-158A-7E47-9A7AAC19C186}"/>
              </a:ext>
            </a:extLst>
          </p:cNvPr>
          <p:cNvSpPr>
            <a:spLocks noGrp="1"/>
          </p:cNvSpPr>
          <p:nvPr>
            <p:ph idx="1"/>
          </p:nvPr>
        </p:nvSpPr>
        <p:spPr/>
        <p:txBody>
          <a:bodyPr>
            <a:normAutofit lnSpcReduction="10000"/>
          </a:bodyPr>
          <a:lstStyle/>
          <a:p>
            <a:r>
              <a:rPr lang="en-US" dirty="0"/>
              <a:t>We’ll demo 2 scripts this week</a:t>
            </a:r>
          </a:p>
          <a:p>
            <a:pPr lvl="1"/>
            <a:r>
              <a:rPr lang="en-US" dirty="0"/>
              <a:t>change_headers.sh</a:t>
            </a:r>
          </a:p>
          <a:p>
            <a:pPr lvl="1"/>
            <a:r>
              <a:rPr lang="en-US" dirty="0"/>
              <a:t>perfect_hits.sh</a:t>
            </a:r>
          </a:p>
          <a:p>
            <a:endParaRPr lang="en-US" dirty="0"/>
          </a:p>
          <a:p>
            <a:r>
              <a:rPr lang="en-US" dirty="0"/>
              <a:t>Volunteers will be picked now</a:t>
            </a:r>
          </a:p>
          <a:p>
            <a:endParaRPr lang="en-US" dirty="0"/>
          </a:p>
          <a:p>
            <a:r>
              <a:rPr lang="en-US" dirty="0"/>
              <a:t>Email me your script (biol7200.gt@gmail.com)</a:t>
            </a:r>
          </a:p>
          <a:p>
            <a:endParaRPr lang="en-US" dirty="0"/>
          </a:p>
          <a:p>
            <a:r>
              <a:rPr lang="en-US" dirty="0"/>
              <a:t>I’ll run it and show it (if it fails another volunteer will be selected)</a:t>
            </a:r>
          </a:p>
          <a:p>
            <a:endParaRPr lang="en-US" dirty="0"/>
          </a:p>
          <a:p>
            <a:r>
              <a:rPr lang="en-US" dirty="0"/>
              <a:t>You walk us through it</a:t>
            </a:r>
          </a:p>
        </p:txBody>
      </p:sp>
      <p:sp>
        <p:nvSpPr>
          <p:cNvPr id="4" name="Date Placeholder 3">
            <a:extLst>
              <a:ext uri="{FF2B5EF4-FFF2-40B4-BE49-F238E27FC236}">
                <a16:creationId xmlns:a16="http://schemas.microsoft.com/office/drawing/2014/main" id="{78CB7097-C554-98CE-280D-11CA1197588C}"/>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E219E1FB-B8F7-1D49-6BD9-9C0412802B9A}"/>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DD26DC46-913C-6FA7-782C-0BB67898A231}"/>
              </a:ext>
            </a:extLst>
          </p:cNvPr>
          <p:cNvSpPr>
            <a:spLocks noGrp="1"/>
          </p:cNvSpPr>
          <p:nvPr>
            <p:ph type="sldNum" sz="quarter" idx="12"/>
          </p:nvPr>
        </p:nvSpPr>
        <p:spPr/>
        <p:txBody>
          <a:bodyPr/>
          <a:lstStyle/>
          <a:p>
            <a:fld id="{A689C0C2-2628-4BC7-B4EC-5968BF3255A3}" type="slidenum">
              <a:rPr lang="en-US" smtClean="0"/>
              <a:pPr/>
              <a:t>3</a:t>
            </a:fld>
            <a:endParaRPr lang="en-US"/>
          </a:p>
        </p:txBody>
      </p:sp>
    </p:spTree>
    <p:extLst>
      <p:ext uri="{BB962C8B-B14F-4D97-AF65-F5344CB8AC3E}">
        <p14:creationId xmlns:p14="http://schemas.microsoft.com/office/powerpoint/2010/main" val="245887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A0AE-C6A4-E1A4-D15E-C1E0D7CC0F4D}"/>
              </a:ext>
            </a:extLst>
          </p:cNvPr>
          <p:cNvSpPr>
            <a:spLocks noGrp="1"/>
          </p:cNvSpPr>
          <p:nvPr>
            <p:ph type="title"/>
          </p:nvPr>
        </p:nvSpPr>
        <p:spPr/>
        <p:txBody>
          <a:bodyPr/>
          <a:lstStyle/>
          <a:p>
            <a:r>
              <a:rPr lang="en-US" dirty="0"/>
              <a:t>View wizard</a:t>
            </a:r>
          </a:p>
        </p:txBody>
      </p:sp>
      <p:sp>
        <p:nvSpPr>
          <p:cNvPr id="3" name="Content Placeholder 2">
            <a:extLst>
              <a:ext uri="{FF2B5EF4-FFF2-40B4-BE49-F238E27FC236}">
                <a16:creationId xmlns:a16="http://schemas.microsoft.com/office/drawing/2014/main" id="{EA7E25D8-8B7C-784E-0C94-C3CA0E546E08}"/>
              </a:ext>
            </a:extLst>
          </p:cNvPr>
          <p:cNvSpPr>
            <a:spLocks noGrp="1"/>
          </p:cNvSpPr>
          <p:nvPr>
            <p:ph idx="1"/>
          </p:nvPr>
        </p:nvSpPr>
        <p:spPr/>
        <p:txBody>
          <a:bodyPr/>
          <a:lstStyle/>
          <a:p>
            <a:r>
              <a:rPr lang="en-US" dirty="0"/>
              <a:t>What is the difference between using single vs double quotes when defining an alias?</a:t>
            </a:r>
          </a:p>
          <a:p>
            <a:pPr marL="0" indent="0">
              <a:buNone/>
            </a:pPr>
            <a:endParaRPr lang="en-US" dirty="0"/>
          </a:p>
        </p:txBody>
      </p:sp>
      <p:sp>
        <p:nvSpPr>
          <p:cNvPr id="4" name="Date Placeholder 3">
            <a:extLst>
              <a:ext uri="{FF2B5EF4-FFF2-40B4-BE49-F238E27FC236}">
                <a16:creationId xmlns:a16="http://schemas.microsoft.com/office/drawing/2014/main" id="{BF1BA038-A2A9-0CF9-32D1-19EA8D3F7531}"/>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A133E0FC-6ADC-6F3B-5901-E54C6EDB8CCE}"/>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F9BD91BE-68A9-CFA6-5540-FC08A2C486FA}"/>
              </a:ext>
            </a:extLst>
          </p:cNvPr>
          <p:cNvSpPr>
            <a:spLocks noGrp="1"/>
          </p:cNvSpPr>
          <p:nvPr>
            <p:ph type="sldNum" sz="quarter" idx="12"/>
          </p:nvPr>
        </p:nvSpPr>
        <p:spPr/>
        <p:txBody>
          <a:bodyPr/>
          <a:lstStyle/>
          <a:p>
            <a:fld id="{A689C0C2-2628-4BC7-B4EC-5968BF3255A3}" type="slidenum">
              <a:rPr lang="en-US" smtClean="0"/>
              <a:pPr/>
              <a:t>4</a:t>
            </a:fld>
            <a:endParaRPr lang="en-US"/>
          </a:p>
        </p:txBody>
      </p:sp>
    </p:spTree>
    <p:extLst>
      <p:ext uri="{BB962C8B-B14F-4D97-AF65-F5344CB8AC3E}">
        <p14:creationId xmlns:p14="http://schemas.microsoft.com/office/powerpoint/2010/main" val="24475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A0AE-C6A4-E1A4-D15E-C1E0D7CC0F4D}"/>
              </a:ext>
            </a:extLst>
          </p:cNvPr>
          <p:cNvSpPr>
            <a:spLocks noGrp="1"/>
          </p:cNvSpPr>
          <p:nvPr>
            <p:ph type="title"/>
          </p:nvPr>
        </p:nvSpPr>
        <p:spPr/>
        <p:txBody>
          <a:bodyPr/>
          <a:lstStyle/>
          <a:p>
            <a:r>
              <a:rPr lang="en-US" dirty="0"/>
              <a:t>View wizard - explanation</a:t>
            </a:r>
          </a:p>
        </p:txBody>
      </p:sp>
      <p:sp>
        <p:nvSpPr>
          <p:cNvPr id="3" name="Content Placeholder 2">
            <a:extLst>
              <a:ext uri="{FF2B5EF4-FFF2-40B4-BE49-F238E27FC236}">
                <a16:creationId xmlns:a16="http://schemas.microsoft.com/office/drawing/2014/main" id="{EA7E25D8-8B7C-784E-0C94-C3CA0E546E08}"/>
              </a:ext>
            </a:extLst>
          </p:cNvPr>
          <p:cNvSpPr>
            <a:spLocks noGrp="1"/>
          </p:cNvSpPr>
          <p:nvPr>
            <p:ph idx="1"/>
          </p:nvPr>
        </p:nvSpPr>
        <p:spPr/>
        <p:txBody>
          <a:bodyPr/>
          <a:lstStyle/>
          <a:p>
            <a:r>
              <a:rPr lang="en-US" dirty="0"/>
              <a:t>What is the difference between using single vs double quotes when defining an alias?</a:t>
            </a:r>
          </a:p>
          <a:p>
            <a:endParaRPr lang="en-US" dirty="0"/>
          </a:p>
          <a:p>
            <a:r>
              <a:rPr lang="en-US" dirty="0"/>
              <a:t>Double quote:</a:t>
            </a:r>
          </a:p>
          <a:p>
            <a:pPr lvl="1"/>
            <a:r>
              <a:rPr lang="en-US" dirty="0"/>
              <a:t>Variable substitution performed at </a:t>
            </a:r>
            <a:r>
              <a:rPr lang="en-US" b="1" i="1" u="sng" dirty="0"/>
              <a:t>creation</a:t>
            </a:r>
            <a:r>
              <a:rPr lang="en-US" dirty="0"/>
              <a:t> of alias; variable </a:t>
            </a:r>
            <a:r>
              <a:rPr lang="en-US" b="1" i="1" u="sng" dirty="0"/>
              <a:t>value</a:t>
            </a:r>
            <a:r>
              <a:rPr lang="en-US" dirty="0"/>
              <a:t> stored in alias</a:t>
            </a:r>
          </a:p>
          <a:p>
            <a:pPr lvl="1"/>
            <a:r>
              <a:rPr lang="en-US" dirty="0"/>
              <a:t>Alias no longer linked to variable</a:t>
            </a:r>
          </a:p>
          <a:p>
            <a:pPr lvl="1"/>
            <a:r>
              <a:rPr lang="en-US" dirty="0"/>
              <a:t>Changes to variable not reflected in alias</a:t>
            </a:r>
          </a:p>
          <a:p>
            <a:endParaRPr lang="en-US" dirty="0"/>
          </a:p>
          <a:p>
            <a:r>
              <a:rPr lang="en-US" dirty="0"/>
              <a:t>Single quotes</a:t>
            </a:r>
          </a:p>
          <a:p>
            <a:pPr lvl="1"/>
            <a:r>
              <a:rPr lang="en-US" dirty="0"/>
              <a:t>Variable substitution performed at </a:t>
            </a:r>
            <a:r>
              <a:rPr lang="en-US" b="1" i="1" u="sng" dirty="0"/>
              <a:t>execution</a:t>
            </a:r>
            <a:r>
              <a:rPr lang="en-US" dirty="0"/>
              <a:t> of alias; variable </a:t>
            </a:r>
            <a:r>
              <a:rPr lang="en-US" b="1" i="1" u="sng" dirty="0"/>
              <a:t>name</a:t>
            </a:r>
            <a:r>
              <a:rPr lang="en-US" dirty="0"/>
              <a:t> stored in alias</a:t>
            </a:r>
          </a:p>
          <a:p>
            <a:pPr lvl="1"/>
            <a:r>
              <a:rPr lang="en-US" dirty="0"/>
              <a:t>Alias remains linked to variable</a:t>
            </a:r>
          </a:p>
          <a:p>
            <a:pPr lvl="1"/>
            <a:r>
              <a:rPr lang="en-US" dirty="0"/>
              <a:t>Changes to variable reflected in alias</a:t>
            </a:r>
          </a:p>
        </p:txBody>
      </p:sp>
      <p:sp>
        <p:nvSpPr>
          <p:cNvPr id="4" name="Date Placeholder 3">
            <a:extLst>
              <a:ext uri="{FF2B5EF4-FFF2-40B4-BE49-F238E27FC236}">
                <a16:creationId xmlns:a16="http://schemas.microsoft.com/office/drawing/2014/main" id="{BF1BA038-A2A9-0CF9-32D1-19EA8D3F7531}"/>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A133E0FC-6ADC-6F3B-5901-E54C6EDB8CCE}"/>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F9BD91BE-68A9-CFA6-5540-FC08A2C486FA}"/>
              </a:ext>
            </a:extLst>
          </p:cNvPr>
          <p:cNvSpPr>
            <a:spLocks noGrp="1"/>
          </p:cNvSpPr>
          <p:nvPr>
            <p:ph type="sldNum" sz="quarter" idx="12"/>
          </p:nvPr>
        </p:nvSpPr>
        <p:spPr/>
        <p:txBody>
          <a:bodyPr/>
          <a:lstStyle/>
          <a:p>
            <a:fld id="{A689C0C2-2628-4BC7-B4EC-5968BF3255A3}" type="slidenum">
              <a:rPr lang="en-US" smtClean="0"/>
              <a:pPr/>
              <a:t>5</a:t>
            </a:fld>
            <a:endParaRPr lang="en-US"/>
          </a:p>
        </p:txBody>
      </p:sp>
    </p:spTree>
    <p:extLst>
      <p:ext uri="{BB962C8B-B14F-4D97-AF65-F5344CB8AC3E}">
        <p14:creationId xmlns:p14="http://schemas.microsoft.com/office/powerpoint/2010/main" val="395015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EE20-64B3-0CC9-1C88-6C9EEF5347CA}"/>
              </a:ext>
            </a:extLst>
          </p:cNvPr>
          <p:cNvSpPr>
            <a:spLocks noGrp="1"/>
          </p:cNvSpPr>
          <p:nvPr>
            <p:ph type="title"/>
          </p:nvPr>
        </p:nvSpPr>
        <p:spPr/>
        <p:txBody>
          <a:bodyPr/>
          <a:lstStyle/>
          <a:p>
            <a:r>
              <a:rPr lang="en-US" dirty="0"/>
              <a:t>Change_headers.sh</a:t>
            </a:r>
          </a:p>
        </p:txBody>
      </p:sp>
      <p:sp>
        <p:nvSpPr>
          <p:cNvPr id="3" name="Content Placeholder 2">
            <a:extLst>
              <a:ext uri="{FF2B5EF4-FFF2-40B4-BE49-F238E27FC236}">
                <a16:creationId xmlns:a16="http://schemas.microsoft.com/office/drawing/2014/main" id="{CACAA340-9B56-A386-59AD-7751C67E3BC9}"/>
              </a:ext>
            </a:extLst>
          </p:cNvPr>
          <p:cNvSpPr>
            <a:spLocks noGrp="1"/>
          </p:cNvSpPr>
          <p:nvPr>
            <p:ph idx="1"/>
          </p:nvPr>
        </p:nvSpPr>
        <p:spPr/>
        <p:txBody>
          <a:bodyPr>
            <a:normAutofit lnSpcReduction="10000"/>
          </a:bodyPr>
          <a:lstStyle/>
          <a:p>
            <a:pPr marL="0" indent="0">
              <a:buNone/>
            </a:pPr>
            <a:r>
              <a:rPr lang="en-US" dirty="0"/>
              <a:t>Nobody offered a solution that used only concepts covered so far. However, several people did offer good solutions. </a:t>
            </a:r>
          </a:p>
          <a:p>
            <a:pPr marL="0" indent="0">
              <a:buNone/>
            </a:pPr>
            <a:endParaRPr lang="en-US" dirty="0"/>
          </a:p>
          <a:p>
            <a:pPr marL="0" indent="0">
              <a:buNone/>
            </a:pPr>
            <a:r>
              <a:rPr lang="en-US" dirty="0"/>
              <a:t>I have included a couple of examples here which I encourage you to review after next week’s material. </a:t>
            </a:r>
          </a:p>
          <a:p>
            <a:pPr marL="0" indent="0">
              <a:buNone/>
            </a:pPr>
            <a:endParaRPr lang="en-US" dirty="0"/>
          </a:p>
          <a:p>
            <a:pPr marL="0" indent="0">
              <a:buNone/>
            </a:pPr>
            <a:r>
              <a:rPr lang="en-US" dirty="0"/>
              <a:t>Consider the differences in syntax of the different approaches, but also think about the difference it would make to the processing of the data. Is one approach more or less flexible? Is one more readable to someone who hasn’t seen the code before?</a:t>
            </a:r>
          </a:p>
          <a:p>
            <a:pPr marL="0" indent="0">
              <a:buNone/>
            </a:pPr>
            <a:endParaRPr lang="en-US" dirty="0"/>
          </a:p>
          <a:p>
            <a:pPr marL="0" indent="0">
              <a:buNone/>
            </a:pPr>
            <a:r>
              <a:rPr lang="en-US" dirty="0"/>
              <a:t>I have added some comments. My comments begin “AC”</a:t>
            </a:r>
          </a:p>
        </p:txBody>
      </p:sp>
      <p:sp>
        <p:nvSpPr>
          <p:cNvPr id="4" name="Date Placeholder 3">
            <a:extLst>
              <a:ext uri="{FF2B5EF4-FFF2-40B4-BE49-F238E27FC236}">
                <a16:creationId xmlns:a16="http://schemas.microsoft.com/office/drawing/2014/main" id="{C671CB49-83AA-083B-97DB-3C4DF4E99556}"/>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ACBF7EA9-3693-39B8-8D3B-EEA047312747}"/>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71C13FCD-9599-BE07-3758-A72E70063914}"/>
              </a:ext>
            </a:extLst>
          </p:cNvPr>
          <p:cNvSpPr>
            <a:spLocks noGrp="1"/>
          </p:cNvSpPr>
          <p:nvPr>
            <p:ph type="sldNum" sz="quarter" idx="12"/>
          </p:nvPr>
        </p:nvSpPr>
        <p:spPr/>
        <p:txBody>
          <a:bodyPr/>
          <a:lstStyle/>
          <a:p>
            <a:fld id="{A689C0C2-2628-4BC7-B4EC-5968BF3255A3}" type="slidenum">
              <a:rPr lang="en-US" smtClean="0"/>
              <a:pPr/>
              <a:t>6</a:t>
            </a:fld>
            <a:endParaRPr lang="en-US"/>
          </a:p>
        </p:txBody>
      </p:sp>
    </p:spTree>
    <p:extLst>
      <p:ext uri="{BB962C8B-B14F-4D97-AF65-F5344CB8AC3E}">
        <p14:creationId xmlns:p14="http://schemas.microsoft.com/office/powerpoint/2010/main" val="264037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436F-5E30-0B3C-325F-5397853E3D13}"/>
              </a:ext>
            </a:extLst>
          </p:cNvPr>
          <p:cNvSpPr>
            <a:spLocks noGrp="1"/>
          </p:cNvSpPr>
          <p:nvPr>
            <p:ph type="title"/>
          </p:nvPr>
        </p:nvSpPr>
        <p:spPr/>
        <p:txBody>
          <a:bodyPr/>
          <a:lstStyle/>
          <a:p>
            <a:r>
              <a:rPr lang="en-US" dirty="0"/>
              <a:t>Process substitution approach</a:t>
            </a:r>
          </a:p>
        </p:txBody>
      </p:sp>
      <p:sp>
        <p:nvSpPr>
          <p:cNvPr id="3" name="Content Placeholder 2">
            <a:extLst>
              <a:ext uri="{FF2B5EF4-FFF2-40B4-BE49-F238E27FC236}">
                <a16:creationId xmlns:a16="http://schemas.microsoft.com/office/drawing/2014/main" id="{01C173CF-B770-9698-3D2A-E619A1F977D8}"/>
              </a:ext>
            </a:extLst>
          </p:cNvPr>
          <p:cNvSpPr>
            <a:spLocks noGrp="1"/>
          </p:cNvSpPr>
          <p:nvPr>
            <p:ph idx="1"/>
          </p:nvPr>
        </p:nvSpPr>
        <p:spPr/>
        <p:txBody>
          <a:bodyPr>
            <a:normAutofit lnSpcReduction="10000"/>
          </a:bodyPr>
          <a:lstStyle/>
          <a:p>
            <a:pPr marL="0" indent="0">
              <a:buNone/>
            </a:pPr>
            <a:r>
              <a:rPr lang="en-US" dirty="0"/>
              <a:t>#!/bin/bash</a:t>
            </a:r>
          </a:p>
          <a:p>
            <a:pPr marL="0" indent="0">
              <a:buNone/>
            </a:pPr>
            <a:endParaRPr lang="en-US" dirty="0"/>
          </a:p>
          <a:p>
            <a:pPr marL="0" indent="0">
              <a:buNone/>
            </a:pPr>
            <a:r>
              <a:rPr lang="en-US" dirty="0"/>
              <a:t>#Input and output file names</a:t>
            </a:r>
          </a:p>
          <a:p>
            <a:pPr marL="0" indent="0">
              <a:buNone/>
            </a:pPr>
            <a:r>
              <a:rPr lang="en-US" dirty="0" err="1"/>
              <a:t>input_file</a:t>
            </a:r>
            <a:r>
              <a:rPr lang="en-US" dirty="0"/>
              <a:t>="$1"</a:t>
            </a:r>
          </a:p>
          <a:p>
            <a:pPr marL="0" indent="0">
              <a:buNone/>
            </a:pPr>
            <a:r>
              <a:rPr lang="en-US" dirty="0" err="1"/>
              <a:t>output_file</a:t>
            </a:r>
            <a:r>
              <a:rPr lang="en-US" dirty="0"/>
              <a:t>="$2"</a:t>
            </a:r>
          </a:p>
          <a:p>
            <a:pPr marL="0" indent="0">
              <a:buNone/>
            </a:pPr>
            <a:endParaRPr lang="en-US" dirty="0"/>
          </a:p>
          <a:p>
            <a:pPr marL="0" indent="0">
              <a:buNone/>
            </a:pPr>
            <a:r>
              <a:rPr lang="en-US" dirty="0"/>
              <a:t>#Process the input file</a:t>
            </a:r>
          </a:p>
          <a:p>
            <a:pPr marL="0" indent="0">
              <a:buNone/>
            </a:pPr>
            <a:r>
              <a:rPr lang="en-US" dirty="0"/>
              <a:t>accession=$(</a:t>
            </a:r>
            <a:r>
              <a:rPr lang="en-US" dirty="0" err="1"/>
              <a:t>basename</a:t>
            </a:r>
            <a:r>
              <a:rPr lang="en-US" dirty="0"/>
              <a:t> "$</a:t>
            </a:r>
            <a:r>
              <a:rPr lang="en-US" dirty="0" err="1"/>
              <a:t>input_file</a:t>
            </a:r>
            <a:r>
              <a:rPr lang="en-US" dirty="0"/>
              <a:t>" | cut -d. -f1) # AC: </a:t>
            </a:r>
            <a:r>
              <a:rPr lang="en-US" dirty="0" err="1"/>
              <a:t>basename</a:t>
            </a:r>
            <a:r>
              <a:rPr lang="en-US" dirty="0"/>
              <a:t> is a good tool here in case the input file is not in your current directory</a:t>
            </a:r>
          </a:p>
          <a:p>
            <a:pPr marL="0" indent="0">
              <a:buNone/>
            </a:pPr>
            <a:r>
              <a:rPr lang="en-US" dirty="0"/>
              <a:t>sed "s/&gt;/&gt;$accession/g" $</a:t>
            </a:r>
            <a:r>
              <a:rPr lang="en-US" dirty="0" err="1"/>
              <a:t>input_file</a:t>
            </a:r>
            <a:r>
              <a:rPr lang="en-US" dirty="0"/>
              <a:t> &gt; $</a:t>
            </a:r>
            <a:r>
              <a:rPr lang="en-US" dirty="0" err="1"/>
              <a:t>output_file</a:t>
            </a:r>
            <a:r>
              <a:rPr lang="en-US" dirty="0"/>
              <a:t> # AC: How could you add “_” after $accession here?</a:t>
            </a:r>
          </a:p>
        </p:txBody>
      </p:sp>
      <p:sp>
        <p:nvSpPr>
          <p:cNvPr id="4" name="Date Placeholder 3">
            <a:extLst>
              <a:ext uri="{FF2B5EF4-FFF2-40B4-BE49-F238E27FC236}">
                <a16:creationId xmlns:a16="http://schemas.microsoft.com/office/drawing/2014/main" id="{81C596FE-6BD8-E72F-DCE5-BAA576BE6ECC}"/>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BFD36C4A-426E-AF7A-358E-489CBE345CDD}"/>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7B078994-B202-F2EC-1F6E-F5D31D3E73B0}"/>
              </a:ext>
            </a:extLst>
          </p:cNvPr>
          <p:cNvSpPr>
            <a:spLocks noGrp="1"/>
          </p:cNvSpPr>
          <p:nvPr>
            <p:ph type="sldNum" sz="quarter" idx="12"/>
          </p:nvPr>
        </p:nvSpPr>
        <p:spPr/>
        <p:txBody>
          <a:bodyPr/>
          <a:lstStyle/>
          <a:p>
            <a:fld id="{A689C0C2-2628-4BC7-B4EC-5968BF3255A3}" type="slidenum">
              <a:rPr lang="en-US" smtClean="0"/>
              <a:pPr/>
              <a:t>7</a:t>
            </a:fld>
            <a:endParaRPr lang="en-US"/>
          </a:p>
        </p:txBody>
      </p:sp>
    </p:spTree>
    <p:extLst>
      <p:ext uri="{BB962C8B-B14F-4D97-AF65-F5344CB8AC3E}">
        <p14:creationId xmlns:p14="http://schemas.microsoft.com/office/powerpoint/2010/main" val="205389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436F-5E30-0B3C-325F-5397853E3D13}"/>
              </a:ext>
            </a:extLst>
          </p:cNvPr>
          <p:cNvSpPr>
            <a:spLocks noGrp="1"/>
          </p:cNvSpPr>
          <p:nvPr>
            <p:ph type="title"/>
          </p:nvPr>
        </p:nvSpPr>
        <p:spPr/>
        <p:txBody>
          <a:bodyPr/>
          <a:lstStyle/>
          <a:p>
            <a:r>
              <a:rPr lang="en-US" dirty="0"/>
              <a:t>Parameter expansion approach</a:t>
            </a:r>
          </a:p>
        </p:txBody>
      </p:sp>
      <p:sp>
        <p:nvSpPr>
          <p:cNvPr id="3" name="Content Placeholder 2">
            <a:extLst>
              <a:ext uri="{FF2B5EF4-FFF2-40B4-BE49-F238E27FC236}">
                <a16:creationId xmlns:a16="http://schemas.microsoft.com/office/drawing/2014/main" id="{01C173CF-B770-9698-3D2A-E619A1F977D8}"/>
              </a:ext>
            </a:extLst>
          </p:cNvPr>
          <p:cNvSpPr>
            <a:spLocks noGrp="1"/>
          </p:cNvSpPr>
          <p:nvPr>
            <p:ph idx="1"/>
          </p:nvPr>
        </p:nvSpPr>
        <p:spPr/>
        <p:txBody>
          <a:bodyPr>
            <a:normAutofit fontScale="77500" lnSpcReduction="20000"/>
          </a:bodyPr>
          <a:lstStyle/>
          <a:p>
            <a:pPr marL="0" indent="0">
              <a:buNone/>
            </a:pPr>
            <a:r>
              <a:rPr lang="en-US" dirty="0"/>
              <a:t>#!/bin/bash</a:t>
            </a:r>
          </a:p>
          <a:p>
            <a:pPr marL="0" indent="0">
              <a:buNone/>
            </a:pPr>
            <a:endParaRPr lang="en-US" dirty="0"/>
          </a:p>
          <a:p>
            <a:pPr marL="0" indent="0">
              <a:buNone/>
            </a:pPr>
            <a:r>
              <a:rPr lang="en-US" dirty="0"/>
              <a:t>filename="$1"</a:t>
            </a:r>
          </a:p>
          <a:p>
            <a:pPr marL="0" indent="0">
              <a:buNone/>
            </a:pPr>
            <a:r>
              <a:rPr lang="en-US" dirty="0"/>
              <a:t>delimiter="&gt;"   #character searching for</a:t>
            </a:r>
          </a:p>
          <a:p>
            <a:pPr marL="0" indent="0">
              <a:buNone/>
            </a:pPr>
            <a:endParaRPr lang="en-US" dirty="0"/>
          </a:p>
          <a:p>
            <a:pPr marL="0" indent="0">
              <a:buNone/>
            </a:pPr>
            <a:r>
              <a:rPr lang="en-US" dirty="0"/>
              <a:t>#gets rid of everything at and after the '.'</a:t>
            </a:r>
          </a:p>
          <a:p>
            <a:pPr marL="0" indent="0">
              <a:buNone/>
            </a:pPr>
            <a:r>
              <a:rPr lang="en-US" dirty="0" err="1"/>
              <a:t>additional_header</a:t>
            </a:r>
            <a:r>
              <a:rPr lang="en-US" dirty="0"/>
              <a:t>="${filename%.*} " # AC: how could you also replicate the </a:t>
            </a:r>
            <a:r>
              <a:rPr lang="en-US" dirty="0" err="1"/>
              <a:t>behaviour</a:t>
            </a:r>
            <a:r>
              <a:rPr lang="en-US" dirty="0"/>
              <a:t> of ‘</a:t>
            </a:r>
            <a:r>
              <a:rPr lang="en-US" dirty="0" err="1"/>
              <a:t>basename</a:t>
            </a:r>
            <a:r>
              <a:rPr lang="en-US" dirty="0"/>
              <a:t>’ using this approach?</a:t>
            </a:r>
          </a:p>
          <a:p>
            <a:pPr marL="0" indent="0">
              <a:buNone/>
            </a:pPr>
            <a:endParaRPr lang="en-US" dirty="0"/>
          </a:p>
          <a:p>
            <a:pPr marL="0" indent="0">
              <a:buNone/>
            </a:pPr>
            <a:r>
              <a:rPr lang="en-US" dirty="0"/>
              <a:t>#s stands for substitute, g stands for global, meaning all </a:t>
            </a:r>
            <a:r>
              <a:rPr lang="en-US" dirty="0" err="1"/>
              <a:t>occurences</a:t>
            </a:r>
            <a:r>
              <a:rPr lang="en-US" dirty="0"/>
              <a:t> of</a:t>
            </a:r>
          </a:p>
          <a:p>
            <a:pPr marL="0" indent="0">
              <a:buNone/>
            </a:pPr>
            <a:r>
              <a:rPr lang="en-US" dirty="0"/>
              <a:t>sed "s/$delimiter/$</a:t>
            </a:r>
            <a:r>
              <a:rPr lang="en-US" dirty="0" err="1"/>
              <a:t>delimiter$additional_header</a:t>
            </a:r>
            <a:r>
              <a:rPr lang="en-US" dirty="0"/>
              <a:t> /g" "$filename" &gt; "$2“</a:t>
            </a:r>
          </a:p>
          <a:p>
            <a:pPr marL="0" indent="0">
              <a:buNone/>
            </a:pPr>
            <a:endParaRPr lang="en-US" dirty="0"/>
          </a:p>
          <a:p>
            <a:pPr marL="0" indent="0">
              <a:buNone/>
            </a:pPr>
            <a:r>
              <a:rPr lang="en-US" dirty="0"/>
              <a:t># AC: This example is well commented and uses variable names that are somewhat “self-documenting” (meaning the variable names make clear what the code is doing)</a:t>
            </a:r>
          </a:p>
          <a:p>
            <a:pPr marL="0" indent="0">
              <a:buNone/>
            </a:pPr>
            <a:r>
              <a:rPr lang="en-US" dirty="0"/>
              <a:t># AC: when is g (global mode) required in sed? Is it required here? Is there any downside to using it when not needed?</a:t>
            </a:r>
          </a:p>
        </p:txBody>
      </p:sp>
      <p:sp>
        <p:nvSpPr>
          <p:cNvPr id="4" name="Date Placeholder 3">
            <a:extLst>
              <a:ext uri="{FF2B5EF4-FFF2-40B4-BE49-F238E27FC236}">
                <a16:creationId xmlns:a16="http://schemas.microsoft.com/office/drawing/2014/main" id="{81C596FE-6BD8-E72F-DCE5-BAA576BE6ECC}"/>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BFD36C4A-426E-AF7A-358E-489CBE345CDD}"/>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7B078994-B202-F2EC-1F6E-F5D31D3E73B0}"/>
              </a:ext>
            </a:extLst>
          </p:cNvPr>
          <p:cNvSpPr>
            <a:spLocks noGrp="1"/>
          </p:cNvSpPr>
          <p:nvPr>
            <p:ph type="sldNum" sz="quarter" idx="12"/>
          </p:nvPr>
        </p:nvSpPr>
        <p:spPr/>
        <p:txBody>
          <a:bodyPr/>
          <a:lstStyle/>
          <a:p>
            <a:fld id="{A689C0C2-2628-4BC7-B4EC-5968BF3255A3}" type="slidenum">
              <a:rPr lang="en-US" smtClean="0"/>
              <a:pPr/>
              <a:t>8</a:t>
            </a:fld>
            <a:endParaRPr lang="en-US"/>
          </a:p>
        </p:txBody>
      </p:sp>
    </p:spTree>
    <p:extLst>
      <p:ext uri="{BB962C8B-B14F-4D97-AF65-F5344CB8AC3E}">
        <p14:creationId xmlns:p14="http://schemas.microsoft.com/office/powerpoint/2010/main" val="350841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757D-905F-E5AD-E73F-6A8298C82BCB}"/>
              </a:ext>
            </a:extLst>
          </p:cNvPr>
          <p:cNvSpPr>
            <a:spLocks noGrp="1"/>
          </p:cNvSpPr>
          <p:nvPr>
            <p:ph type="title"/>
          </p:nvPr>
        </p:nvSpPr>
        <p:spPr/>
        <p:txBody>
          <a:bodyPr/>
          <a:lstStyle/>
          <a:p>
            <a:r>
              <a:rPr lang="en-US" dirty="0"/>
              <a:t>Change_headers.sh: my solution using covered material</a:t>
            </a:r>
          </a:p>
        </p:txBody>
      </p:sp>
      <p:sp>
        <p:nvSpPr>
          <p:cNvPr id="3" name="Content Placeholder 2">
            <a:extLst>
              <a:ext uri="{FF2B5EF4-FFF2-40B4-BE49-F238E27FC236}">
                <a16:creationId xmlns:a16="http://schemas.microsoft.com/office/drawing/2014/main" id="{1463D403-32A5-101A-5106-F53C6770C210}"/>
              </a:ext>
            </a:extLst>
          </p:cNvPr>
          <p:cNvSpPr>
            <a:spLocks noGrp="1"/>
          </p:cNvSpPr>
          <p:nvPr>
            <p:ph idx="1"/>
          </p:nvPr>
        </p:nvSpPr>
        <p:spPr/>
        <p:txBody>
          <a:bodyPr/>
          <a:lstStyle/>
          <a:p>
            <a:pPr marL="0" indent="0">
              <a:buNone/>
            </a:pPr>
            <a:r>
              <a:rPr lang="en-US" dirty="0"/>
              <a:t>#!/usr/bin/bash</a:t>
            </a:r>
          </a:p>
          <a:p>
            <a:pPr marL="0" indent="0">
              <a:buNone/>
            </a:pPr>
            <a:r>
              <a:rPr lang="en-US" dirty="0"/>
              <a:t># usage: change_headers.sh &lt;input file&gt; &lt;output file&gt;</a:t>
            </a:r>
          </a:p>
          <a:p>
            <a:pPr marL="0" indent="0">
              <a:buNone/>
            </a:pPr>
            <a:endParaRPr lang="en-US" dirty="0"/>
          </a:p>
          <a:p>
            <a:pPr marL="0" indent="0">
              <a:buNone/>
            </a:pPr>
            <a:r>
              <a:rPr lang="en-US" dirty="0"/>
              <a:t>sed -e "s/&gt;/&gt;$1_/" -e 's/.</a:t>
            </a:r>
            <a:r>
              <a:rPr lang="en-US" dirty="0" err="1"/>
              <a:t>fna</a:t>
            </a:r>
            <a:r>
              <a:rPr lang="en-US" dirty="0"/>
              <a:t>//' $1 &gt; $2 # AC: what if the extension is not .</a:t>
            </a:r>
            <a:r>
              <a:rPr lang="en-US" dirty="0" err="1"/>
              <a:t>fna</a:t>
            </a:r>
            <a:r>
              <a:rPr lang="en-US" dirty="0"/>
              <a:t>? Is there a way to use this approach if you aren’t sure which </a:t>
            </a:r>
            <a:r>
              <a:rPr lang="en-US" dirty="0" err="1"/>
              <a:t>fasta</a:t>
            </a:r>
            <a:r>
              <a:rPr lang="en-US" dirty="0"/>
              <a:t> extension will be used?</a:t>
            </a:r>
          </a:p>
          <a:p>
            <a:pPr marL="0" indent="0">
              <a:buNone/>
            </a:pPr>
            <a:endParaRPr lang="en-US" dirty="0"/>
          </a:p>
          <a:p>
            <a:pPr marL="0" indent="0">
              <a:buNone/>
            </a:pPr>
            <a:r>
              <a:rPr lang="en-US" dirty="0"/>
              <a:t># AC: Is it clearer doing it in one line like this or breaking it up into steps like the student solutions? Which would be easier to troubleshoot if something wasn’t working right?</a:t>
            </a:r>
          </a:p>
        </p:txBody>
      </p:sp>
      <p:sp>
        <p:nvSpPr>
          <p:cNvPr id="4" name="Date Placeholder 3">
            <a:extLst>
              <a:ext uri="{FF2B5EF4-FFF2-40B4-BE49-F238E27FC236}">
                <a16:creationId xmlns:a16="http://schemas.microsoft.com/office/drawing/2014/main" id="{FC0757C6-8C91-10A3-8190-A2E62F463860}"/>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id="{E22065ED-A585-295F-D556-F78CAA6B8AC9}"/>
              </a:ext>
            </a:extLst>
          </p:cNvPr>
          <p:cNvSpPr>
            <a:spLocks noGrp="1"/>
          </p:cNvSpPr>
          <p:nvPr>
            <p:ph type="ftr" sz="quarter" idx="11"/>
          </p:nvPr>
        </p:nvSpPr>
        <p:spPr/>
        <p:txBody>
          <a:bodyPr/>
          <a:lstStyle/>
          <a:p>
            <a:r>
              <a:rPr lang="en-US"/>
              <a:t>BIOL7200 - Lecture - Week 3</a:t>
            </a:r>
          </a:p>
        </p:txBody>
      </p:sp>
      <p:sp>
        <p:nvSpPr>
          <p:cNvPr id="6" name="Slide Number Placeholder 5">
            <a:extLst>
              <a:ext uri="{FF2B5EF4-FFF2-40B4-BE49-F238E27FC236}">
                <a16:creationId xmlns:a16="http://schemas.microsoft.com/office/drawing/2014/main" id="{CBAA015A-5161-C212-0128-F6E1D80501FF}"/>
              </a:ext>
            </a:extLst>
          </p:cNvPr>
          <p:cNvSpPr>
            <a:spLocks noGrp="1"/>
          </p:cNvSpPr>
          <p:nvPr>
            <p:ph type="sldNum" sz="quarter" idx="12"/>
          </p:nvPr>
        </p:nvSpPr>
        <p:spPr/>
        <p:txBody>
          <a:bodyPr/>
          <a:lstStyle/>
          <a:p>
            <a:fld id="{A689C0C2-2628-4BC7-B4EC-5968BF3255A3}" type="slidenum">
              <a:rPr lang="en-US" smtClean="0"/>
              <a:pPr/>
              <a:t>9</a:t>
            </a:fld>
            <a:endParaRPr lang="en-US"/>
          </a:p>
        </p:txBody>
      </p:sp>
    </p:spTree>
    <p:extLst>
      <p:ext uri="{BB962C8B-B14F-4D97-AF65-F5344CB8AC3E}">
        <p14:creationId xmlns:p14="http://schemas.microsoft.com/office/powerpoint/2010/main" val="892478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ssLectureTemplate.potx" id="{F8901282-4467-4121-85F0-404543D64460}" vid="{59BC93A4-E7EC-4B70-A033-0274CE64D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20976</TotalTime>
  <Words>1287</Words>
  <Application>Microsoft Office PowerPoint</Application>
  <PresentationFormat>Widescreen</PresentationFormat>
  <Paragraphs>205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Biol 7200: Programming for Bioinformatics Exercise 2 demos</vt:lpstr>
      <vt:lpstr>Demo plan</vt:lpstr>
      <vt:lpstr>New structure this week for scripts</vt:lpstr>
      <vt:lpstr>View wizard</vt:lpstr>
      <vt:lpstr>View wizard - explanation</vt:lpstr>
      <vt:lpstr>Change_headers.sh</vt:lpstr>
      <vt:lpstr>Process substitution approach</vt:lpstr>
      <vt:lpstr>Parameter expansion approach</vt:lpstr>
      <vt:lpstr>Change_headers.sh: my solution using covered material</vt:lpstr>
      <vt:lpstr>find_perfect_matches.sh</vt:lpstr>
      <vt:lpstr>find_perfect_matches.sh: my solution</vt:lpstr>
      <vt:lpstr>Broken code structure reminder</vt:lpstr>
      <vt:lpstr>Broken code 1</vt:lpstr>
      <vt:lpstr>Broken code 1</vt:lpstr>
      <vt:lpstr>Broken code 2</vt:lpstr>
      <vt:lpstr>Broken code 2</vt:lpstr>
      <vt:lpstr>Broken code 3</vt:lpstr>
      <vt:lpstr>Broken code 3</vt:lpstr>
      <vt:lpstr>Broken code 4</vt:lpstr>
      <vt:lpstr>Broken code 4</vt:lpstr>
      <vt:lpstr>Back to the lecture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dc:title>
  <dc:subject>Programming for Bioinformatics</dc:subject>
  <dc:creator>Emily T Norris</dc:creator>
  <cp:lastModifiedBy>Alan Collins</cp:lastModifiedBy>
  <cp:revision>415</cp:revision>
  <dcterms:created xsi:type="dcterms:W3CDTF">2011-08-22T13:22:10Z</dcterms:created>
  <dcterms:modified xsi:type="dcterms:W3CDTF">2023-09-08T14:18:34Z</dcterms:modified>
</cp:coreProperties>
</file>