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499" r:id="rId3"/>
    <p:sldId id="508" r:id="rId4"/>
    <p:sldId id="547" r:id="rId5"/>
    <p:sldId id="510" r:id="rId6"/>
    <p:sldId id="511" r:id="rId7"/>
    <p:sldId id="545" r:id="rId8"/>
    <p:sldId id="546" r:id="rId9"/>
    <p:sldId id="542" r:id="rId10"/>
    <p:sldId id="543" r:id="rId11"/>
    <p:sldId id="513" r:id="rId12"/>
    <p:sldId id="549" r:id="rId13"/>
    <p:sldId id="548" r:id="rId14"/>
    <p:sldId id="544" r:id="rId15"/>
    <p:sldId id="551" r:id="rId16"/>
    <p:sldId id="552" r:id="rId17"/>
    <p:sldId id="553" r:id="rId18"/>
    <p:sldId id="554" r:id="rId19"/>
    <p:sldId id="555" r:id="rId20"/>
    <p:sldId id="556" r:id="rId21"/>
    <p:sldId id="3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on Chand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012D58"/>
    <a:srgbClr val="785EF0"/>
    <a:srgbClr val="FE6100"/>
    <a:srgbClr val="FFB000"/>
    <a:srgbClr val="D55E00"/>
    <a:srgbClr val="CC79A7"/>
    <a:srgbClr val="0072B2"/>
    <a:srgbClr val="F0E442"/>
    <a:srgbClr val="009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09" autoAdjust="0"/>
  </p:normalViewPr>
  <p:slideViewPr>
    <p:cSldViewPr snapToGrid="0">
      <p:cViewPr varScale="1">
        <p:scale>
          <a:sx n="136" d="100"/>
          <a:sy n="136" d="100"/>
        </p:scale>
        <p:origin x="1188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A04F-CEED-448F-98B1-B0CF1639D31B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C432-BA30-4A08-88CB-2F7FAC694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8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37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4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8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98" y="92075"/>
            <a:ext cx="2821409" cy="4769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i="1" dirty="0"/>
              <a:t>Biol 7200: Programming for Bioinformatics </a:t>
            </a:r>
            <a:r>
              <a:rPr lang="en-US"/>
              <a:t>Week 7 </a:t>
            </a:r>
            <a:r>
              <a:rPr lang="en-US" dirty="0"/>
              <a:t>assignment demos and broken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F532-C29C-9432-1382-0DA6E1D6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structure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5F65-BEDC-4C0C-94A3-A061473F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E5B4-03E1-A077-0F7A-1A9604C9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7F45D-71BF-4CBB-E879-4DEF865D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631A8-218F-3A8C-440E-0AF72F95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000DBC8-BCD7-B2E6-5DDC-3884F97B65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F26BC0EA-D2E7-459D-4762-82999E52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443" y="3214469"/>
            <a:ext cx="5905114" cy="12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8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Calculate the sum of two numbers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dirty="0"/>
              <a:t> produces a generator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Return type is not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it is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Generator</a:t>
            </a:r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keyword instead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23F19B-A8DE-2600-5877-E0F9096BD9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7443" y="3214469"/>
            <a:ext cx="5905114" cy="1297426"/>
          </a:xfrm>
        </p:spPr>
      </p:pic>
    </p:spTree>
    <p:extLst>
      <p:ext uri="{BB962C8B-B14F-4D97-AF65-F5344CB8AC3E}">
        <p14:creationId xmlns:p14="http://schemas.microsoft.com/office/powerpoint/2010/main" val="36441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000DBC8-BCD7-B2E6-5DDC-3884F97B65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14">
            <a:extLst>
              <a:ext uri="{FF2B5EF4-FFF2-40B4-BE49-F238E27FC236}">
                <a16:creationId xmlns:a16="http://schemas.microsoft.com/office/drawing/2014/main" id="{8F0F2F89-F8DF-7626-9030-BA26DF9D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30" y="858130"/>
            <a:ext cx="6639070" cy="60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77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55698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a function to read two </a:t>
            </a:r>
            <a:r>
              <a:rPr lang="en-US" dirty="0" err="1"/>
              <a:t>fasta</a:t>
            </a:r>
            <a:r>
              <a:rPr lang="en-US" dirty="0"/>
              <a:t> files into </a:t>
            </a:r>
            <a:r>
              <a:rPr lang="en-US" dirty="0" err="1"/>
              <a:t>dicts</a:t>
            </a:r>
            <a:endParaRPr lang="en-US" dirty="0"/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Function defaults are created when the function is defined, not called. All calls will use the same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instance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seqs2</a:t>
            </a:r>
            <a:r>
              <a:rPr lang="en-US" dirty="0"/>
              <a:t> will contain the sequence from file1.fna</a:t>
            </a:r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Replace </a:t>
            </a:r>
            <a:r>
              <a:rPr lang="en-US" dirty="0" err="1"/>
              <a:t>seq_dict</a:t>
            </a:r>
            <a:r>
              <a:rPr lang="en-US" dirty="0"/>
              <a:t> with an empty </a:t>
            </a:r>
            <a:r>
              <a:rPr lang="en-US" dirty="0" err="1"/>
              <a:t>dict</a:t>
            </a:r>
            <a:r>
              <a:rPr lang="en-US" dirty="0"/>
              <a:t> within the function body if no input given. i.e.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read_fasta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fa_file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seq_dict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=None):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seq_dict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None: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seq_dict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7D272F7-C4E2-E486-E38F-41B6447D04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2930" y="858130"/>
            <a:ext cx="6639070" cy="6010104"/>
          </a:xfrm>
        </p:spPr>
      </p:pic>
    </p:spTree>
    <p:extLst>
      <p:ext uri="{BB962C8B-B14F-4D97-AF65-F5344CB8AC3E}">
        <p14:creationId xmlns:p14="http://schemas.microsoft.com/office/powerpoint/2010/main" val="276119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3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6A0C67C-51EB-DFBB-8E49-D7E6ED527B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3499" y="1969477"/>
            <a:ext cx="5113002" cy="378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80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3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545210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a function to increment a number within a loop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Whenever an assignment operator is used inside a function, it creates a variable with local scope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x becomes a local variable within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Calibri Light" panose="020F0302020204030204" pitchFamily="34" charset="0"/>
                <a:cs typeface="Courier New" panose="02070309020205020404" pitchFamily="49" charset="0"/>
              </a:rPr>
              <a:t>increment_x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Calibri Light" panose="020F0302020204030204" pitchFamily="34" charset="0"/>
                <a:cs typeface="Courier New" panose="02070309020205020404" pitchFamily="49" charset="0"/>
              </a:rPr>
              <a:t>()</a:t>
            </a:r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 not the x defined on line 1</a:t>
            </a:r>
          </a:p>
          <a:p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How </a:t>
            </a:r>
            <a:r>
              <a:rPr lang="en-US" dirty="0"/>
              <a:t>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Pass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Calibri Light" panose="020F0302020204030204" pitchFamily="34" charset="0"/>
                <a:cs typeface="Courier New" panose="02070309020205020404" pitchFamily="49" charset="0"/>
              </a:rPr>
              <a:t>x</a:t>
            </a:r>
            <a:r>
              <a:rPr lang="en-US" dirty="0"/>
              <a:t> as an argument and return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Calibri Light" panose="020F0302020204030204" pitchFamily="34" charset="0"/>
                <a:cs typeface="Courier New" panose="02070309020205020404" pitchFamily="49" charset="0"/>
              </a:rPr>
              <a:t>x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Avoid using global variables in functions (except constants if you need to). It is harder to read and understand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B123-D933-ED3A-DD80-24449B9A38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B313C54D-82CD-F3B7-343B-220F7157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99" y="1969477"/>
            <a:ext cx="5113002" cy="378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5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4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0227D01-8DBA-7FA8-60E6-90F554F5DC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Content Placeholder 12">
            <a:extLst>
              <a:ext uri="{FF2B5EF4-FFF2-40B4-BE49-F238E27FC236}">
                <a16:creationId xmlns:a16="http://schemas.microsoft.com/office/drawing/2014/main" id="{79A8C90E-5D0C-F9A6-09B0-EB8D0253E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888" y="2612255"/>
            <a:ext cx="6396111" cy="242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1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4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a function to remove odd numbers from a list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Changing a list when iterating over it changes the length, but not the already running range 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You get an index error if you delete any elements</a:t>
            </a:r>
          </a:p>
          <a:p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How </a:t>
            </a:r>
            <a:r>
              <a:rPr lang="en-US" dirty="0"/>
              <a:t>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Copy even numbers to a new 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Or iterate over the list in reverse. i.e., </a:t>
            </a:r>
            <a:br>
              <a:rPr lang="en-US" dirty="0"/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Calibri Light" panose="020F0302020204030204" pitchFamily="34" charset="0"/>
                <a:cs typeface="Courier New" panose="02070309020205020404" pitchFamily="49" charset="0"/>
              </a:rPr>
              <a:t>reversed(range(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Calibri Light" panose="020F0302020204030204" pitchFamily="34" charset="0"/>
                <a:cs typeface="Courier New" panose="02070309020205020404" pitchFamily="49" charset="0"/>
              </a:rPr>
              <a:t>len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Calibri Light" panose="020F0302020204030204" pitchFamily="34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Calibri Light" panose="020F0302020204030204" pitchFamily="34" charset="0"/>
                <a:cs typeface="Courier New" panose="02070309020205020404" pitchFamily="49" charset="0"/>
              </a:rPr>
              <a:t>lst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Calibri Light" panose="020F0302020204030204" pitchFamily="34" charset="0"/>
                <a:cs typeface="Courier New" panose="02070309020205020404" pitchFamily="49" charset="0"/>
              </a:rPr>
              <a:t>)))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B123-D933-ED3A-DD80-24449B9A38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2" name="Content Placeholder 12">
            <a:extLst>
              <a:ext uri="{FF2B5EF4-FFF2-40B4-BE49-F238E27FC236}">
                <a16:creationId xmlns:a16="http://schemas.microsoft.com/office/drawing/2014/main" id="{7AAF7A7D-25D5-FE55-810E-BC90FD7A9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888" y="2612255"/>
            <a:ext cx="6396111" cy="242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4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5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84BA04E-927F-C488-D692-E4903D60A9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8000" y="2442454"/>
            <a:ext cx="6604000" cy="2841456"/>
          </a:xfrm>
        </p:spPr>
      </p:pic>
    </p:spTree>
    <p:extLst>
      <p:ext uri="{BB962C8B-B14F-4D97-AF65-F5344CB8AC3E}">
        <p14:creationId xmlns:p14="http://schemas.microsoft.com/office/powerpoint/2010/main" val="264869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demos</a:t>
            </a:r>
          </a:p>
          <a:p>
            <a:r>
              <a:rPr lang="en-US" dirty="0"/>
              <a:t>Broken code</a:t>
            </a:r>
          </a:p>
          <a:p>
            <a:r>
              <a:rPr lang="en-US" dirty="0"/>
              <a:t>If there’s time, review material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5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978400" cy="4525963"/>
          </a:xfrm>
        </p:spPr>
        <p:txBody>
          <a:bodyPr>
            <a:normAutofit/>
          </a:bodyPr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a function to modify objects of different types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When modifying immutable types, a new instance is created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Only the list is actually modified</a:t>
            </a:r>
          </a:p>
          <a:p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How </a:t>
            </a:r>
            <a:r>
              <a:rPr lang="en-US" dirty="0"/>
              <a:t>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Return the modified objects and overwrite the originals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B123-D933-ED3A-DD80-24449B9A38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D3B3D1-5423-CFD7-65B6-AB8AB9B1C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701" y="5641099"/>
            <a:ext cx="5353797" cy="400106"/>
          </a:xfrm>
          <a:prstGeom prst="rect">
            <a:avLst/>
          </a:prstGeom>
        </p:spPr>
      </p:pic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id="{4C6F0A7F-E3AA-B556-39E0-B5C7CE0C4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2442454"/>
            <a:ext cx="6604000" cy="284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06440" y="2130426"/>
            <a:ext cx="5471160" cy="1470025"/>
          </a:xfrm>
        </p:spPr>
        <p:txBody>
          <a:bodyPr/>
          <a:lstStyle/>
          <a:p>
            <a:r>
              <a:rPr lang="en-US" dirty="0"/>
              <a:t>End of Lesson</a:t>
            </a:r>
          </a:p>
        </p:txBody>
      </p:sp>
    </p:spTree>
    <p:extLst>
      <p:ext uri="{BB962C8B-B14F-4D97-AF65-F5344CB8AC3E}">
        <p14:creationId xmlns:p14="http://schemas.microsoft.com/office/powerpoint/2010/main" val="221866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FBDC-B261-8D02-B5F8-05D9C95C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0F81-D2BC-6B9F-DCC5-FCD2F8CEE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CA7F6-E094-FB65-BAE5-A3014933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204CE-A996-A416-AAD2-9215FA9C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1DA32-A6E6-8DB2-0344-B38255A2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4ECFB8D-D8C6-5ADD-6BBC-3294C358B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081696"/>
              </p:ext>
            </p:extLst>
          </p:nvPr>
        </p:nvGraphicFramePr>
        <p:xfrm>
          <a:off x="3467100" y="2465180"/>
          <a:ext cx="8810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881640" imgH="453600" progId="Package">
                  <p:embed/>
                </p:oleObj>
              </mc:Choice>
              <mc:Fallback>
                <p:oleObj name="Packager Shell Object" showAsIcon="1" r:id="rId2" imgW="88164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67100" y="2465180"/>
                        <a:ext cx="88106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BBCA15A-C75B-E9E4-DB2F-9508793AC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9720"/>
              </p:ext>
            </p:extLst>
          </p:nvPr>
        </p:nvGraphicFramePr>
        <p:xfrm>
          <a:off x="6027641" y="2465180"/>
          <a:ext cx="965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965520" imgH="453600" progId="Package">
                  <p:embed/>
                </p:oleObj>
              </mc:Choice>
              <mc:Fallback>
                <p:oleObj name="Packager Shell Object" showAsIcon="1" r:id="rId4" imgW="96552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27641" y="2465180"/>
                        <a:ext cx="9652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2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07B3A-0082-12A8-8E0F-1A0BFDBC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81E6-A9B9-6E1B-9670-276F2CDD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0BA56-14D5-0CB7-DD89-4F22ECFB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E07636-5A90-4E4E-9D8C-2B76269AF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33" y="1"/>
            <a:ext cx="10153934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3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D6D2-A0D7-C76C-9288-DE14EB87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paired-entheses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5723-92ED-4855-C2E2-258F0CF9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B810-0821-EE3A-7667-596CA9FD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7404-1A18-7381-6B93-AAB02D73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7EFC-03AE-BDE7-6C02-87140F85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C304A15-BC90-1609-DE31-D3FD304BE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880313"/>
              </p:ext>
            </p:extLst>
          </p:nvPr>
        </p:nvGraphicFramePr>
        <p:xfrm>
          <a:off x="2940050" y="2968625"/>
          <a:ext cx="6715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671760" imgH="453600" progId="Package">
                  <p:embed/>
                </p:oleObj>
              </mc:Choice>
              <mc:Fallback>
                <p:oleObj name="Packager Shell Object" showAsIcon="1" r:id="rId3" imgW="67176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0050" y="2968625"/>
                        <a:ext cx="67151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07A071E-D111-59D4-2925-EF3DC5E48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339265"/>
              </p:ext>
            </p:extLst>
          </p:nvPr>
        </p:nvGraphicFramePr>
        <p:xfrm>
          <a:off x="6682398" y="2968624"/>
          <a:ext cx="8397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839520" imgH="453600" progId="Package">
                  <p:embed/>
                </p:oleObj>
              </mc:Choice>
              <mc:Fallback>
                <p:oleObj name="Packager Shell Object" showAsIcon="1" r:id="rId5" imgW="83952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82398" y="2968624"/>
                        <a:ext cx="839788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253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07B3A-0082-12A8-8E0F-1A0BFDBC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81E6-A9B9-6E1B-9670-276F2CDD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0BA56-14D5-0CB7-DD89-4F22ECFB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8ABD0A-56AD-180B-9644-E5068567C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981" y="0"/>
            <a:ext cx="8764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8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D6D2-A0D7-C76C-9288-DE14EB87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get homolog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5723-92ED-4855-C2E2-258F0CF9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B810-0821-EE3A-7667-596CA9FD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7404-1A18-7381-6B93-AAB02D73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7EFC-03AE-BDE7-6C02-87140F85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AC62554-91F0-2A16-BC40-241414FD6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996215"/>
              </p:ext>
            </p:extLst>
          </p:nvPr>
        </p:nvGraphicFramePr>
        <p:xfrm>
          <a:off x="5818981" y="3101609"/>
          <a:ext cx="5540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554040" imgH="453600" progId="Package">
                  <p:embed/>
                </p:oleObj>
              </mc:Choice>
              <mc:Fallback>
                <p:oleObj name="Packager Shell Object" showAsIcon="1" r:id="rId3" imgW="55404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8981" y="3101609"/>
                        <a:ext cx="554037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922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07B3A-0082-12A8-8E0F-1A0BFDBC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81E6-A9B9-6E1B-9670-276F2CDD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0BA56-14D5-0CB7-DD89-4F22ECFB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F84F715-2677-64FA-0513-735346D160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74988"/>
              </p:ext>
            </p:extLst>
          </p:nvPr>
        </p:nvGraphicFramePr>
        <p:xfrm>
          <a:off x="5465763" y="3243263"/>
          <a:ext cx="8223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822600" imgH="453600" progId="Package">
                  <p:embed/>
                </p:oleObj>
              </mc:Choice>
              <mc:Fallback>
                <p:oleObj name="Packager Shell Object" showAsIcon="1" r:id="rId3" imgW="822600" imgH="453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5763" y="3243263"/>
                        <a:ext cx="8223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5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8708-0F5D-EA20-EE94-314969FB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F04D-8CED-C139-9895-CE6E4908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</a:t>
            </a:r>
            <a:r>
              <a:rPr lang="en-US"/>
              <a:t>broken code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221FD-CE6A-7854-CB86-07025DD8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731C5-BC2D-D713-1DAB-AC46ACC3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7C14-C6E4-D8E6-46BC-A5DC0894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2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LectureTemplate.potx" id="{F8901282-4467-4121-85F0-404543D64460}" vid="{59BC93A4-E7EC-4B70-A033-0274CE64D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21059</TotalTime>
  <Words>710</Words>
  <Application>Microsoft Office PowerPoint</Application>
  <PresentationFormat>Widescreen</PresentationFormat>
  <Paragraphs>157</Paragraphs>
  <Slides>21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Packager Shell Object</vt:lpstr>
      <vt:lpstr>Package</vt:lpstr>
      <vt:lpstr>Biol 7200: Programming for Bioinformatics Week 7 assignment demos and broken code</vt:lpstr>
      <vt:lpstr>Plan for today</vt:lpstr>
      <vt:lpstr>Q1 triangle</vt:lpstr>
      <vt:lpstr>PowerPoint Presentation</vt:lpstr>
      <vt:lpstr>Q2 paired-entheses</vt:lpstr>
      <vt:lpstr>PowerPoint Presentation</vt:lpstr>
      <vt:lpstr>Q3 get homolog sequences</vt:lpstr>
      <vt:lpstr>PowerPoint Presentation</vt:lpstr>
      <vt:lpstr>End of demos</vt:lpstr>
      <vt:lpstr>Broken code structure reminder</vt:lpstr>
      <vt:lpstr>Broken code 1</vt:lpstr>
      <vt:lpstr>Broken code 1</vt:lpstr>
      <vt:lpstr>Broken code 2</vt:lpstr>
      <vt:lpstr>Broken code 2</vt:lpstr>
      <vt:lpstr>Broken code 3</vt:lpstr>
      <vt:lpstr>Broken code 3</vt:lpstr>
      <vt:lpstr>Broken code 4</vt:lpstr>
      <vt:lpstr>Broken code 4</vt:lpstr>
      <vt:lpstr>Broken code 5</vt:lpstr>
      <vt:lpstr>Broken code 5</vt:lpstr>
      <vt:lpstr>End of Lesson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>Programming for Bioinformatics</dc:subject>
  <dc:creator>Emily T Norris</dc:creator>
  <cp:lastModifiedBy>Alan Collins</cp:lastModifiedBy>
  <cp:revision>427</cp:revision>
  <dcterms:created xsi:type="dcterms:W3CDTF">2011-08-22T13:22:10Z</dcterms:created>
  <dcterms:modified xsi:type="dcterms:W3CDTF">2023-10-21T23:24:35Z</dcterms:modified>
</cp:coreProperties>
</file>