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389" r:id="rId3"/>
    <p:sldId id="399" r:id="rId4"/>
    <p:sldId id="266" r:id="rId5"/>
    <p:sldId id="523" r:id="rId6"/>
    <p:sldId id="519" r:id="rId7"/>
    <p:sldId id="497" r:id="rId8"/>
    <p:sldId id="400" r:id="rId9"/>
    <p:sldId id="428" r:id="rId10"/>
    <p:sldId id="526" r:id="rId11"/>
    <p:sldId id="529" r:id="rId12"/>
    <p:sldId id="593" r:id="rId13"/>
    <p:sldId id="532" r:id="rId14"/>
    <p:sldId id="536" r:id="rId15"/>
    <p:sldId id="539" r:id="rId16"/>
    <p:sldId id="432" r:id="rId17"/>
    <p:sldId id="423" r:id="rId18"/>
    <p:sldId id="424" r:id="rId19"/>
    <p:sldId id="425" r:id="rId20"/>
    <p:sldId id="426" r:id="rId21"/>
    <p:sldId id="402" r:id="rId22"/>
    <p:sldId id="542" r:id="rId23"/>
    <p:sldId id="546" r:id="rId24"/>
    <p:sldId id="454" r:id="rId25"/>
    <p:sldId id="443" r:id="rId26"/>
    <p:sldId id="456" r:id="rId27"/>
    <p:sldId id="550" r:id="rId28"/>
    <p:sldId id="547" r:id="rId29"/>
    <p:sldId id="596" r:id="rId30"/>
    <p:sldId id="458" r:id="rId31"/>
    <p:sldId id="549" r:id="rId32"/>
    <p:sldId id="463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82" r:id="rId43"/>
    <p:sldId id="561" r:id="rId44"/>
    <p:sldId id="562" r:id="rId45"/>
    <p:sldId id="563" r:id="rId46"/>
    <p:sldId id="589" r:id="rId47"/>
    <p:sldId id="594" r:id="rId48"/>
    <p:sldId id="564" r:id="rId49"/>
    <p:sldId id="567" r:id="rId50"/>
    <p:sldId id="565" r:id="rId51"/>
    <p:sldId id="566" r:id="rId52"/>
    <p:sldId id="560" r:id="rId53"/>
    <p:sldId id="573" r:id="rId54"/>
    <p:sldId id="595" r:id="rId55"/>
    <p:sldId id="569" r:id="rId56"/>
    <p:sldId id="591" r:id="rId57"/>
    <p:sldId id="571" r:id="rId58"/>
    <p:sldId id="46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A24"/>
    <a:srgbClr val="380C2A"/>
    <a:srgbClr val="0000FF"/>
    <a:srgbClr val="DAB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85692" autoAdjust="0"/>
  </p:normalViewPr>
  <p:slideViewPr>
    <p:cSldViewPr snapToGrid="0">
      <p:cViewPr varScale="1">
        <p:scale>
          <a:sx n="136" d="100"/>
          <a:sy n="136" d="100"/>
        </p:scale>
        <p:origin x="95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07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25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2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MW sounds pretty vague, right? Perhaps some major bioinformatics organizations offer more specific definitions? NOPE!!!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intro to bioinformatics course (not an intro Bio course) we’re more focused on moving you along the x axis of this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0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Mac change the shell to bash by running “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chsh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–s /bin/bash” and install gnu core utils for a more ubuntu-like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si.gatech.edu/students/honor-co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Song343@gatech.edu" TargetMode="External"/><Relationship Id="rId2" Type="http://schemas.openxmlformats.org/officeDocument/2006/relationships/hyperlink" Target="mailto:biol7200.gt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groves6@gatech.edu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xplainshell.com/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</a:t>
            </a:r>
            <a:br>
              <a:rPr lang="en-US" i="1" dirty="0"/>
            </a:br>
            <a:r>
              <a:rPr lang="en-US" dirty="0"/>
              <a:t>Introduction to </a:t>
            </a:r>
            <a:r>
              <a:rPr lang="en-US" dirty="0" err="1"/>
              <a:t>unix</a:t>
            </a:r>
            <a:r>
              <a:rPr lang="en-US" dirty="0"/>
              <a:t> and bash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Lectures and assignments are designed to work together to help you learn</a:t>
            </a:r>
          </a:p>
          <a:p>
            <a:r>
              <a:rPr lang="en-US" sz="2400" dirty="0"/>
              <a:t>Lectures will include:</a:t>
            </a:r>
          </a:p>
          <a:p>
            <a:pPr lvl="1"/>
            <a:r>
              <a:rPr lang="en-US" dirty="0"/>
              <a:t>Description of bioinformatic tools, data, and methods</a:t>
            </a:r>
          </a:p>
          <a:p>
            <a:pPr lvl="1"/>
            <a:r>
              <a:rPr lang="en-US" dirty="0"/>
              <a:t>Illustration of coding concepts using examples</a:t>
            </a:r>
          </a:p>
          <a:p>
            <a:pPr lvl="1"/>
            <a:r>
              <a:rPr lang="en-US" dirty="0"/>
              <a:t>Discussion of assignments and code demonstrations</a:t>
            </a:r>
          </a:p>
          <a:p>
            <a:endParaRPr lang="en-US" sz="2400" dirty="0"/>
          </a:p>
          <a:p>
            <a:r>
              <a:rPr lang="en-US" sz="2400" dirty="0"/>
              <a:t>Assignments will involve solving problems using</a:t>
            </a:r>
            <a:r>
              <a:rPr lang="en-US" dirty="0"/>
              <a:t> approaches covered in class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</p:spTree>
    <p:extLst>
      <p:ext uri="{BB962C8B-B14F-4D97-AF65-F5344CB8AC3E}">
        <p14:creationId xmlns:p14="http://schemas.microsoft.com/office/powerpoint/2010/main" val="29317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you will need – </a:t>
            </a:r>
            <a:r>
              <a:rPr lang="en-US" dirty="0" err="1"/>
              <a:t>unix</a:t>
            </a:r>
            <a:r>
              <a:rPr lang="en-US" dirty="0"/>
              <a:t> terminal with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You will need access to a </a:t>
            </a:r>
            <a:r>
              <a:rPr lang="en-US" dirty="0"/>
              <a:t>L</a:t>
            </a:r>
            <a:r>
              <a:rPr lang="en-US" sz="2400" dirty="0"/>
              <a:t>inux/mac terminal with a Bash shell</a:t>
            </a:r>
          </a:p>
          <a:p>
            <a:r>
              <a:rPr lang="en-US" dirty="0"/>
              <a:t>You have options depending on your computer hardware (Mac/Windows)</a:t>
            </a:r>
          </a:p>
          <a:p>
            <a:r>
              <a:rPr lang="en-US" dirty="0"/>
              <a:t>Easiest options for any computer:</a:t>
            </a:r>
          </a:p>
          <a:p>
            <a:pPr lvl="1"/>
            <a:r>
              <a:rPr lang="en-US" dirty="0"/>
              <a:t>*On Windows install Windows Subsystem for Linux (WSL)</a:t>
            </a:r>
          </a:p>
          <a:p>
            <a:pPr lvl="1"/>
            <a:r>
              <a:rPr lang="en-US" dirty="0"/>
              <a:t>On Mac use the built-in terminal</a:t>
            </a:r>
          </a:p>
          <a:p>
            <a:r>
              <a:rPr lang="en-US" dirty="0"/>
              <a:t>Options for powerful computers:</a:t>
            </a:r>
          </a:p>
          <a:p>
            <a:pPr lvl="1"/>
            <a:r>
              <a:rPr lang="en-US" dirty="0"/>
              <a:t>*Install a virtual machine running Ubuntu</a:t>
            </a:r>
          </a:p>
          <a:p>
            <a:pPr lvl="1"/>
            <a:r>
              <a:rPr lang="en-US" dirty="0"/>
              <a:t>*Install a Docker container running Ubuntu</a:t>
            </a:r>
          </a:p>
          <a:p>
            <a:r>
              <a:rPr lang="en-US" dirty="0"/>
              <a:t>Options for Windows computers with excess hard drive space</a:t>
            </a:r>
          </a:p>
          <a:p>
            <a:pPr lvl="1"/>
            <a:r>
              <a:rPr lang="en-US" dirty="0"/>
              <a:t>Dual boot Ubuntu (advanced)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Instructions provided on Canvas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</p:spTree>
    <p:extLst>
      <p:ext uri="{BB962C8B-B14F-4D97-AF65-F5344CB8AC3E}">
        <p14:creationId xmlns:p14="http://schemas.microsoft.com/office/powerpoint/2010/main" val="255839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D57-F178-FD1A-9848-982DF542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you will need – Text editor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7F41E7-5419-93E3-08A0-A11DBB1E1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a text editor designed for coding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Monospaced 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Control over line endings and indentation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Syntax is highlighted using different colors</a:t>
            </a:r>
          </a:p>
          <a:p>
            <a:endParaRPr lang="en-US" dirty="0"/>
          </a:p>
          <a:p>
            <a:r>
              <a:rPr lang="en-US" dirty="0"/>
              <a:t>Use whichever you like</a:t>
            </a:r>
          </a:p>
          <a:p>
            <a:endParaRPr lang="en-US" dirty="0"/>
          </a:p>
          <a:p>
            <a:r>
              <a:rPr lang="en-US" dirty="0"/>
              <a:t>Two free options I like: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Sublime Text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VS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D69F-EBEB-7AF6-82A1-5830055F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2D7C-B19D-AF85-BB35-82FE7A0F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0538-2E60-3151-59EB-C09B6862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4D28AE4-3563-155E-79C5-658F098AEF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7393"/>
          <a:stretch/>
        </p:blipFill>
        <p:spPr>
          <a:xfrm>
            <a:off x="6796297" y="1600200"/>
            <a:ext cx="4187406" cy="2380957"/>
          </a:xfrm>
        </p:spPr>
      </p:pic>
      <p:pic>
        <p:nvPicPr>
          <p:cNvPr id="3" name="Content Placeholder 13">
            <a:extLst>
              <a:ext uri="{FF2B5EF4-FFF2-40B4-BE49-F238E27FC236}">
                <a16:creationId xmlns:a16="http://schemas.microsoft.com/office/drawing/2014/main" id="{102E95D6-7AD8-737B-BE02-CF6C65E67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607"/>
          <a:stretch/>
        </p:blipFill>
        <p:spPr>
          <a:xfrm>
            <a:off x="6796297" y="4096251"/>
            <a:ext cx="4187406" cy="21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Exercises/Assessments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files will be uploaded to Canvas each week</a:t>
            </a:r>
          </a:p>
          <a:p>
            <a:endParaRPr lang="en-US" dirty="0"/>
          </a:p>
          <a:p>
            <a:r>
              <a:rPr lang="en-US" dirty="0"/>
              <a:t>Assignments are set on Tuesdays and due the following Monday (</a:t>
            </a:r>
            <a:r>
              <a:rPr lang="en-US" b="1" dirty="0"/>
              <a:t>submission after Monday 11:59PM is late!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Submit a solution to the coding exercises and/or answer a set of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65% is evaluation of your code/assignment (+ some opportunity for extra credit)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25% of your grade is demo</a:t>
            </a:r>
          </a:p>
          <a:p>
            <a:endParaRPr lang="en-US" dirty="0"/>
          </a:p>
          <a:p>
            <a:r>
              <a:rPr lang="en-US" dirty="0"/>
              <a:t>10% is submitting your code/assignment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week some students will be selected (or volunteer) to either </a:t>
            </a:r>
          </a:p>
          <a:p>
            <a:pPr lvl="1"/>
            <a:r>
              <a:rPr lang="en-US" dirty="0"/>
              <a:t>Demonstrate an example solution to that week’s assignment</a:t>
            </a:r>
          </a:p>
          <a:p>
            <a:pPr lvl="1"/>
            <a:r>
              <a:rPr lang="en-US" dirty="0"/>
              <a:t>Explain what is wrong with a solution that does not work (which they have not seen before)</a:t>
            </a:r>
          </a:p>
          <a:p>
            <a:pPr lvl="1"/>
            <a:r>
              <a:rPr lang="en-US" dirty="0"/>
              <a:t>Field questions (if any) about their explanation (</a:t>
            </a:r>
            <a:r>
              <a:rPr lang="en-US" u="sng" dirty="0"/>
              <a:t>not graded!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On a week you are not selected, you can volunteer a solution (if yours is different) to satisfy this requirement</a:t>
            </a:r>
          </a:p>
          <a:p>
            <a:endParaRPr lang="en-US" dirty="0"/>
          </a:p>
          <a:p>
            <a:r>
              <a:rPr lang="en-US" dirty="0"/>
              <a:t>A key skill for bioinformaticians is the ability to communicate concepts clearly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assignments will be evaluated by the TAs</a:t>
            </a:r>
          </a:p>
          <a:p>
            <a:endParaRPr lang="en-US" dirty="0"/>
          </a:p>
          <a:p>
            <a:r>
              <a:rPr lang="en-US" dirty="0"/>
              <a:t>The TAs will test your code using the following criteria:</a:t>
            </a:r>
          </a:p>
          <a:p>
            <a:pPr lvl="1"/>
            <a:r>
              <a:rPr lang="en-US" dirty="0"/>
              <a:t>Code runs without any errors</a:t>
            </a:r>
          </a:p>
          <a:p>
            <a:pPr lvl="1"/>
            <a:r>
              <a:rPr lang="en-US" dirty="0"/>
              <a:t>Produces the correct output</a:t>
            </a:r>
          </a:p>
          <a:p>
            <a:pPr lvl="1"/>
            <a:r>
              <a:rPr lang="en-US" dirty="0"/>
              <a:t>Finishes in a reasonable amount of time (less than 5 min)</a:t>
            </a:r>
          </a:p>
          <a:p>
            <a:pPr lvl="1"/>
            <a:r>
              <a:rPr lang="en-US" dirty="0"/>
              <a:t>Is not plagiarized</a:t>
            </a:r>
          </a:p>
          <a:p>
            <a:pPr lvl="1"/>
            <a:endParaRPr lang="en-US" dirty="0"/>
          </a:p>
          <a:p>
            <a:r>
              <a:rPr lang="en-US" dirty="0"/>
              <a:t>TAs can give you feedback on your assignment, or you can ask questions during discussion sessions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ethics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76296"/>
            <a:ext cx="8229600" cy="43737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dirty="0"/>
              <a:t>Please look up the honor code, including the Graduate Addendum, at </a:t>
            </a:r>
            <a:r>
              <a:rPr lang="en-US" dirty="0">
                <a:hlinkClick r:id="rId2"/>
              </a:rPr>
              <a:t>https://osi.gatech.edu/students/honor-code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violations to the honor code can result in failing the class and/or expulsion from the institute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1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clear - what’s 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Discussing amongst yourself HOW you can approach the solution – not specifics of the code</a:t>
            </a:r>
          </a:p>
          <a:p>
            <a:endParaRPr lang="en-US" sz="2400" dirty="0"/>
          </a:p>
          <a:p>
            <a:r>
              <a:rPr lang="en-US" sz="2400" dirty="0"/>
              <a:t>Helping someone understand a concept by a providing a few examples</a:t>
            </a:r>
          </a:p>
          <a:p>
            <a:endParaRPr lang="en-US" sz="2400" dirty="0"/>
          </a:p>
          <a:p>
            <a:r>
              <a:rPr lang="en-US" sz="2400" dirty="0"/>
              <a:t>Coming to me or the TAs to ask for help, to clarify points of confusion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</p:spTree>
    <p:extLst>
      <p:ext uri="{BB962C8B-B14F-4D97-AF65-F5344CB8AC3E}">
        <p14:creationId xmlns:p14="http://schemas.microsoft.com/office/powerpoint/2010/main" val="3520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Course structure</a:t>
            </a:r>
          </a:p>
          <a:p>
            <a:r>
              <a:rPr lang="en-US" dirty="0"/>
              <a:t>Unix systems and the command line</a:t>
            </a:r>
          </a:p>
          <a:p>
            <a:r>
              <a:rPr lang="en-US" dirty="0"/>
              <a:t>Linux filesystem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0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clear - What counts as plagiarism: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Sitting down together and writing the same code (different variable names is still the same code)</a:t>
            </a:r>
          </a:p>
          <a:p>
            <a:endParaRPr lang="en-US" sz="2400" dirty="0"/>
          </a:p>
          <a:p>
            <a:r>
              <a:rPr lang="en-US" sz="2400" dirty="0"/>
              <a:t>Putting assignments up on the web asking for help</a:t>
            </a:r>
          </a:p>
          <a:p>
            <a:endParaRPr lang="en-US" sz="2400" dirty="0"/>
          </a:p>
          <a:p>
            <a:r>
              <a:rPr lang="en-US" sz="2400" dirty="0"/>
              <a:t>And any circumstances that imply that the code is </a:t>
            </a:r>
            <a:r>
              <a:rPr lang="en-US" sz="2400" b="1" u="sng" dirty="0"/>
              <a:t>not solely your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</p:spTree>
    <p:extLst>
      <p:ext uri="{BB962C8B-B14F-4D97-AF65-F5344CB8AC3E}">
        <p14:creationId xmlns:p14="http://schemas.microsoft.com/office/powerpoint/2010/main" val="22043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Course structure</a:t>
            </a:r>
          </a:p>
          <a:p>
            <a:r>
              <a:rPr lang="en-US" dirty="0"/>
              <a:t>Unix systems and the command 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Linux filesystem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operating systems (OS) include Linux and MacOS</a:t>
            </a:r>
          </a:p>
          <a:p>
            <a:endParaRPr lang="en-US" dirty="0"/>
          </a:p>
          <a:p>
            <a:r>
              <a:rPr lang="en-US" dirty="0"/>
              <a:t>Unix operating systems are used in bioinformatics because of the  command line and shell that comes with these operating systems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Google Shape;191;p29">
            <a:extLst>
              <a:ext uri="{FF2B5EF4-FFF2-40B4-BE49-F238E27FC236}">
                <a16:creationId xmlns:a16="http://schemas.microsoft.com/office/drawing/2014/main" id="{C4C80162-C630-C305-0295-2EE35D500063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27018" y="991772"/>
            <a:ext cx="5302385" cy="5134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/ Command Line interprets text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command line and shell are text-only software that allows us to communicate with the computer and issue commands to it</a:t>
            </a:r>
          </a:p>
          <a:p>
            <a:endParaRPr lang="en-US" dirty="0"/>
          </a:p>
          <a:p>
            <a:r>
              <a:rPr lang="en-US" dirty="0"/>
              <a:t>While daunting at first, it quickly becomes intuitive</a:t>
            </a:r>
          </a:p>
          <a:p>
            <a:endParaRPr lang="en-US" dirty="0"/>
          </a:p>
          <a:p>
            <a:r>
              <a:rPr lang="en-US" dirty="0"/>
              <a:t>Linux and MacOS come with many bundled commands</a:t>
            </a:r>
          </a:p>
          <a:p>
            <a:endParaRPr lang="en-US" dirty="0"/>
          </a:p>
          <a:p>
            <a:r>
              <a:rPr lang="en-US" dirty="0"/>
              <a:t>Unix commands typically follow the “Unix philosophy”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E48AE51-5881-3484-F3A4-A9AAA866E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0138"/>
            <a:ext cx="5384800" cy="3546087"/>
          </a:xfrm>
        </p:spPr>
      </p:pic>
    </p:spTree>
    <p:extLst>
      <p:ext uri="{BB962C8B-B14F-4D97-AF65-F5344CB8AC3E}">
        <p14:creationId xmlns:p14="http://schemas.microsoft.com/office/powerpoint/2010/main" val="2271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unix</a:t>
            </a:r>
            <a:r>
              <a:rPr lang="en-US" dirty="0"/>
              <a:t> philosophy”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systems follow a modular design, sometimes called the “Unix philosophy”</a:t>
            </a:r>
          </a:p>
          <a:p>
            <a:endParaRPr lang="en-US" dirty="0"/>
          </a:p>
          <a:p>
            <a:r>
              <a:rPr lang="en-US" dirty="0"/>
              <a:t>Each shell command does a small number of things well – few multi-function tools</a:t>
            </a:r>
          </a:p>
          <a:p>
            <a:endParaRPr lang="en-US" dirty="0"/>
          </a:p>
          <a:p>
            <a:r>
              <a:rPr lang="en-US" dirty="0"/>
              <a:t>Commands can be chained together – the output of one becomes input for the next – called a pipeline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command1 | command2 | command3 | command4 |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is where you type commands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prompt is where you type commands that are executed by the computer</a:t>
            </a:r>
          </a:p>
          <a:p>
            <a:endParaRPr lang="en-US" dirty="0"/>
          </a:p>
          <a:p>
            <a:r>
              <a:rPr lang="en-US" dirty="0"/>
              <a:t>If you do not see the command prompt, your system is busy executing a command</a:t>
            </a:r>
          </a:p>
          <a:p>
            <a:endParaRPr lang="en-US" dirty="0"/>
          </a:p>
          <a:p>
            <a:r>
              <a:rPr lang="en-US" dirty="0"/>
              <a:t>The specific symbols may differ between OSs, but the function is the same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F6F-A678-4870-9995-AEF5A543C4E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671076" y="1726741"/>
            <a:ext cx="4298272" cy="1103851"/>
            <a:chOff x="1702082" y="2267761"/>
            <a:chExt cx="4069080" cy="1103851"/>
          </a:xfrm>
        </p:grpSpPr>
        <p:sp>
          <p:nvSpPr>
            <p:cNvPr id="3" name="Right Brace 2"/>
            <p:cNvSpPr/>
            <p:nvPr/>
          </p:nvSpPr>
          <p:spPr>
            <a:xfrm rot="5400000">
              <a:off x="3658335" y="1068224"/>
              <a:ext cx="238646" cy="3629465"/>
            </a:xfrm>
            <a:prstGeom prst="rightBrace">
              <a:avLst>
                <a:gd name="adj1" fmla="val 102083"/>
                <a:gd name="adj2" fmla="val 5122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2643" y="3002280"/>
              <a:ext cx="1907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 Light" panose="020F0302020204030204" pitchFamily="34" charset="0"/>
                </a:rPr>
                <a:t>Command prompt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2082" y="2267761"/>
              <a:ext cx="4069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Lucida Console" panose="020B0609040504020204" pitchFamily="49" charset="0"/>
                </a:rPr>
                <a:t>username@computername:path</a:t>
              </a:r>
              <a:r>
                <a:rPr lang="en-US" dirty="0">
                  <a:latin typeface="Lucida Console" panose="020B0609040504020204" pitchFamily="49" charset="0"/>
                </a:rPr>
                <a:t>$ </a:t>
              </a:r>
              <a:r>
                <a:rPr lang="en-US" dirty="0">
                  <a:solidFill>
                    <a:srgbClr val="0000FF"/>
                  </a:solidFill>
                </a:rPr>
                <a:t>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66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interpreted by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shell takes text input and processes it according to defined syntax rules and keywords</a:t>
            </a:r>
          </a:p>
          <a:p>
            <a:endParaRPr lang="en-US" dirty="0"/>
          </a:p>
          <a:p>
            <a:r>
              <a:rPr lang="en-US" dirty="0"/>
              <a:t>Those keywords and rules constitute a programming language</a:t>
            </a:r>
          </a:p>
          <a:p>
            <a:endParaRPr lang="en-US" dirty="0"/>
          </a:p>
          <a:p>
            <a:r>
              <a:rPr lang="en-US" dirty="0"/>
              <a:t>We will be covering the shell language “Bash” in this course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FD9D-5C0F-D729-C966-6A22D67D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command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33AD-897D-A64C-E290-E2FE3191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Bash commands follow a fixed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Program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 [options]</a:t>
            </a: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positional_inputs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The first element specifies the program to execute</a:t>
            </a:r>
          </a:p>
          <a:p>
            <a:endParaRPr lang="en-US" dirty="0"/>
          </a:p>
          <a:p>
            <a:r>
              <a:rPr lang="en-US" dirty="0"/>
              <a:t>Options (or flags) specify settings to control how the program is executed</a:t>
            </a:r>
          </a:p>
          <a:p>
            <a:endParaRPr lang="en-US" dirty="0"/>
          </a:p>
          <a:p>
            <a:r>
              <a:rPr lang="en-US" dirty="0"/>
              <a:t>Positional arguments are typically things like inputs and outputs</a:t>
            </a:r>
          </a:p>
          <a:p>
            <a:endParaRPr lang="en-US" dirty="0"/>
          </a:p>
          <a:p>
            <a:r>
              <a:rPr lang="en-US" dirty="0"/>
              <a:t>Elements of a command are separated by one or more spaces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3EA2-67D8-D6DA-8BCE-475221C8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8B88-073B-B855-0EEE-47D62983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B3CA-1942-2964-4246-C417FB7A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the class and its purpose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Course structure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Unix systems and the command line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filesystem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2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6A6-C9D1-A44F-626E-F9DCBDB1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formatting for code in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0F16-0B52-D669-59C4-300B09094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Shading will be used to indicate a word(s) is a command. E.g., </a:t>
            </a:r>
            <a:r>
              <a:rPr lang="en-US" dirty="0">
                <a:highlight>
                  <a:srgbClr val="C0C0C0"/>
                </a:highlight>
              </a:rPr>
              <a:t>command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Inputs will be described using words surrounded by “&lt;&gt;”. These words indicate the nature of inputs. E.g., </a:t>
            </a:r>
            <a:r>
              <a:rPr lang="en-US" dirty="0">
                <a:highlight>
                  <a:srgbClr val="C0C0C0"/>
                </a:highlight>
              </a:rPr>
              <a:t>command &lt;file&gt;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add to these style rules later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19C4-0B68-5DBF-967D-C14901FA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8FEA1-ED80-D6BF-F605-DC246E6F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AE09-6652-111B-AA95-D7431904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Course structure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Unix systems and the command 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Linux filesystem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87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LiNuX</a:t>
            </a:r>
            <a:r>
              <a:rPr lang="en-US" dirty="0"/>
              <a:t>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are organized into directories (folders) just like Windows/Mac</a:t>
            </a:r>
          </a:p>
          <a:p>
            <a:endParaRPr lang="en-US" dirty="0"/>
          </a:p>
          <a:p>
            <a:r>
              <a:rPr lang="en-US" dirty="0"/>
              <a:t>Starts at a root location “/”</a:t>
            </a:r>
          </a:p>
          <a:p>
            <a:endParaRPr lang="en-US" dirty="0"/>
          </a:p>
          <a:p>
            <a:r>
              <a:rPr lang="en-US" dirty="0"/>
              <a:t>Directories can contain files and other directories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12A2-E9C4-7491-F5CE-329A881D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Ls command </a:t>
            </a:r>
            <a:r>
              <a:rPr lang="en-US" u="sng" dirty="0"/>
              <a:t>l</a:t>
            </a:r>
            <a:r>
              <a:rPr lang="en-US" dirty="0"/>
              <a:t>i</a:t>
            </a:r>
            <a:r>
              <a:rPr lang="en-US" u="sng" dirty="0"/>
              <a:t>s</a:t>
            </a:r>
            <a:r>
              <a:rPr lang="en-US" dirty="0"/>
              <a:t>ts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414A-6DBB-84D5-906E-6C25BC40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contents of a directory can be </a:t>
            </a:r>
            <a:r>
              <a:rPr lang="en-US" b="1" u="sng" dirty="0"/>
              <a:t>l</a:t>
            </a:r>
            <a:r>
              <a:rPr lang="en-US" dirty="0"/>
              <a:t>i</a:t>
            </a:r>
            <a:r>
              <a:rPr lang="en-US" b="1" u="sng" dirty="0"/>
              <a:t>s</a:t>
            </a:r>
            <a:r>
              <a:rPr lang="en-US" dirty="0"/>
              <a:t>ted using the command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</a:p>
          <a:p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EE62-2616-F3A9-CA09-DC0840DE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682D-C625-873F-8D91-BC9FB5A0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A5D2-97C3-4C00-4BAD-2F1C0574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2E471E-403D-3E09-AF28-5D40A957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88" y="2119024"/>
            <a:ext cx="6524212" cy="42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in a Linux filesystem are expressed as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on a hard drive are described as paths</a:t>
            </a:r>
          </a:p>
          <a:p>
            <a:endParaRPr lang="en-US" dirty="0"/>
          </a:p>
          <a:p>
            <a:r>
              <a:rPr lang="en-US" dirty="0"/>
              <a:t>A path can be thought of as the directories you have to traverse to get to a location</a:t>
            </a:r>
          </a:p>
          <a:p>
            <a:endParaRPr lang="en-US" dirty="0"/>
          </a:p>
          <a:p>
            <a:r>
              <a:rPr lang="en-US" dirty="0"/>
              <a:t>Two kinds:</a:t>
            </a:r>
          </a:p>
          <a:p>
            <a:pPr lvl="1"/>
            <a:r>
              <a:rPr lang="en-US" dirty="0"/>
              <a:t>Relative path (where is it relative to my working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Absolute path (where is it relative to the root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5908-5322-BB23-44F5-5763CBEB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pwd</a:t>
            </a:r>
            <a:r>
              <a:rPr lang="en-US" dirty="0"/>
              <a:t> command </a:t>
            </a:r>
            <a:r>
              <a:rPr lang="en-US" u="sng" dirty="0"/>
              <a:t>p</a:t>
            </a:r>
            <a:r>
              <a:rPr lang="en-US" dirty="0"/>
              <a:t>rints your </a:t>
            </a:r>
            <a:r>
              <a:rPr lang="en-US" u="sng" dirty="0"/>
              <a:t>w</a:t>
            </a:r>
            <a:r>
              <a:rPr lang="en-US" dirty="0"/>
              <a:t>orking </a:t>
            </a:r>
            <a:r>
              <a:rPr lang="en-US" u="sng" dirty="0"/>
              <a:t>d</a:t>
            </a:r>
            <a:r>
              <a:rPr lang="en-US" dirty="0"/>
              <a:t>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CA4B-FF64-CF52-67EA-D4FC768EF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returns the location of your command prompt within your filesystem</a:t>
            </a:r>
          </a:p>
          <a:p>
            <a:endParaRPr lang="en-US" dirty="0"/>
          </a:p>
          <a:p>
            <a:r>
              <a:rPr lang="en-US" dirty="0"/>
              <a:t>Paths beginning with “/” are absolute paths – expressed relative to the root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02E3-C21A-4532-8075-0D3D636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82BD-6626-68B9-4C6C-6FB83826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D952-D735-35F7-26BB-14182747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EFD792-5185-0CB6-12AB-2713261DE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79"/>
            <a:ext cx="5384800" cy="35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A83E-98CF-DF22-8020-87D5B8EC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 are expressed relative to ./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94D6-F2BF-D256-C90A-07B67EA1E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“.” or “./” refers to your current directory</a:t>
            </a:r>
          </a:p>
          <a:p>
            <a:endParaRPr lang="en-US" dirty="0"/>
          </a:p>
          <a:p>
            <a:r>
              <a:rPr lang="en-US" dirty="0"/>
              <a:t>The default </a:t>
            </a:r>
            <a:r>
              <a:rPr lang="en-US" dirty="0" err="1"/>
              <a:t>behaviour</a:t>
            </a:r>
            <a:r>
              <a:rPr lang="en-US" dirty="0"/>
              <a:t> is for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list ./</a:t>
            </a:r>
          </a:p>
          <a:p>
            <a:endParaRPr lang="en-US" dirty="0"/>
          </a:p>
          <a:p>
            <a:r>
              <a:rPr lang="en-US" dirty="0"/>
              <a:t>You can list any file or directory using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 &lt;path&gt;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E7DF74-8514-4F76-14F2-E47C970B2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1661"/>
            <a:ext cx="5384800" cy="356304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85AE-4681-6C9E-C8FF-0D8A8F76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95C9-6D70-3648-D4A2-A658C762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7CDAF-65B9-3E66-EFF3-CC91E28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6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70F2-32C5-74DD-2F63-40EF4525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paths: referring to Child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F192-7D84-33C8-2FB7-239496AE7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Directories in your current directory are expressed as “./directory” or “directory”</a:t>
            </a:r>
          </a:p>
          <a:p>
            <a:endParaRPr lang="en-US" dirty="0"/>
          </a:p>
          <a:p>
            <a:r>
              <a:rPr lang="en-US" dirty="0"/>
              <a:t>The next level down is then “./directory/</a:t>
            </a:r>
            <a:r>
              <a:rPr lang="en-US" dirty="0" err="1"/>
              <a:t>another_directory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takes a relative or absolute path as positional argument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CC0B-58F0-DB39-6231-7B2AEFE0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1B479-F286-1551-6859-B1615ABD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A9AB-A5B6-D9E9-C2DB-F2CF9F9A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69E50C9-32F8-DD26-F530-B65E94745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71926"/>
            <a:ext cx="5384800" cy="3582510"/>
          </a:xfrm>
        </p:spPr>
      </p:pic>
    </p:spTree>
    <p:extLst>
      <p:ext uri="{BB962C8B-B14F-4D97-AF65-F5344CB8AC3E}">
        <p14:creationId xmlns:p14="http://schemas.microsoft.com/office/powerpoint/2010/main" val="6260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70BD-C650-040E-50ED-D9F62ADC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Absolute and relative paths relate?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A86B-8921-6944-867D-AB26BB5F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Question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 current directory is “/home/</a:t>
            </a:r>
            <a:r>
              <a:rPr lang="en-US" dirty="0" err="1"/>
              <a:t>alan</a:t>
            </a:r>
            <a:r>
              <a:rPr lang="en-US" dirty="0"/>
              <a:t>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relative path of a file is “./Documents/</a:t>
            </a:r>
            <a:r>
              <a:rPr lang="en-US" dirty="0" err="1"/>
              <a:t>ImportantFiles</a:t>
            </a:r>
            <a:r>
              <a:rPr lang="en-US" dirty="0"/>
              <a:t>/favourite_colour.txt”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absolute path of “favourite_colour.txt”?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Answer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Combine the two paths: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“/home/</a:t>
            </a:r>
            <a:r>
              <a:rPr lang="en-US" dirty="0" err="1"/>
              <a:t>alan</a:t>
            </a:r>
            <a:r>
              <a:rPr lang="en-US" dirty="0"/>
              <a:t>/Documents/</a:t>
            </a:r>
            <a:r>
              <a:rPr lang="en-US" dirty="0" err="1"/>
              <a:t>ImportantFiles</a:t>
            </a:r>
            <a:r>
              <a:rPr lang="en-US" dirty="0"/>
              <a:t>/favourite_colour.txt”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0E126-DCF3-5C17-FA14-48E40648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97BF-8B08-9B3C-216A-6967AF71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74AF-8F5B-98C9-F28C-BC9A1D19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E8993C-0CCA-BFE0-46DB-E2842D4D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in practice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45A540-2309-CF1B-20CC-7168B089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23" y="1624013"/>
            <a:ext cx="6784354" cy="45259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101C9-2197-A4FD-6F50-B63A96E0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FD98-5375-ACD3-E750-4F9355EA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09E8-F6B2-A7CE-0C43-7EACF389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ECB3-85BC-5EEA-CC90-0E11A5C7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paths: referring to parent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A189-E4A7-18F2-D658-28CD3C5782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Parent directories are referred to using “..” or “../”</a:t>
            </a:r>
          </a:p>
          <a:p>
            <a:endParaRPr lang="en-US" dirty="0"/>
          </a:p>
          <a:p>
            <a:r>
              <a:rPr lang="en-US" dirty="0"/>
              <a:t>A parent of a parent is “../../”</a:t>
            </a:r>
          </a:p>
          <a:p>
            <a:endParaRPr lang="en-US" dirty="0"/>
          </a:p>
          <a:p>
            <a:r>
              <a:rPr lang="en-US" dirty="0"/>
              <a:t>Another directory inside a parent directory is “../Directory”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B9D5B2-5E4C-4098-F2E3-3B2189016A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2537"/>
            <a:ext cx="5384800" cy="354128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56C3-6D1C-92BB-A1A6-5BB981C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64121-C6DE-1876-AE16-EAF91C3D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47DAD-4559-1971-A32A-8363E6EA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D9F7-2BE3-2361-4B38-3BA22E82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allows you to </a:t>
            </a:r>
            <a:r>
              <a:rPr lang="en-US" u="sng" dirty="0"/>
              <a:t>c</a:t>
            </a:r>
            <a:r>
              <a:rPr lang="en-US" dirty="0"/>
              <a:t>hange </a:t>
            </a:r>
            <a:r>
              <a:rPr lang="en-US" u="sng" dirty="0"/>
              <a:t>d</a:t>
            </a:r>
            <a:r>
              <a:rPr lang="en-US" dirty="0"/>
              <a:t>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F162-1AC8-D102-9B1E-455FEA1FD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changes your command prompts working directory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takes a relative or absolute path as a positional argument (just like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79120D-709A-F2A5-799E-2D98DA6189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69466"/>
            <a:ext cx="5384800" cy="35874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9DEAB-F1BD-031E-07E5-DFB3C19F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B6D5-ABB3-CD8A-1938-506D01A2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B1C76-7F52-7F8F-AB03-7ADF54CC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0D1C7-F80C-0D56-462D-880281DC3FAD}"/>
              </a:ext>
            </a:extLst>
          </p:cNvPr>
          <p:cNvSpPr txBox="1"/>
          <p:nvPr/>
        </p:nvSpPr>
        <p:spPr>
          <a:xfrm>
            <a:off x="682284" y="5987019"/>
            <a:ext cx="558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Tip:</a:t>
            </a:r>
            <a:r>
              <a:rPr lang="en-US" dirty="0"/>
              <a:t>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cd –</a:t>
            </a:r>
            <a:r>
              <a:rPr lang="en-US" dirty="0"/>
              <a:t>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back to the last directory you were in</a:t>
            </a:r>
          </a:p>
        </p:txBody>
      </p:sp>
    </p:spTree>
    <p:extLst>
      <p:ext uri="{BB962C8B-B14F-4D97-AF65-F5344CB8AC3E}">
        <p14:creationId xmlns:p14="http://schemas.microsoft.com/office/powerpoint/2010/main" val="40926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 and teaching assistants for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instructor for this class is Dr. Alan Collins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TAs for this class are Haojun Song and Daniel Groves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or office hours by appointment</a:t>
            </a:r>
          </a:p>
          <a:p>
            <a:pPr marL="0" indent="0">
              <a:buNone/>
            </a:pPr>
            <a:r>
              <a:rPr lang="en-US" dirty="0"/>
              <a:t>Alan Collins </a:t>
            </a:r>
            <a:r>
              <a:rPr lang="en-US" dirty="0">
                <a:hlinkClick r:id="rId2"/>
              </a:rPr>
              <a:t>biol7200.gt@gmail.com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Haojun Song </a:t>
            </a:r>
            <a:r>
              <a:rPr lang="en-US" dirty="0">
                <a:hlinkClick r:id="rId3"/>
              </a:rPr>
              <a:t>HSong343@gatech.edu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Daniel Groves </a:t>
            </a:r>
            <a:r>
              <a:rPr lang="en-US" dirty="0">
                <a:hlinkClick r:id="rId4"/>
              </a:rPr>
              <a:t>Dgroves6@gatech.edu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77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420E311-A591-1F79-A5B5-6EEA346E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647825"/>
            <a:ext cx="7011378" cy="4629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67D71-A2C6-8BBA-449D-3E3B510C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~ refers to your home directory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1DD7-00D4-3ABB-1DA5-8589A22D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6306-81A3-50EE-DEF8-1D25647A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127E-E194-1EFD-65BB-18D1B350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13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551F2C-363D-7D09-A6B6-56D8F35E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647825"/>
            <a:ext cx="7011378" cy="4629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EC967-3718-3708-3135-42544C6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path is displayed in your command prompt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3B8C-A49B-7D70-0822-C3DE8A65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591B-3328-B4A5-7EDC-3FCA5F2B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69AE-0CE3-242B-FDFF-1FA7F8E9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D44C3-E636-E84C-AE3C-49CB90C5D684}"/>
              </a:ext>
            </a:extLst>
          </p:cNvPr>
          <p:cNvSpPr/>
          <p:nvPr/>
        </p:nvSpPr>
        <p:spPr>
          <a:xfrm>
            <a:off x="3397348" y="3108960"/>
            <a:ext cx="2848707" cy="513471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693-BB54-2987-5EA4-AD06BC8F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aside: tab-completion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35CB-4C83-8382-5451-FDC445E5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typing paths, press tab to automatically complete the </a:t>
            </a:r>
            <a:r>
              <a:rPr lang="en-US" dirty="0" err="1"/>
              <a:t>dir</a:t>
            </a:r>
            <a:r>
              <a:rPr lang="en-US" dirty="0"/>
              <a:t> or filename you are typing</a:t>
            </a:r>
          </a:p>
          <a:p>
            <a:r>
              <a:rPr lang="en-US" dirty="0"/>
              <a:t>Press once to complete a name if there’s no ambiguity what you are typing</a:t>
            </a:r>
          </a:p>
          <a:p>
            <a:r>
              <a:rPr lang="en-US" dirty="0"/>
              <a:t>Press twice to list all names you could be typing in the current </a:t>
            </a:r>
            <a:r>
              <a:rPr lang="en-US" dirty="0" err="1"/>
              <a:t>dir</a:t>
            </a:r>
            <a:endParaRPr lang="en-US" dirty="0"/>
          </a:p>
          <a:p>
            <a:r>
              <a:rPr lang="en-US" dirty="0"/>
              <a:t>E.g., in a </a:t>
            </a:r>
            <a:r>
              <a:rPr lang="en-US" dirty="0" err="1"/>
              <a:t>dir</a:t>
            </a:r>
            <a:r>
              <a:rPr lang="en-US" dirty="0"/>
              <a:t> with two files: “design.txt” and “data.txt”, “d” is not enough to tab-complete, but “de” or “da” 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5AD9-7F69-8DD5-74DE-1549469A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80D8-C5D5-9CE6-A632-82FBB821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285C-976C-413A-A679-4626D94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DFA7-773D-751D-400E-6345D6F5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u="sng" dirty="0"/>
              <a:t>m</a:t>
            </a:r>
            <a:r>
              <a:rPr lang="en-US" dirty="0"/>
              <a:t>a</a:t>
            </a:r>
            <a:r>
              <a:rPr lang="en-US" u="sng" dirty="0"/>
              <a:t>k</a:t>
            </a:r>
            <a:r>
              <a:rPr lang="en-US" dirty="0"/>
              <a:t>es a </a:t>
            </a:r>
            <a:r>
              <a:rPr lang="en-US" u="sng" dirty="0"/>
              <a:t>dir</a:t>
            </a:r>
            <a:r>
              <a:rPr lang="en-US" dirty="0"/>
              <a:t>ectory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5C81-558D-C3FC-6F4A-35F2FA0D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DD745-2EF5-6552-5B4A-51BCFE74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09D0-E001-AD97-9D80-7808E1B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D3429AB6-73C1-94AA-1499-4009DD3C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647" y="1624013"/>
            <a:ext cx="6896705" cy="4525963"/>
          </a:xfrm>
        </p:spPr>
      </p:pic>
    </p:spTree>
    <p:extLst>
      <p:ext uri="{BB962C8B-B14F-4D97-AF65-F5344CB8AC3E}">
        <p14:creationId xmlns:p14="http://schemas.microsoft.com/office/powerpoint/2010/main" val="2534340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391-2C8C-82E7-EDA8-EC1E1832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creates an empty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4637-5449-A09F-9301-16498073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374F-D5B3-56F5-3A5E-A6F2C689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69FAB-C621-10BD-8F35-8BFF542A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F9C3FA-5630-C6C6-01DB-C91D8BAE9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970" y="1624013"/>
            <a:ext cx="6840059" cy="4525963"/>
          </a:xfrm>
        </p:spPr>
      </p:pic>
    </p:spTree>
    <p:extLst>
      <p:ext uri="{BB962C8B-B14F-4D97-AF65-F5344CB8AC3E}">
        <p14:creationId xmlns:p14="http://schemas.microsoft.com/office/powerpoint/2010/main" val="3336173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67CC06C-5943-BE53-6072-B8FB2AAF2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7383" y="1600200"/>
            <a:ext cx="6877234" cy="4525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03204F-10B7-F8FE-D612-B95EC1D5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</a:t>
            </a:r>
            <a:r>
              <a:rPr lang="en-US" u="sng" dirty="0"/>
              <a:t>r</a:t>
            </a:r>
            <a:r>
              <a:rPr lang="en-US" dirty="0"/>
              <a:t>e</a:t>
            </a:r>
            <a:r>
              <a:rPr lang="en-US" u="sng" dirty="0"/>
              <a:t>m</a:t>
            </a:r>
            <a:r>
              <a:rPr lang="en-US" dirty="0"/>
              <a:t>oves files and directories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CEB0-1015-F4C5-1AD6-2176AC1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A7EE-D3D9-9966-B622-B7054373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DCC1-5A72-6A85-B2C2-85187240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836AA-237B-718B-A522-38825637C840}"/>
              </a:ext>
            </a:extLst>
          </p:cNvPr>
          <p:cNvSpPr/>
          <p:nvPr/>
        </p:nvSpPr>
        <p:spPr>
          <a:xfrm>
            <a:off x="2657383" y="3073792"/>
            <a:ext cx="3623842" cy="90736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F0A82C40-51D3-AC34-79D3-F32A5422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83" y="1600199"/>
            <a:ext cx="6877234" cy="452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F34EB2-EB8D-B694-9B1E-C2942C38AE2B}"/>
              </a:ext>
            </a:extLst>
          </p:cNvPr>
          <p:cNvSpPr txBox="1"/>
          <p:nvPr/>
        </p:nvSpPr>
        <p:spPr>
          <a:xfrm>
            <a:off x="2820572" y="3981157"/>
            <a:ext cx="64401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VERY CAREFUL!!! Deleted files and directories are gone forever!</a:t>
            </a:r>
          </a:p>
        </p:txBody>
      </p:sp>
    </p:spTree>
    <p:extLst>
      <p:ext uri="{BB962C8B-B14F-4D97-AF65-F5344CB8AC3E}">
        <p14:creationId xmlns:p14="http://schemas.microsoft.com/office/powerpoint/2010/main" val="5905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EDDA-43AC-7195-2E78-41F89F30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 </a:t>
            </a:r>
            <a:r>
              <a:rPr lang="en-US" u="sng" dirty="0"/>
              <a:t>m</a:t>
            </a:r>
            <a:r>
              <a:rPr lang="en-US" dirty="0"/>
              <a:t>o</a:t>
            </a:r>
            <a:r>
              <a:rPr lang="en-US" u="sng" dirty="0"/>
              <a:t>v</a:t>
            </a:r>
            <a:r>
              <a:rPr lang="en-US" dirty="0"/>
              <a:t>es or renames files and directories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BB9675-0534-77E1-4DD5-7753484C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3704" y="1600200"/>
            <a:ext cx="6844591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7834-456C-9BD9-5441-72BB61BF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3C45D-DAE3-A7D3-AC79-7BEA0C69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73D8-ED97-FE69-CDC0-44851900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8C87D-A566-601B-43E1-B90745594006}"/>
              </a:ext>
            </a:extLst>
          </p:cNvPr>
          <p:cNvSpPr/>
          <p:nvPr/>
        </p:nvSpPr>
        <p:spPr>
          <a:xfrm>
            <a:off x="2693963" y="2919045"/>
            <a:ext cx="3173108" cy="2525523"/>
          </a:xfrm>
          <a:prstGeom prst="rect">
            <a:avLst/>
          </a:prstGeom>
          <a:solidFill>
            <a:srgbClr val="380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33FA007-978F-AE54-5F3E-61DA726DD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04" y="1600199"/>
            <a:ext cx="6844591" cy="452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78FDC5-70E7-7371-4F3A-C314A7F595DB}"/>
              </a:ext>
            </a:extLst>
          </p:cNvPr>
          <p:cNvSpPr/>
          <p:nvPr/>
        </p:nvSpPr>
        <p:spPr>
          <a:xfrm>
            <a:off x="2673704" y="3418449"/>
            <a:ext cx="3173108" cy="2141213"/>
          </a:xfrm>
          <a:prstGeom prst="rect">
            <a:avLst/>
          </a:prstGeom>
          <a:solidFill>
            <a:srgbClr val="380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5AA532ED-C926-B167-2E93-810C62E9C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04" y="1600199"/>
            <a:ext cx="6844591" cy="4525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0CB843E-B792-C0F5-DE87-6C502A9BAF70}"/>
              </a:ext>
            </a:extLst>
          </p:cNvPr>
          <p:cNvSpPr/>
          <p:nvPr/>
        </p:nvSpPr>
        <p:spPr>
          <a:xfrm>
            <a:off x="2673704" y="4417255"/>
            <a:ext cx="3173108" cy="1142407"/>
          </a:xfrm>
          <a:prstGeom prst="rect">
            <a:avLst/>
          </a:prstGeom>
          <a:solidFill>
            <a:srgbClr val="380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607418EE-BBA0-2BCD-8226-86C13D73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703" y="1600199"/>
            <a:ext cx="684459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3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40FD-F1E7-DE97-73B9-6646D4D8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</a:t>
            </a:r>
            <a:r>
              <a:rPr lang="en-US" u="sng" dirty="0"/>
              <a:t>c</a:t>
            </a:r>
            <a:r>
              <a:rPr lang="en-US" dirty="0"/>
              <a:t>o</a:t>
            </a:r>
            <a:r>
              <a:rPr lang="en-US" u="sng" dirty="0"/>
              <a:t>p</a:t>
            </a:r>
            <a:r>
              <a:rPr lang="en-US" dirty="0"/>
              <a:t>ies files and directories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037635-7BB2-F463-77FF-D6C40CEB4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8436" y="1600200"/>
            <a:ext cx="6835128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2314-EB07-64CB-DD18-7E74E2B4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B180-91E0-70A2-4B98-CBF9F7DF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57B9-3D8B-4B1C-6A10-B7265FC4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14F80-2B53-8A63-D34F-DB0756C1823C}"/>
              </a:ext>
            </a:extLst>
          </p:cNvPr>
          <p:cNvSpPr/>
          <p:nvPr/>
        </p:nvSpPr>
        <p:spPr>
          <a:xfrm>
            <a:off x="2727673" y="3429000"/>
            <a:ext cx="3884142" cy="2317652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274D550D-10C9-0708-68FA-93FD5359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6" y="1600199"/>
            <a:ext cx="6835128" cy="452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9B670EF-1997-7879-9A41-E1D7ADEC147B}"/>
              </a:ext>
            </a:extLst>
          </p:cNvPr>
          <p:cNvSpPr/>
          <p:nvPr/>
        </p:nvSpPr>
        <p:spPr>
          <a:xfrm>
            <a:off x="2727672" y="4403824"/>
            <a:ext cx="4017785" cy="142020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1994BCDC-365A-1500-89FD-DB3493F8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36" y="1600198"/>
            <a:ext cx="68351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0CF-21EE-CE28-2939-868A74A0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prints to your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675494-865A-EC8A-7361-A4C0C8CCF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its simplest usage,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repeats what you say back to you (i.e., echoes it)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can also print the contents of variables (we’ll cover this later)</a:t>
            </a:r>
          </a:p>
          <a:p>
            <a:r>
              <a:rPr lang="en-US" dirty="0"/>
              <a:t>We’ll be using it a lot in future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97A45-6C96-28D7-8554-3CCB3F9D5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1291"/>
            <a:ext cx="5384800" cy="35437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E87F-207F-A5F7-FBA7-9E38B43A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9C9B-F244-454B-AF39-ABF91DE4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DB1B-1A6E-996F-D6FA-DD3A19A2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20A3-CC53-D063-8AB0-F7F44BDA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con</a:t>
            </a:r>
            <a:r>
              <a:rPr lang="en-US" u="sng" dirty="0"/>
              <a:t>cat</a:t>
            </a:r>
            <a:r>
              <a:rPr lang="en-US" dirty="0"/>
              <a:t>enates files and prints the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CDCD-EB77-6040-7EBA-58B003723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can read one or more files and return their contents in one go</a:t>
            </a:r>
          </a:p>
          <a:p>
            <a:r>
              <a:rPr lang="en-US" dirty="0"/>
              <a:t>Used as the go-to command to get the contents of files for downstream use or quickly view file contents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0361A0-EEB1-33C8-9FD9-A1A399CF2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8977"/>
            <a:ext cx="5384800" cy="354840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F517-B66A-48C3-4765-DE75A37C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F282-75F8-0CB4-A9BB-56AACA0B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8D68D-458F-2A12-6456-2652FD43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bioinformatics?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0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Bioinformatics is “the collection, classification, storage, and analysis of </a:t>
            </a:r>
            <a:r>
              <a:rPr lang="en-US" b="1" i="0" u="sng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biochemical and biological information using computers</a:t>
            </a:r>
            <a:r>
              <a:rPr lang="en-US" b="0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…” – Merriam Webster</a:t>
            </a:r>
          </a:p>
          <a:p>
            <a:r>
              <a:rPr lang="en-US" dirty="0">
                <a:solidFill>
                  <a:srgbClr val="313233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b="0" i="0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Bioinformatics… is a scientific subdiscipline that involves </a:t>
            </a:r>
            <a:r>
              <a:rPr lang="en-US" b="1" i="0" u="sng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using computer technology </a:t>
            </a:r>
            <a:r>
              <a:rPr lang="en-US" b="0" i="0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i="0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collect, store, analyze and disseminate </a:t>
            </a:r>
            <a:r>
              <a:rPr lang="en-US" b="1" i="0" u="sng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biological data</a:t>
            </a:r>
            <a:r>
              <a:rPr lang="en-US" b="0" i="0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…” </a:t>
            </a:r>
            <a:r>
              <a:rPr lang="en-US" b="0" i="0" dirty="0">
                <a:solidFill>
                  <a:srgbClr val="313233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en-US" b="0" i="0" dirty="0">
                <a:solidFill>
                  <a:srgbClr val="32323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 National Institute of Health National Human Genome Research Institute</a:t>
            </a:r>
            <a:endParaRPr 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F770-4A83-9A09-EA85-ED7CF18C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is passed to and from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BEEE-29C1-52CA-BA3F-8AEF4825D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0272" cy="4525963"/>
          </a:xfrm>
        </p:spPr>
        <p:txBody>
          <a:bodyPr/>
          <a:lstStyle/>
          <a:p>
            <a:r>
              <a:rPr lang="en-US" dirty="0"/>
              <a:t>Your command prompt has 3 streams of information which can be passed between processes:</a:t>
            </a:r>
          </a:p>
          <a:p>
            <a:pPr lvl="1"/>
            <a:r>
              <a:rPr lang="en-US" dirty="0"/>
              <a:t>stdin: the input stream of a process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: the output stream of a process</a:t>
            </a:r>
          </a:p>
          <a:p>
            <a:pPr lvl="1"/>
            <a:r>
              <a:rPr lang="en-US" dirty="0"/>
              <a:t>stderr: a second output stream for diagnostic or error information</a:t>
            </a:r>
          </a:p>
          <a:p>
            <a:r>
              <a:rPr lang="en-US" dirty="0" err="1"/>
              <a:t>stdout</a:t>
            </a:r>
            <a:r>
              <a:rPr lang="en-US" dirty="0"/>
              <a:t> prints to your terminal unless redirected</a:t>
            </a:r>
          </a:p>
          <a:p>
            <a:r>
              <a:rPr lang="en-US" dirty="0"/>
              <a:t>Note: stdin is explicitly referred to as “-”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FF4B4-803D-4016-356E-C4663303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5047-5C92-2FBC-AD1E-7CFAE768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9A39F-8C50-698C-7F5A-25BF8815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1AFCD1-4485-3FE9-756B-9866FB35B07B}"/>
              </a:ext>
            </a:extLst>
          </p:cNvPr>
          <p:cNvGrpSpPr/>
          <p:nvPr/>
        </p:nvGrpSpPr>
        <p:grpSpPr>
          <a:xfrm>
            <a:off x="6793471" y="2988275"/>
            <a:ext cx="4262109" cy="1067148"/>
            <a:chOff x="6793471" y="2988275"/>
            <a:chExt cx="4262109" cy="10671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F4C12A-138E-CD41-2355-00711D4F4691}"/>
                </a:ext>
              </a:extLst>
            </p:cNvPr>
            <p:cNvSpPr txBox="1"/>
            <p:nvPr/>
          </p:nvSpPr>
          <p:spPr>
            <a:xfrm>
              <a:off x="8062097" y="3132093"/>
              <a:ext cx="1606379" cy="9233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Process</a:t>
              </a:r>
            </a:p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E41693-E8CF-42B3-0194-77616AA80E35}"/>
                </a:ext>
              </a:extLst>
            </p:cNvPr>
            <p:cNvCxnSpPr/>
            <p:nvPr/>
          </p:nvCxnSpPr>
          <p:spPr>
            <a:xfrm>
              <a:off x="6793471" y="3593757"/>
              <a:ext cx="1219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8829E3-A88B-F4F2-FD73-D03E8D035DF7}"/>
                </a:ext>
              </a:extLst>
            </p:cNvPr>
            <p:cNvCxnSpPr/>
            <p:nvPr/>
          </p:nvCxnSpPr>
          <p:spPr>
            <a:xfrm>
              <a:off x="9668476" y="3293076"/>
              <a:ext cx="1219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469FB1-40CA-1C51-5C48-DDC96F54090E}"/>
                </a:ext>
              </a:extLst>
            </p:cNvPr>
            <p:cNvCxnSpPr/>
            <p:nvPr/>
          </p:nvCxnSpPr>
          <p:spPr>
            <a:xfrm>
              <a:off x="9668476" y="3869725"/>
              <a:ext cx="1219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D35BB4-7099-9325-75C7-F1873685C6E7}"/>
                </a:ext>
              </a:extLst>
            </p:cNvPr>
            <p:cNvSpPr txBox="1"/>
            <p:nvPr/>
          </p:nvSpPr>
          <p:spPr>
            <a:xfrm>
              <a:off x="7073177" y="3295135"/>
              <a:ext cx="64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stdin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FA3B31-C29F-42DD-3F71-6DA46CD6FED3}"/>
                </a:ext>
              </a:extLst>
            </p:cNvPr>
            <p:cNvSpPr txBox="1"/>
            <p:nvPr/>
          </p:nvSpPr>
          <p:spPr>
            <a:xfrm>
              <a:off x="9937325" y="2988275"/>
              <a:ext cx="1118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Stdout</a:t>
              </a:r>
              <a:r>
                <a:rPr lang="en-US" dirty="0"/>
                <a:t> (1)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F48C7C-F8C3-52C7-4D25-0B15EF924754}"/>
                </a:ext>
              </a:extLst>
            </p:cNvPr>
            <p:cNvSpPr txBox="1"/>
            <p:nvPr/>
          </p:nvSpPr>
          <p:spPr>
            <a:xfrm>
              <a:off x="9937325" y="3547761"/>
              <a:ext cx="1073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Stderr 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3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0B8-8FC8-A09C-481D-65805315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redirect </a:t>
            </a:r>
            <a:r>
              <a:rPr lang="en-US" dirty="0" err="1"/>
              <a:t>stdout</a:t>
            </a:r>
            <a:r>
              <a:rPr lang="en-US" dirty="0"/>
              <a:t> to a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E736-93DF-07C8-605B-DCDD1716B3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Bash has two </a:t>
            </a:r>
            <a:r>
              <a:rPr lang="en-US" dirty="0" err="1"/>
              <a:t>stdout</a:t>
            </a:r>
            <a:r>
              <a:rPr lang="en-US" dirty="0"/>
              <a:t> redirects: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both redirect to a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redirects to the stdin of another process (Thursday’s lecture)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overwrites an existing file (creates the file if it didn’t exist)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appends to an existing file (creates the file if it didn’t exist)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equivalent to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  <a:r>
              <a:rPr lang="en-US" dirty="0"/>
              <a:t> (i.e., </a:t>
            </a:r>
            <a:r>
              <a:rPr lang="en-US" dirty="0" err="1"/>
              <a:t>stdout</a:t>
            </a:r>
            <a:r>
              <a:rPr lang="en-US" dirty="0"/>
              <a:t> redirect). To redirect stderr 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  <a:r>
              <a:rPr lang="en-US" dirty="0">
                <a:highlight>
                  <a:srgbClr val="C0C0C0"/>
                </a:highlight>
              </a:rPr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6F56-F72E-F37E-ACA9-1F2D127B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D183-C761-4B17-521E-3FC4919C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FEA6-4571-405B-8EDB-2D742C68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A3BCD3-CAAE-82F8-E860-ACD3E88C1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647DD3-5120-C338-E1FB-82A10F281ABE}"/>
              </a:ext>
            </a:extLst>
          </p:cNvPr>
          <p:cNvSpPr/>
          <p:nvPr/>
        </p:nvSpPr>
        <p:spPr>
          <a:xfrm>
            <a:off x="6197600" y="3643122"/>
            <a:ext cx="4017785" cy="142020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9CA49E68-C940-67E4-DC0C-281DF7BE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15"/>
            <a:ext cx="5384800" cy="35583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46EC81-5B2F-DC40-38EE-B079A1BFDFD1}"/>
              </a:ext>
            </a:extLst>
          </p:cNvPr>
          <p:cNvSpPr/>
          <p:nvPr/>
        </p:nvSpPr>
        <p:spPr>
          <a:xfrm>
            <a:off x="6197600" y="4178105"/>
            <a:ext cx="4017785" cy="88521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01ED6A02-E4DC-219B-00D2-65CF1A99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14"/>
            <a:ext cx="5384800" cy="35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9E6E-267F-DC5B-89F4-3D7457E9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 have documentation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A5E342-8E74-B330-78B1-C27B60E0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588002" cy="4525963"/>
          </a:xfrm>
        </p:spPr>
        <p:txBody>
          <a:bodyPr>
            <a:normAutofit/>
          </a:bodyPr>
          <a:lstStyle/>
          <a:p>
            <a:r>
              <a:rPr lang="en-US" dirty="0"/>
              <a:t>By convention, a help message is printed when run with either: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--help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-help</a:t>
            </a:r>
          </a:p>
          <a:p>
            <a:endParaRPr lang="en-US" dirty="0"/>
          </a:p>
          <a:p>
            <a:r>
              <a:rPr lang="en-US" dirty="0"/>
              <a:t>Note: usually “-” is used for short options (-h), “--” for long options (--help)</a:t>
            </a:r>
            <a:br>
              <a:rPr lang="en-US" dirty="0"/>
            </a:b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https://explainshell.com/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086727-0AD9-1B35-0E22-6BB0E34AA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2" y="2015198"/>
            <a:ext cx="5384800" cy="35460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96A1-3E1F-C45F-1C17-917E66F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6B1A-B325-4259-27DF-806FC420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8E85-638D-BCE3-0CA1-B6A44043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6E6E-BFA3-596A-2BD5-8FBC6A04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change the way commands behave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B94F-35A7-78A7-0085-3CF564770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805268" cy="4525963"/>
          </a:xfrm>
        </p:spPr>
        <p:txBody>
          <a:bodyPr/>
          <a:lstStyle/>
          <a:p>
            <a:r>
              <a:rPr lang="en-US" dirty="0"/>
              <a:t>Options can be short or long (e.g., -a, --all)</a:t>
            </a:r>
          </a:p>
          <a:p>
            <a:r>
              <a:rPr lang="en-US" dirty="0"/>
              <a:t>Options can sometimes take inputs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CA3C02-948F-5D99-B039-9055A9A5E0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0227"/>
            <a:ext cx="5384800" cy="354590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3812-D1B2-72A2-677B-9CFECE2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7DAED-8620-0218-FF2D-A5A0B19F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055C9-945F-EBEC-8D05-2DE2CD5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F9B3B0-0EBF-0D8C-FC49-8A8BC8957F79}"/>
              </a:ext>
            </a:extLst>
          </p:cNvPr>
          <p:cNvGrpSpPr/>
          <p:nvPr/>
        </p:nvGrpSpPr>
        <p:grpSpPr>
          <a:xfrm>
            <a:off x="542389" y="2580077"/>
            <a:ext cx="5384800" cy="3546087"/>
            <a:chOff x="542389" y="2580077"/>
            <a:chExt cx="5384800" cy="3546087"/>
          </a:xfrm>
        </p:grpSpPr>
        <p:pic>
          <p:nvPicPr>
            <p:cNvPr id="10" name="Content Placeholder 9">
              <a:extLst>
                <a:ext uri="{FF2B5EF4-FFF2-40B4-BE49-F238E27FC236}">
                  <a16:creationId xmlns:a16="http://schemas.microsoft.com/office/drawing/2014/main" id="{639DD1F6-2674-8C26-7FD0-E95E6B5C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389" y="2580077"/>
              <a:ext cx="5384800" cy="354608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D6D732-38ED-8E85-6FEE-B4C1FC8ABD54}"/>
                </a:ext>
              </a:extLst>
            </p:cNvPr>
            <p:cNvSpPr/>
            <p:nvPr/>
          </p:nvSpPr>
          <p:spPr>
            <a:xfrm>
              <a:off x="609600" y="3727938"/>
              <a:ext cx="4349262" cy="161779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1E311E-7368-BFB1-BC73-996074E4375B}"/>
                </a:ext>
              </a:extLst>
            </p:cNvPr>
            <p:cNvSpPr/>
            <p:nvPr/>
          </p:nvSpPr>
          <p:spPr>
            <a:xfrm>
              <a:off x="609600" y="5555245"/>
              <a:ext cx="4989342" cy="161779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3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C4BC4B4-4CFC-620B-BEC6-6125BCDE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Explainshell</a:t>
            </a:r>
            <a:r>
              <a:rPr lang="en-US" dirty="0"/>
              <a:t> can be </a:t>
            </a:r>
            <a:r>
              <a:rPr lang="en-US"/>
              <a:t>clearer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DD6E7C-2BEB-EDBC-706C-09D0C21D7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672" y="1600200"/>
            <a:ext cx="9416655" cy="452596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04B53-2405-97DD-9A7F-AC17133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520C-9C17-AAAB-25FD-77004345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02BDB-FA11-842F-5ECD-3736528A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0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B60D-3F2D-861B-650F-69B58B4A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usage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78FF-A0BE-03DB-6480-2E06470A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1600201"/>
            <a:ext cx="11741834" cy="4525963"/>
          </a:xfrm>
        </p:spPr>
        <p:txBody>
          <a:bodyPr>
            <a:normAutofit/>
          </a:bodyPr>
          <a:lstStyle/>
          <a:p>
            <a:r>
              <a:rPr lang="en-US" dirty="0"/>
              <a:t>Usage of commands is described using symbols and words </a:t>
            </a:r>
          </a:p>
          <a:p>
            <a:r>
              <a:rPr lang="en-US" dirty="0"/>
              <a:t>Commands often follow the following convention: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foo [-</a:t>
            </a:r>
            <a:r>
              <a:rPr lang="en-US" dirty="0" err="1"/>
              <a:t>abBc</a:t>
            </a:r>
            <a:r>
              <a:rPr lang="en-US" dirty="0"/>
              <a:t>] [-d | -e] [-f file] [-n [number]] input1 [input2 …]</a:t>
            </a:r>
          </a:p>
          <a:p>
            <a:endParaRPr lang="en-US" dirty="0"/>
          </a:p>
          <a:p>
            <a:r>
              <a:rPr lang="en-US" dirty="0"/>
              <a:t>“[]” indicates optional inputs. No “[]” means required</a:t>
            </a:r>
          </a:p>
          <a:p>
            <a:r>
              <a:rPr lang="en-US" dirty="0"/>
              <a:t>“-</a:t>
            </a:r>
            <a:r>
              <a:rPr lang="en-US" dirty="0" err="1"/>
              <a:t>xyz</a:t>
            </a:r>
            <a:r>
              <a:rPr lang="en-US" dirty="0"/>
              <a:t>” is a list of options that do not take input</a:t>
            </a:r>
          </a:p>
          <a:p>
            <a:r>
              <a:rPr lang="en-US" dirty="0"/>
              <a:t>Note: sometimes “&lt;&gt;” are used to indicate the input’s nature (e.g., “&lt;file&gt;” or “&lt;number&gt;”)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EC4-CB2D-5488-3F47-0E091AE9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3732-1ABA-7FC5-67AE-4712DB14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7162-1831-2439-7366-F81512D3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38AF02-C0D1-611B-EBD7-AE06E2139158}"/>
              </a:ext>
            </a:extLst>
          </p:cNvPr>
          <p:cNvGrpSpPr/>
          <p:nvPr/>
        </p:nvGrpSpPr>
        <p:grpSpPr>
          <a:xfrm>
            <a:off x="3851031" y="3075998"/>
            <a:ext cx="808892" cy="666008"/>
            <a:chOff x="4779499" y="3075998"/>
            <a:chExt cx="808892" cy="6660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CFA457-D0DA-4BAE-64D0-6E990578E8E0}"/>
                </a:ext>
              </a:extLst>
            </p:cNvPr>
            <p:cNvSpPr txBox="1"/>
            <p:nvPr/>
          </p:nvSpPr>
          <p:spPr>
            <a:xfrm>
              <a:off x="4779499" y="3075998"/>
              <a:ext cx="80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either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B1C96A-7470-5BCA-D6E5-DF48E6BB001D}"/>
                </a:ext>
              </a:extLst>
            </p:cNvPr>
            <p:cNvCxnSpPr>
              <a:cxnSpLocks/>
            </p:cNvCxnSpPr>
            <p:nvPr/>
          </p:nvCxnSpPr>
          <p:spPr>
            <a:xfrm>
              <a:off x="5183945" y="3429000"/>
              <a:ext cx="0" cy="313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8DF070-0A05-F41A-0321-3EB5A25ED994}"/>
              </a:ext>
            </a:extLst>
          </p:cNvPr>
          <p:cNvGrpSpPr/>
          <p:nvPr/>
        </p:nvGrpSpPr>
        <p:grpSpPr>
          <a:xfrm>
            <a:off x="4659924" y="2800051"/>
            <a:ext cx="1255540" cy="941955"/>
            <a:chOff x="5588392" y="2800051"/>
            <a:chExt cx="1255540" cy="9419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21E02-0517-4120-EFA7-4B8057E5AFDF}"/>
                </a:ext>
              </a:extLst>
            </p:cNvPr>
            <p:cNvSpPr txBox="1"/>
            <p:nvPr/>
          </p:nvSpPr>
          <p:spPr>
            <a:xfrm>
              <a:off x="5588392" y="2800051"/>
              <a:ext cx="1255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Option that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takes input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7B43D1-6AAB-1F47-C141-21EF8116405B}"/>
                </a:ext>
              </a:extLst>
            </p:cNvPr>
            <p:cNvCxnSpPr>
              <a:cxnSpLocks/>
            </p:cNvCxnSpPr>
            <p:nvPr/>
          </p:nvCxnSpPr>
          <p:spPr>
            <a:xfrm>
              <a:off x="5941256" y="3429000"/>
              <a:ext cx="0" cy="313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775FCA-C029-1807-5715-2AEC047A0978}"/>
              </a:ext>
            </a:extLst>
          </p:cNvPr>
          <p:cNvGrpSpPr/>
          <p:nvPr/>
        </p:nvGrpSpPr>
        <p:grpSpPr>
          <a:xfrm>
            <a:off x="6254260" y="2800051"/>
            <a:ext cx="1255540" cy="941955"/>
            <a:chOff x="7182728" y="2800051"/>
            <a:chExt cx="1255540" cy="941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EC5F9-BE7A-673D-5FF3-EDCBCBDDD592}"/>
                </a:ext>
              </a:extLst>
            </p:cNvPr>
            <p:cNvSpPr txBox="1"/>
            <p:nvPr/>
          </p:nvSpPr>
          <p:spPr>
            <a:xfrm>
              <a:off x="7182728" y="2800051"/>
              <a:ext cx="12555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This input is optional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0751B6-4F46-49EA-59A3-5EED376828B2}"/>
                </a:ext>
              </a:extLst>
            </p:cNvPr>
            <p:cNvCxnSpPr>
              <a:cxnSpLocks/>
            </p:cNvCxnSpPr>
            <p:nvPr/>
          </p:nvCxnSpPr>
          <p:spPr>
            <a:xfrm>
              <a:off x="7535592" y="3429000"/>
              <a:ext cx="0" cy="313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A88EBA-2D96-76AE-0802-D667533C903E}"/>
              </a:ext>
            </a:extLst>
          </p:cNvPr>
          <p:cNvGrpSpPr/>
          <p:nvPr/>
        </p:nvGrpSpPr>
        <p:grpSpPr>
          <a:xfrm>
            <a:off x="8303461" y="2800050"/>
            <a:ext cx="2166410" cy="941956"/>
            <a:chOff x="9231929" y="2800050"/>
            <a:chExt cx="2166410" cy="9419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9320AA-D1B8-9BA4-CBF5-6228326F0D3F}"/>
                </a:ext>
              </a:extLst>
            </p:cNvPr>
            <p:cNvSpPr txBox="1"/>
            <p:nvPr/>
          </p:nvSpPr>
          <p:spPr>
            <a:xfrm>
              <a:off x="9231929" y="2800050"/>
              <a:ext cx="2166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Any number of inputs can be given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7158ED-03FB-22AF-CE03-2D17527587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20176" y="3429000"/>
              <a:ext cx="0" cy="313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6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3375765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keyboard shortcuts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F6F-A678-4870-9995-AEF5A543C4E2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9D491712-4A26-33C7-66FF-CE9066220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3034"/>
              </p:ext>
            </p:extLst>
          </p:nvPr>
        </p:nvGraphicFramePr>
        <p:xfrm>
          <a:off x="609600" y="1600200"/>
          <a:ext cx="10607040" cy="45792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03520">
                  <a:extLst>
                    <a:ext uri="{9D8B030D-6E8A-4147-A177-3AD203B41FA5}">
                      <a16:colId xmlns:a16="http://schemas.microsoft.com/office/drawing/2014/main" val="2356041759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487677048"/>
                    </a:ext>
                  </a:extLst>
                </a:gridCol>
              </a:tblGrid>
              <a:tr h="358546">
                <a:tc>
                  <a:txBody>
                    <a:bodyPr/>
                    <a:lstStyle/>
                    <a:p>
                      <a:r>
                        <a:rPr lang="en-US" dirty="0"/>
                        <a:t>Keyboard / mouse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17226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Ctrl+Shift+c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Copy selected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565039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Ctrl+Shift+v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Paste copied text at cursor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9198972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Ctrl+e</a:t>
                      </a:r>
                      <a:r>
                        <a:rPr lang="en-US" sz="11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/ 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cursor at end of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0391896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/ home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 cursor at beginning of line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0538877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deleted text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181668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Move cursor back by one position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07028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Move cursor forward by one position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473120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Alt+b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 back by one word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871276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Alt+f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 forward by one word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047652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Ctrl+w / Alt+backspace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 word to the left of cursor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060324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Alt+d / Ctrl+delete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 word right of cursor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496520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 all text left of cursor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956775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Ctrl+k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 all text right of cursor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675584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command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2533215"/>
                  </a:ext>
                </a:extLst>
              </a:tr>
              <a:tr h="2808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Next command (if any)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205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84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F6F-A678-4870-9995-AEF5A543C4E2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9" name="Picture 8" descr="C:\Users\lrishishwar3\Dropbox\Vector Graphics\Computer\LinuxArchitecture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16" y="1690688"/>
            <a:ext cx="11012569" cy="2932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41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umbnail for version as of 15:46, 21 August 2022">
            <a:extLst>
              <a:ext uri="{FF2B5EF4-FFF2-40B4-BE49-F238E27FC236}">
                <a16:creationId xmlns:a16="http://schemas.microsoft.com/office/drawing/2014/main" id="{6907A9A9-9225-9B81-3931-FF3804F1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04" y="5943682"/>
            <a:ext cx="623751" cy="62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Bioinformatics is a broad field</a:t>
            </a:r>
          </a:p>
        </p:txBody>
      </p:sp>
      <p:pic>
        <p:nvPicPr>
          <p:cNvPr id="8" name="Content Placeholder 7" descr="A green and yellow gradient&#10;&#10;Description automatically generated with medium confidence">
            <a:extLst>
              <a:ext uri="{FF2B5EF4-FFF2-40B4-BE49-F238E27FC236}">
                <a16:creationId xmlns:a16="http://schemas.microsoft.com/office/drawing/2014/main" id="{C694B327-162B-113A-3497-B38AFB726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13" y="1861021"/>
            <a:ext cx="3493574" cy="34935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C6700-DF10-A822-F03A-9B956C06C5B4}"/>
              </a:ext>
            </a:extLst>
          </p:cNvPr>
          <p:cNvSpPr txBox="1"/>
          <p:nvPr/>
        </p:nvSpPr>
        <p:spPr>
          <a:xfrm>
            <a:off x="2032000" y="3423142"/>
            <a:ext cx="199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expertise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DDB2C-FF43-4B61-422C-D1E9C2087F1B}"/>
              </a:ext>
            </a:extLst>
          </p:cNvPr>
          <p:cNvSpPr txBox="1"/>
          <p:nvPr/>
        </p:nvSpPr>
        <p:spPr>
          <a:xfrm>
            <a:off x="4848895" y="5613312"/>
            <a:ext cx="249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Computational expertise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04E93-1297-377F-0FAF-C882EF102DA8}"/>
              </a:ext>
            </a:extLst>
          </p:cNvPr>
          <p:cNvCxnSpPr>
            <a:cxnSpLocks/>
          </p:cNvCxnSpPr>
          <p:nvPr/>
        </p:nvCxnSpPr>
        <p:spPr>
          <a:xfrm flipV="1">
            <a:off x="4165600" y="1861021"/>
            <a:ext cx="0" cy="3493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0B011-4947-270C-FEDB-74AA0D08A1CF}"/>
              </a:ext>
            </a:extLst>
          </p:cNvPr>
          <p:cNvCxnSpPr>
            <a:cxnSpLocks/>
          </p:cNvCxnSpPr>
          <p:nvPr/>
        </p:nvCxnSpPr>
        <p:spPr>
          <a:xfrm flipV="1">
            <a:off x="4357816" y="5506995"/>
            <a:ext cx="3484971" cy="12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88C58-5EA5-A3BB-9DBA-94736292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42" y="5931131"/>
            <a:ext cx="633906" cy="5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give you a foundation in bioinformatics by introducing you to:</a:t>
            </a:r>
          </a:p>
          <a:p>
            <a:pPr lvl="1"/>
            <a:r>
              <a:rPr lang="en-US" dirty="0"/>
              <a:t>Commonly used coding languages, software, and tools</a:t>
            </a:r>
          </a:p>
          <a:p>
            <a:pPr lvl="1"/>
            <a:r>
              <a:rPr lang="en-US" dirty="0"/>
              <a:t>How to approach and solve problems using bioinformatics</a:t>
            </a:r>
          </a:p>
          <a:p>
            <a:pPr lvl="1"/>
            <a:r>
              <a:rPr lang="en-US" dirty="0"/>
              <a:t>How to read documentation and Google effectively</a:t>
            </a:r>
          </a:p>
          <a:p>
            <a:r>
              <a:rPr lang="en-US" dirty="0"/>
              <a:t>By the end of the course, you will be able to:</a:t>
            </a:r>
          </a:p>
          <a:p>
            <a:pPr lvl="1"/>
            <a:r>
              <a:rPr lang="en-US" dirty="0"/>
              <a:t>Work in a Linux terminal environment</a:t>
            </a:r>
          </a:p>
          <a:p>
            <a:pPr lvl="1"/>
            <a:r>
              <a:rPr lang="en-US" dirty="0"/>
              <a:t>Run command line tools</a:t>
            </a:r>
          </a:p>
          <a:p>
            <a:pPr lvl="1"/>
            <a:r>
              <a:rPr lang="en-US" dirty="0"/>
              <a:t>Write code in Bash and Python to perform analyses of biological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Introductions</a:t>
            </a:r>
          </a:p>
          <a:p>
            <a:r>
              <a:rPr lang="en-US" dirty="0"/>
              <a:t>Course structure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Unix systems and the command line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Linux filesystem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class is roughly divided into two halves:</a:t>
            </a:r>
          </a:p>
          <a:p>
            <a:pPr lvl="1"/>
            <a:r>
              <a:rPr lang="en-US" dirty="0"/>
              <a:t>Bash</a:t>
            </a:r>
          </a:p>
          <a:p>
            <a:pPr lvl="1"/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We will use exercises in both languages to explore some common data types and approaches used in bioinformatics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08/22/2023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18775</TotalTime>
  <Words>2892</Words>
  <Application>Microsoft Office PowerPoint</Application>
  <PresentationFormat>Widescreen</PresentationFormat>
  <Paragraphs>540</Paragraphs>
  <Slides>58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Lucida Console</vt:lpstr>
      <vt:lpstr>Office Theme</vt:lpstr>
      <vt:lpstr>Biol 7200: Programming for Bioinformatics Introduction to unix and bash</vt:lpstr>
      <vt:lpstr>Schedule for today</vt:lpstr>
      <vt:lpstr>Schedule for today</vt:lpstr>
      <vt:lpstr>professor and teaching assistants for the class</vt:lpstr>
      <vt:lpstr>What is bioinformatics?</vt:lpstr>
      <vt:lpstr>Bioinformatics is a broad field</vt:lpstr>
      <vt:lpstr>Purpose of the class</vt:lpstr>
      <vt:lpstr>Schedule for today</vt:lpstr>
      <vt:lpstr>Class structure</vt:lpstr>
      <vt:lpstr>Course Structure</vt:lpstr>
      <vt:lpstr>Equipment you will need – unix terminal with bash</vt:lpstr>
      <vt:lpstr>Equipment you will need – Text editor</vt:lpstr>
      <vt:lpstr>Exercises/Assessments</vt:lpstr>
      <vt:lpstr>Grading</vt:lpstr>
      <vt:lpstr>In-class demonstration</vt:lpstr>
      <vt:lpstr>Code Evaluation</vt:lpstr>
      <vt:lpstr>code of ethics</vt:lpstr>
      <vt:lpstr>code of ethics</vt:lpstr>
      <vt:lpstr>To be clear - what’s ok:</vt:lpstr>
      <vt:lpstr>To be clear - What counts as plagiarism:</vt:lpstr>
      <vt:lpstr>Schedule for today</vt:lpstr>
      <vt:lpstr>Unix operating systems</vt:lpstr>
      <vt:lpstr>Shell / Command Line interprets text input</vt:lpstr>
      <vt:lpstr>The “unix philosophy”</vt:lpstr>
      <vt:lpstr>Command Prompt is where you type commands</vt:lpstr>
      <vt:lpstr>commands are interpreted by the shell</vt:lpstr>
      <vt:lpstr>Bash command syntax</vt:lpstr>
      <vt:lpstr>Schedule for today</vt:lpstr>
      <vt:lpstr>Special formatting for code in slides</vt:lpstr>
      <vt:lpstr>LiNuX File System</vt:lpstr>
      <vt:lpstr>The Ls command lists files and directories</vt:lpstr>
      <vt:lpstr>Locations in a Linux filesystem are expressed as paths</vt:lpstr>
      <vt:lpstr>The pwd command prints your working directory</vt:lpstr>
      <vt:lpstr>Relative paths are expressed relative to ./</vt:lpstr>
      <vt:lpstr>Relative paths: referring to Child directories</vt:lpstr>
      <vt:lpstr>How do Absolute and relative paths relate?</vt:lpstr>
      <vt:lpstr>Answer in practice</vt:lpstr>
      <vt:lpstr>Relative paths: referring to parent directories</vt:lpstr>
      <vt:lpstr>Cd allows you to change directory</vt:lpstr>
      <vt:lpstr>~ refers to your home directory</vt:lpstr>
      <vt:lpstr>Your path is displayed in your command prompt</vt:lpstr>
      <vt:lpstr>Quick aside: tab-completion</vt:lpstr>
      <vt:lpstr>Mkdir makes a directory</vt:lpstr>
      <vt:lpstr>Touch creates an empty file</vt:lpstr>
      <vt:lpstr>Rm removes files and directories </vt:lpstr>
      <vt:lpstr>Mv moves or renames files and directories</vt:lpstr>
      <vt:lpstr>Cp copies files and directories</vt:lpstr>
      <vt:lpstr>Echo prints to your stdout</vt:lpstr>
      <vt:lpstr>Cat concatenates files and prints the contents</vt:lpstr>
      <vt:lpstr>Information is passed to and from processes</vt:lpstr>
      <vt:lpstr>How can you redirect stdout to a file?</vt:lpstr>
      <vt:lpstr>Linux commands have documentation</vt:lpstr>
      <vt:lpstr>Options change the way commands behave</vt:lpstr>
      <vt:lpstr>Explainshell can be clearer </vt:lpstr>
      <vt:lpstr>Command usage syntax</vt:lpstr>
      <vt:lpstr>End of Lesson</vt:lpstr>
      <vt:lpstr>Handy keyboard shortcuts</vt:lpstr>
      <vt:lpstr>Linux File System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411</cp:revision>
  <dcterms:created xsi:type="dcterms:W3CDTF">2011-08-22T13:22:10Z</dcterms:created>
  <dcterms:modified xsi:type="dcterms:W3CDTF">2023-08-21T22:33:59Z</dcterms:modified>
</cp:coreProperties>
</file>