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389" r:id="rId3"/>
    <p:sldId id="594" r:id="rId4"/>
    <p:sldId id="574" r:id="rId5"/>
    <p:sldId id="576" r:id="rId6"/>
    <p:sldId id="577" r:id="rId7"/>
    <p:sldId id="578" r:id="rId8"/>
    <p:sldId id="595" r:id="rId9"/>
    <p:sldId id="575" r:id="rId10"/>
    <p:sldId id="579" r:id="rId11"/>
    <p:sldId id="583" r:id="rId12"/>
    <p:sldId id="566" r:id="rId13"/>
    <p:sldId id="568" r:id="rId14"/>
    <p:sldId id="581" r:id="rId15"/>
    <p:sldId id="592" r:id="rId16"/>
    <p:sldId id="598" r:id="rId17"/>
    <p:sldId id="599" r:id="rId18"/>
    <p:sldId id="596" r:id="rId19"/>
    <p:sldId id="584" r:id="rId20"/>
    <p:sldId id="585" r:id="rId21"/>
    <p:sldId id="587" r:id="rId22"/>
    <p:sldId id="588" r:id="rId23"/>
    <p:sldId id="586" r:id="rId24"/>
    <p:sldId id="593" r:id="rId25"/>
    <p:sldId id="602" r:id="rId26"/>
    <p:sldId id="601" r:id="rId27"/>
    <p:sldId id="600" r:id="rId28"/>
    <p:sldId id="3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on Chand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AB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9" autoAdjust="0"/>
    <p:restoredTop sz="94688" autoAdjust="0"/>
  </p:normalViewPr>
  <p:slideViewPr>
    <p:cSldViewPr snapToGrid="0">
      <p:cViewPr>
        <p:scale>
          <a:sx n="130" d="100"/>
          <a:sy n="130" d="100"/>
        </p:scale>
        <p:origin x="330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1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CA04F-CEED-448F-98B1-B0CF1639D31B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5C432-BA30-4A08-88CB-2F7FAC694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1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43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49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48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07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88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98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C432-BA30-4A08-88CB-2F7FAC6941F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3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89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4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7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 marL="742950" indent="-285750">
              <a:buFont typeface="Courier New" panose="02070309020205020404" pitchFamily="49" charset="0"/>
              <a:buChar char="o"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08/24/2023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"/>
            <a:ext cx="12192000" cy="685716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967110" y="1557867"/>
            <a:ext cx="6795913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b="1" cap="all" spc="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967109" y="4275667"/>
            <a:ext cx="6795913" cy="1202267"/>
          </a:xfrm>
        </p:spPr>
        <p:txBody>
          <a:bodyPr>
            <a:noAutofit/>
          </a:bodyPr>
          <a:lstStyle>
            <a:lvl1pPr marL="0" indent="0" algn="l">
              <a:lnSpc>
                <a:spcPts val="2800"/>
              </a:lnSpc>
              <a:buNone/>
              <a:defRPr sz="2400" cap="all" spc="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2783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" y="1417638"/>
            <a:ext cx="7162800" cy="182563"/>
          </a:xfrm>
          <a:prstGeom prst="rect">
            <a:avLst/>
          </a:prstGeom>
          <a:pattFill prst="wdUpDiag">
            <a:fgClr>
              <a:srgbClr val="DAB43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4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4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0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498" y="92075"/>
            <a:ext cx="2821409" cy="4769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08/24/2023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r>
              <a:rPr lang="en-US"/>
              <a:t>BIOL7200 - Lecture - Week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DAB43D"/>
                </a:solidFill>
                <a:latin typeface="+mj-lt"/>
              </a:defRPr>
            </a:lvl1pPr>
          </a:lstStyle>
          <a:p>
            <a:fld id="{A689C0C2-2628-4BC7-B4EC-5968BF3255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cap="all" spc="20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i="1" dirty="0"/>
              <a:t>Biol 7200: Programming for Bioinformatics</a:t>
            </a:r>
            <a:br>
              <a:rPr lang="en-US" i="1" dirty="0"/>
            </a:br>
            <a:r>
              <a:rPr lang="en-US" dirty="0"/>
              <a:t>Glob and Working with text 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AAF2-399D-4585-A218-D2F5F21C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returns the bottom N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098BF-94D0-6B14-F244-3DCE5C0C1B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Usage is the same as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endParaRPr lang="en-US" dirty="0"/>
          </a:p>
          <a:p>
            <a:endParaRPr lang="en-US" dirty="0"/>
          </a:p>
          <a:p>
            <a:r>
              <a:rPr lang="en-US" dirty="0"/>
              <a:t>Both can also return lines from/until some point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 –n -&lt;N&gt;</a:t>
            </a:r>
            <a:r>
              <a:rPr lang="en-US" dirty="0"/>
              <a:t> returns all until the Nth from last line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tail –n +&lt;N&gt;</a:t>
            </a:r>
            <a:r>
              <a:rPr lang="en-US" dirty="0"/>
              <a:t> returns from the Nth line onwards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EFC20B-63FA-7EBD-E2F5-4715053CE9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88977"/>
            <a:ext cx="5384800" cy="354840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17759-E228-304B-72BA-4A2E2CF2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37BAD-FCE7-E118-4905-D2FC6AD1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28072-7891-D46A-F8F8-DD3917E4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0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848D-D49F-BB17-07E0-143205EF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Wc</a:t>
            </a:r>
            <a:r>
              <a:rPr lang="en-US" dirty="0"/>
              <a:t> counts lines, words, and bytes in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1BFE-43D8-2878-255B-2C8819DAFD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Counts contents of specified files</a:t>
            </a:r>
          </a:p>
          <a:p>
            <a:endParaRPr lang="en-US" dirty="0"/>
          </a:p>
          <a:p>
            <a:r>
              <a:rPr lang="en-US" dirty="0"/>
              <a:t>Count of interest can be specified using [-</a:t>
            </a:r>
            <a:r>
              <a:rPr lang="en-US" dirty="0" err="1"/>
              <a:t>lwc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Useful for checking file sizes and number of results returned by commands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D80BB89-F135-A183-7FDE-48FA3FCBAB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96294"/>
            <a:ext cx="5384800" cy="3533775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E58B4-F279-0E42-9DCD-71ADCE9F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E91DD-538B-42AB-28C1-653AACA9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084BD-34B7-A43D-F883-00A7C650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C77ABC-A508-1A10-9808-458996DF21CB}"/>
              </a:ext>
            </a:extLst>
          </p:cNvPr>
          <p:cNvSpPr/>
          <p:nvPr/>
        </p:nvSpPr>
        <p:spPr>
          <a:xfrm>
            <a:off x="6197601" y="3379418"/>
            <a:ext cx="4565650" cy="1205281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A794399D-0E8E-12A1-4EBB-5151D9BF0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1" y="2096294"/>
            <a:ext cx="5384800" cy="35337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162D4E-D5B0-D5B3-2AE7-6D7BE014627D}"/>
              </a:ext>
            </a:extLst>
          </p:cNvPr>
          <p:cNvSpPr/>
          <p:nvPr/>
        </p:nvSpPr>
        <p:spPr>
          <a:xfrm>
            <a:off x="6197602" y="4032250"/>
            <a:ext cx="4565650" cy="552449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BBA31582-39AF-733E-18BA-9483E55CF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1" y="2101851"/>
            <a:ext cx="53848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3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15">
            <a:extLst>
              <a:ext uri="{FF2B5EF4-FFF2-40B4-BE49-F238E27FC236}">
                <a16:creationId xmlns:a16="http://schemas.microsoft.com/office/drawing/2014/main" id="{01ED6A02-E4DC-219B-00D2-65CF1A996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4014"/>
            <a:ext cx="5384800" cy="3558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8FA0B8-8FC8-A09C-481D-65805315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last week: redirecting </a:t>
            </a:r>
            <a:r>
              <a:rPr lang="en-US" dirty="0" err="1"/>
              <a:t>stdout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E736-93DF-07C8-605B-DCDD1716B3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Bash has two </a:t>
            </a:r>
            <a:r>
              <a:rPr lang="en-US" dirty="0" err="1"/>
              <a:t>stdout</a:t>
            </a:r>
            <a:r>
              <a:rPr lang="en-US" dirty="0"/>
              <a:t> redirects: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and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both redirect to a file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/>
              <a:t> redirects to the stdin of another process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overwrites an existing file (creates the file if it didn’t exist)</a:t>
            </a:r>
          </a:p>
          <a:p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appends to an existing file (creates the file if it didn’t exist)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B6F56-F72E-F37E-ACA9-1F2D127B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8D183-C761-4B17-521E-3FC4919C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FFEA6-4571-405B-8EDB-2D742C68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E66A-2D04-CAD4-04E3-6BD2B164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“|” (Pipe) redirects </a:t>
            </a:r>
            <a:r>
              <a:rPr lang="en-US" dirty="0" err="1"/>
              <a:t>stdout</a:t>
            </a:r>
            <a:r>
              <a:rPr lang="en-US" dirty="0"/>
              <a:t> to another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ACEAE-F2C7-BE7F-8780-C76AE4CEF5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all processes take input from stdin</a:t>
            </a:r>
          </a:p>
          <a:p>
            <a:endParaRPr lang="en-US" dirty="0"/>
          </a:p>
          <a:p>
            <a:r>
              <a:rPr lang="en-US" dirty="0"/>
              <a:t>Those that do can accept piped </a:t>
            </a:r>
            <a:r>
              <a:rPr lang="en-US" dirty="0" err="1"/>
              <a:t>stdout</a:t>
            </a:r>
            <a:endParaRPr lang="en-US" dirty="0"/>
          </a:p>
          <a:p>
            <a:endParaRPr lang="en-US" dirty="0"/>
          </a:p>
          <a:p>
            <a:r>
              <a:rPr lang="en-US" dirty="0"/>
              <a:t>Follows the syntax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command1 | command2</a:t>
            </a:r>
          </a:p>
          <a:p>
            <a:endParaRPr lang="en-US" dirty="0">
              <a:highlight>
                <a:srgbClr val="C0C0C0"/>
              </a:highlight>
              <a:latin typeface="+mn-lt"/>
              <a:cs typeface="Courier New" panose="02070309020205020404" pitchFamily="49" charset="0"/>
            </a:endParaRPr>
          </a:p>
          <a:p>
            <a:r>
              <a:rPr lang="en-US" dirty="0"/>
              <a:t>stdin can be passed explicitly with “-”</a:t>
            </a:r>
            <a:endParaRPr lang="en-US" dirty="0">
              <a:highlight>
                <a:srgbClr val="C0C0C0"/>
              </a:highlight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1CAD4-2A93-7F3C-CDE8-5AA5FD90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C55D7-42C0-87E3-164E-B192EC4C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55B11-C611-DE1E-4890-60447924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21D47B4-3FF9-8D80-6A2F-6712741434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81553"/>
            <a:ext cx="5384800" cy="3563257"/>
          </a:xfr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5572B73-F6C5-2B30-FA41-9820B26864BF}"/>
              </a:ext>
            </a:extLst>
          </p:cNvPr>
          <p:cNvSpPr/>
          <p:nvPr/>
        </p:nvSpPr>
        <p:spPr>
          <a:xfrm>
            <a:off x="6197600" y="2990021"/>
            <a:ext cx="4017785" cy="1420201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16">
            <a:extLst>
              <a:ext uri="{FF2B5EF4-FFF2-40B4-BE49-F238E27FC236}">
                <a16:creationId xmlns:a16="http://schemas.microsoft.com/office/drawing/2014/main" id="{86886E64-B61A-AC40-3FFB-987F77FC6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1553"/>
            <a:ext cx="5384800" cy="356325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A7C03D-EC6E-B1E3-1EA9-4081A8E5CEA3}"/>
              </a:ext>
            </a:extLst>
          </p:cNvPr>
          <p:cNvSpPr/>
          <p:nvPr/>
        </p:nvSpPr>
        <p:spPr>
          <a:xfrm>
            <a:off x="6197600" y="3252985"/>
            <a:ext cx="4017785" cy="1420201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16">
            <a:extLst>
              <a:ext uri="{FF2B5EF4-FFF2-40B4-BE49-F238E27FC236}">
                <a16:creationId xmlns:a16="http://schemas.microsoft.com/office/drawing/2014/main" id="{54FDA1BA-CD15-2C24-3A51-CC2BE2FD4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1553"/>
            <a:ext cx="5384800" cy="356325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9811652-5ADB-EAC8-690E-FCC4C3783B8B}"/>
              </a:ext>
            </a:extLst>
          </p:cNvPr>
          <p:cNvSpPr/>
          <p:nvPr/>
        </p:nvSpPr>
        <p:spPr>
          <a:xfrm>
            <a:off x="6197600" y="3513759"/>
            <a:ext cx="4017785" cy="888977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Content Placeholder 16">
            <a:extLst>
              <a:ext uri="{FF2B5EF4-FFF2-40B4-BE49-F238E27FC236}">
                <a16:creationId xmlns:a16="http://schemas.microsoft.com/office/drawing/2014/main" id="{DA077B8C-9728-FD46-BBDA-9125C7FDD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1553"/>
            <a:ext cx="5384800" cy="35632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B36043-E60F-99B3-5AAE-31810DC36A3D}"/>
              </a:ext>
            </a:extLst>
          </p:cNvPr>
          <p:cNvSpPr/>
          <p:nvPr/>
        </p:nvSpPr>
        <p:spPr>
          <a:xfrm>
            <a:off x="6197599" y="3782019"/>
            <a:ext cx="4017785" cy="888977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16">
            <a:extLst>
              <a:ext uri="{FF2B5EF4-FFF2-40B4-BE49-F238E27FC236}">
                <a16:creationId xmlns:a16="http://schemas.microsoft.com/office/drawing/2014/main" id="{3C5D6C8C-D593-2222-D447-32B624379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1552"/>
            <a:ext cx="5384800" cy="35632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F86BA02-F235-CEEF-0FA2-25D3EA3A2FEE}"/>
              </a:ext>
            </a:extLst>
          </p:cNvPr>
          <p:cNvSpPr/>
          <p:nvPr/>
        </p:nvSpPr>
        <p:spPr>
          <a:xfrm>
            <a:off x="6197598" y="4041591"/>
            <a:ext cx="4017785" cy="888977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CCBB1E-6FD7-23AB-7F3F-25B67E064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98" y="2080202"/>
            <a:ext cx="5399538" cy="356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7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  <p:bldP spid="20" grpId="0" animBg="1"/>
      <p:bldP spid="22" grpId="0" animBg="1"/>
      <p:bldP spid="4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54F8-B939-FCFE-2714-CCA09B3B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Paste combines inputs column-wise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61960-400A-BFE1-C449-3EE3D36113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dirty="0"/>
              <a:t> stacks inputs on top of one another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paste</a:t>
            </a:r>
            <a:r>
              <a:rPr lang="en-US" dirty="0"/>
              <a:t> places corresponding lines of provided files into columns (default </a:t>
            </a:r>
            <a:r>
              <a:rPr lang="en-US" dirty="0" err="1"/>
              <a:t>behaviour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paste</a:t>
            </a:r>
            <a:r>
              <a:rPr lang="en-US" dirty="0"/>
              <a:t> can also accept stdin using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Good way to quickly subset data when combined with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paste</a:t>
            </a:r>
            <a:r>
              <a:rPr lang="en-US" dirty="0"/>
              <a:t> can take both stdin and files as input (i.e., </a:t>
            </a:r>
            <a:br>
              <a:rPr lang="en-US" dirty="0"/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&lt;command&gt; | paste - &lt;file&gt;</a:t>
            </a:r>
            <a:r>
              <a:rPr lang="en-US" dirty="0"/>
              <a:t>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9EFA2C-FDA2-A80A-852B-FF3EA77B68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84079"/>
            <a:ext cx="5384800" cy="3558205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3A655-F24D-BB00-6270-45AFA315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830DD-98F5-902E-3144-AB764F23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39B69-14F7-F0D8-B096-2E934B06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7FC1D7-BF6B-B335-DF8D-2BB80556321B}"/>
              </a:ext>
            </a:extLst>
          </p:cNvPr>
          <p:cNvSpPr/>
          <p:nvPr/>
        </p:nvSpPr>
        <p:spPr>
          <a:xfrm>
            <a:off x="6197602" y="2997199"/>
            <a:ext cx="4565650" cy="1841501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AAD3B125-3191-1BEF-70EE-F0F010D91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4079"/>
            <a:ext cx="5384800" cy="35582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3DAEC40-F18D-D63C-BB4B-856DB45A9330}"/>
              </a:ext>
            </a:extLst>
          </p:cNvPr>
          <p:cNvSpPr/>
          <p:nvPr/>
        </p:nvSpPr>
        <p:spPr>
          <a:xfrm>
            <a:off x="6197602" y="3790950"/>
            <a:ext cx="4565650" cy="104775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45068332-EBEA-ED5A-E966-E9A8CF85E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4079"/>
            <a:ext cx="5384800" cy="355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2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8B6FDD6-8A50-ABF3-E604-D8A0278A3A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90048"/>
            <a:ext cx="5384800" cy="354626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75F6FD-29B1-8871-6CC8-F20F7BB9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combines files with common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C61F9-8CC3-1C9C-ED62-30C7432066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/>
              <a:t> can be used to combine files containing shared information or values</a:t>
            </a:r>
          </a:p>
          <a:p>
            <a:endParaRPr lang="en-US" dirty="0"/>
          </a:p>
          <a:p>
            <a:r>
              <a:rPr lang="en-US" dirty="0"/>
              <a:t>Like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paste</a:t>
            </a:r>
            <a:r>
              <a:rPr lang="en-US" dirty="0"/>
              <a:t>, but uses a common field in files</a:t>
            </a:r>
          </a:p>
          <a:p>
            <a:endParaRPr lang="en-US" dirty="0"/>
          </a:p>
          <a:p>
            <a:r>
              <a:rPr lang="en-US" dirty="0"/>
              <a:t>Requires sorted input</a:t>
            </a:r>
          </a:p>
          <a:p>
            <a:endParaRPr lang="en-US" dirty="0"/>
          </a:p>
          <a:p>
            <a:r>
              <a:rPr lang="en-US" dirty="0"/>
              <a:t>Ignores lines without shared data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E3CEF-A244-5EEC-DD8A-B1C0C69D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92EE0-F73A-3470-50F6-E37ECEAC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20456-851C-9901-1785-A92CAA9C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064FC7-A00B-BFC3-4E47-D13C12974A10}"/>
              </a:ext>
            </a:extLst>
          </p:cNvPr>
          <p:cNvSpPr/>
          <p:nvPr/>
        </p:nvSpPr>
        <p:spPr>
          <a:xfrm>
            <a:off x="6197600" y="2711448"/>
            <a:ext cx="4635500" cy="2673351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6">
            <a:extLst>
              <a:ext uri="{FF2B5EF4-FFF2-40B4-BE49-F238E27FC236}">
                <a16:creationId xmlns:a16="http://schemas.microsoft.com/office/drawing/2014/main" id="{41C9E4C4-67D5-EA75-3992-3A49A26EC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90048"/>
            <a:ext cx="5384800" cy="354626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DE5C8EA-CD4A-BA7E-8385-5A829162D5A6}"/>
              </a:ext>
            </a:extLst>
          </p:cNvPr>
          <p:cNvSpPr/>
          <p:nvPr/>
        </p:nvSpPr>
        <p:spPr>
          <a:xfrm>
            <a:off x="6203950" y="3362322"/>
            <a:ext cx="4565650" cy="2066927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Content Placeholder 16">
            <a:extLst>
              <a:ext uri="{FF2B5EF4-FFF2-40B4-BE49-F238E27FC236}">
                <a16:creationId xmlns:a16="http://schemas.microsoft.com/office/drawing/2014/main" id="{579A9029-6910-A31D-8FC3-673DAE798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90048"/>
            <a:ext cx="5384800" cy="354626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C8529DE-E60A-BB28-1D31-EA5FBEB8448E}"/>
              </a:ext>
            </a:extLst>
          </p:cNvPr>
          <p:cNvSpPr/>
          <p:nvPr/>
        </p:nvSpPr>
        <p:spPr>
          <a:xfrm>
            <a:off x="6210300" y="4038600"/>
            <a:ext cx="4565650" cy="1390649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16">
            <a:extLst>
              <a:ext uri="{FF2B5EF4-FFF2-40B4-BE49-F238E27FC236}">
                <a16:creationId xmlns:a16="http://schemas.microsoft.com/office/drawing/2014/main" id="{F802D600-DE4C-B532-5494-88B781AF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90048"/>
            <a:ext cx="5384800" cy="354626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18DC3FC-F0CA-74CE-77E0-072B8620E01B}"/>
              </a:ext>
            </a:extLst>
          </p:cNvPr>
          <p:cNvSpPr/>
          <p:nvPr/>
        </p:nvSpPr>
        <p:spPr>
          <a:xfrm>
            <a:off x="6210300" y="4667250"/>
            <a:ext cx="4565650" cy="761999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Content Placeholder 16">
            <a:extLst>
              <a:ext uri="{FF2B5EF4-FFF2-40B4-BE49-F238E27FC236}">
                <a16:creationId xmlns:a16="http://schemas.microsoft.com/office/drawing/2014/main" id="{2A2E602F-48BF-F706-90C8-C7665F959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90048"/>
            <a:ext cx="5384800" cy="354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7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9" grpId="0" animBg="1"/>
      <p:bldP spid="21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07BE-72E5-5E6D-A419-27482363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lets you view a file or explore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5E5AF-2EF6-B905-6BEB-4B4A236668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less &lt;file&gt;</a:t>
            </a:r>
            <a:r>
              <a:rPr lang="en-US" dirty="0"/>
              <a:t> to view a file</a:t>
            </a:r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&lt;command&gt; | less</a:t>
            </a:r>
            <a:r>
              <a:rPr lang="en-US" dirty="0"/>
              <a:t> to view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Quick with huge files – doesn’t load the whole file</a:t>
            </a:r>
          </a:p>
          <a:p>
            <a:r>
              <a:rPr lang="en-US" dirty="0"/>
              <a:t>Supports text search</a:t>
            </a:r>
          </a:p>
          <a:p>
            <a:r>
              <a:rPr lang="en-US" dirty="0"/>
              <a:t>Navigate with up/down </a:t>
            </a:r>
            <a:r>
              <a:rPr lang="en-US" dirty="0" err="1"/>
              <a:t>pageup</a:t>
            </a:r>
            <a:r>
              <a:rPr lang="en-US" dirty="0"/>
              <a:t>/</a:t>
            </a:r>
            <a:r>
              <a:rPr lang="en-US" dirty="0" err="1"/>
              <a:t>pagedown</a:t>
            </a:r>
            <a:endParaRPr lang="en-US" dirty="0"/>
          </a:p>
          <a:p>
            <a:r>
              <a:rPr lang="en-US" dirty="0"/>
              <a:t>Quit with q</a:t>
            </a:r>
          </a:p>
          <a:p>
            <a:r>
              <a:rPr lang="en-US" dirty="0"/>
              <a:t>See help with 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08978C-DC89-1C3C-A631-870D749A6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2" y="1600201"/>
            <a:ext cx="5384800" cy="3558333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04FA4-F967-64F1-647F-A0F9C38D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A22EE-1818-D8C1-3692-2395350C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20B7F-CD32-C943-E1BF-2442253C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5AEF8E-99EC-7B44-3728-25AED8EAD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203" y="2682924"/>
            <a:ext cx="5359197" cy="355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3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CD96-D554-98B6-CD7C-1E177E6E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shell has text editors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FC8A-9B9A-239B-3E08-6A25E11B7A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Sometimes you may not have access to a graphical user interface</a:t>
            </a:r>
          </a:p>
          <a:p>
            <a:endParaRPr lang="en-US" dirty="0"/>
          </a:p>
          <a:p>
            <a:r>
              <a:rPr lang="en-US" dirty="0"/>
              <a:t>You can use terminal-based text editors</a:t>
            </a:r>
          </a:p>
          <a:p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r>
              <a:rPr lang="en-US" dirty="0"/>
              <a:t> provides basic functionality</a:t>
            </a:r>
          </a:p>
          <a:p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</a:t>
            </a:r>
            <a:r>
              <a:rPr lang="en-US" dirty="0"/>
              <a:t> is more involved but more feature-rich</a:t>
            </a:r>
          </a:p>
          <a:p>
            <a:endParaRPr lang="en-US" dirty="0"/>
          </a:p>
          <a:p>
            <a:r>
              <a:rPr lang="en-US" dirty="0"/>
              <a:t>Others are available such as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 and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emacs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ACE7BB8-8E88-81E7-1F18-8F177B122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97316"/>
            <a:ext cx="5384800" cy="353173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49B7-131A-E881-692B-91117F59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5C8FB-C79A-B0BA-CA37-FBF1BF89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69C15-C5E3-5824-C991-79D2DA43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9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Patterns (glob)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 manipulation</a:t>
            </a:r>
          </a:p>
          <a:p>
            <a:r>
              <a:rPr lang="en-US" dirty="0"/>
              <a:t>File content analysis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Questions/issues so far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48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D942-34A4-A092-B796-C4ABFF5A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 searches text for regular expressions /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5856D-0B53-E072-C298-298CEEB632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Short for </a:t>
            </a:r>
            <a:r>
              <a:rPr lang="en-US" b="1" u="sng" dirty="0"/>
              <a:t>g</a:t>
            </a:r>
            <a:r>
              <a:rPr lang="en-US" dirty="0"/>
              <a:t>lobal </a:t>
            </a:r>
            <a:r>
              <a:rPr lang="en-US" b="1" u="sng" dirty="0"/>
              <a:t>r</a:t>
            </a:r>
            <a:r>
              <a:rPr lang="en-US" dirty="0"/>
              <a:t>egular </a:t>
            </a:r>
            <a:r>
              <a:rPr lang="en-US" b="1" u="sng" dirty="0"/>
              <a:t>e</a:t>
            </a:r>
            <a:r>
              <a:rPr lang="en-US" dirty="0"/>
              <a:t>xpression search and </a:t>
            </a:r>
            <a:r>
              <a:rPr lang="en-US" b="1" u="sng" dirty="0"/>
              <a:t>p</a:t>
            </a:r>
            <a:r>
              <a:rPr lang="en-US" dirty="0"/>
              <a:t>rint</a:t>
            </a:r>
          </a:p>
          <a:p>
            <a:endParaRPr lang="en-US" dirty="0"/>
          </a:p>
          <a:p>
            <a:r>
              <a:rPr lang="en-US" dirty="0"/>
              <a:t>We’ll cover regular expressions (regex) later</a:t>
            </a:r>
          </a:p>
          <a:p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finds strings/patterns in text and returns lines containing a match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AEE09-4FAA-E1BE-AAB4-5A1F7799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ABE96-4056-AD2A-41C3-D25D234F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91013-E94D-EAEA-6AB8-B80F3334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3250297-0110-7BBF-4D84-4F7C73F6C7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87731"/>
            <a:ext cx="5384800" cy="355089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2798FB-7732-8060-BB71-CD855DE896F8}"/>
              </a:ext>
            </a:extLst>
          </p:cNvPr>
          <p:cNvSpPr txBox="1"/>
          <p:nvPr/>
        </p:nvSpPr>
        <p:spPr>
          <a:xfrm>
            <a:off x="426209" y="5847060"/>
            <a:ext cx="11136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Tip: use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 search help messages by calling e.g.,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 --help | grep case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16CB1E-4E67-753F-5013-A3502B0E66B0}"/>
              </a:ext>
            </a:extLst>
          </p:cNvPr>
          <p:cNvSpPr/>
          <p:nvPr/>
        </p:nvSpPr>
        <p:spPr>
          <a:xfrm>
            <a:off x="6197600" y="2851150"/>
            <a:ext cx="4565650" cy="229235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12">
            <a:extLst>
              <a:ext uri="{FF2B5EF4-FFF2-40B4-BE49-F238E27FC236}">
                <a16:creationId xmlns:a16="http://schemas.microsoft.com/office/drawing/2014/main" id="{A25E88DB-F6DC-7B56-6E31-6AD9E7B4D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7731"/>
            <a:ext cx="5384800" cy="35508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007647D-A157-2515-949E-A472910012A4}"/>
              </a:ext>
            </a:extLst>
          </p:cNvPr>
          <p:cNvSpPr/>
          <p:nvPr/>
        </p:nvSpPr>
        <p:spPr>
          <a:xfrm>
            <a:off x="6197600" y="3149600"/>
            <a:ext cx="4565650" cy="199390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2">
            <a:extLst>
              <a:ext uri="{FF2B5EF4-FFF2-40B4-BE49-F238E27FC236}">
                <a16:creationId xmlns:a16="http://schemas.microsoft.com/office/drawing/2014/main" id="{8904A890-7ECD-A2F2-FE43-745B41969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7731"/>
            <a:ext cx="5384800" cy="35508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3820DC8-E300-8CDB-DDF8-FE6C54EE26A9}"/>
              </a:ext>
            </a:extLst>
          </p:cNvPr>
          <p:cNvSpPr/>
          <p:nvPr/>
        </p:nvSpPr>
        <p:spPr>
          <a:xfrm>
            <a:off x="6197600" y="3511550"/>
            <a:ext cx="4565650" cy="163195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2">
            <a:extLst>
              <a:ext uri="{FF2B5EF4-FFF2-40B4-BE49-F238E27FC236}">
                <a16:creationId xmlns:a16="http://schemas.microsoft.com/office/drawing/2014/main" id="{D5D84319-3D3B-691C-3802-1E2BA06DC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7731"/>
            <a:ext cx="5384800" cy="35508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881C0BB-881D-7BAE-749D-2B24F1E55245}"/>
              </a:ext>
            </a:extLst>
          </p:cNvPr>
          <p:cNvSpPr/>
          <p:nvPr/>
        </p:nvSpPr>
        <p:spPr>
          <a:xfrm>
            <a:off x="6197600" y="4051300"/>
            <a:ext cx="4565650" cy="109220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2">
            <a:extLst>
              <a:ext uri="{FF2B5EF4-FFF2-40B4-BE49-F238E27FC236}">
                <a16:creationId xmlns:a16="http://schemas.microsoft.com/office/drawing/2014/main" id="{B5DB5BFE-6665-17A0-020B-691C9D185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7731"/>
            <a:ext cx="5384800" cy="35508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97D16-BA72-C25C-49B3-7AE8C37A6CE7}"/>
              </a:ext>
            </a:extLst>
          </p:cNvPr>
          <p:cNvSpPr/>
          <p:nvPr/>
        </p:nvSpPr>
        <p:spPr>
          <a:xfrm>
            <a:off x="6197600" y="4311650"/>
            <a:ext cx="4565650" cy="83185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12">
            <a:extLst>
              <a:ext uri="{FF2B5EF4-FFF2-40B4-BE49-F238E27FC236}">
                <a16:creationId xmlns:a16="http://schemas.microsoft.com/office/drawing/2014/main" id="{0E29B3E7-7134-FB99-24B0-E09F872A5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7731"/>
            <a:ext cx="5384800" cy="355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9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9" grpId="0" animBg="1"/>
      <p:bldP spid="11" grpId="0" animBg="1"/>
      <p:bldP spid="14" grpId="0" animBg="1"/>
      <p:bldP spid="16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Patterns (glob)</a:t>
            </a:r>
          </a:p>
          <a:p>
            <a:r>
              <a:rPr lang="en-US" dirty="0"/>
              <a:t>File manipulation</a:t>
            </a:r>
          </a:p>
          <a:p>
            <a:r>
              <a:rPr lang="en-US" dirty="0"/>
              <a:t>File content analysis</a:t>
            </a:r>
          </a:p>
          <a:p>
            <a:r>
              <a:rPr lang="en-US" dirty="0"/>
              <a:t>Questions/issues so far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01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028A-F9BB-0DAA-DD88-0611311F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extracts columns from tabular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FF8F5-2D5C-1A65-A121-0049E0356A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Extracts columns based on the specified delimiter (default tab)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24149D-BE4F-C6E3-0424-F4ED56510C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80425"/>
            <a:ext cx="5384800" cy="3565512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8CA54-F682-9840-9D96-D9BE3D67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0108D-BD18-58FB-1979-BC9133B4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ADED5-286B-4299-25FE-74472D6E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50553-9C93-33E2-18DC-0234DCA04A1F}"/>
              </a:ext>
            </a:extLst>
          </p:cNvPr>
          <p:cNvSpPr/>
          <p:nvPr/>
        </p:nvSpPr>
        <p:spPr>
          <a:xfrm>
            <a:off x="6197600" y="2735611"/>
            <a:ext cx="4565650" cy="83185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4D47CE02-7730-0AF8-E577-45CB10962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0425"/>
            <a:ext cx="5384800" cy="35655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4C5E9A5-64DA-84E8-C4AA-0F6C13FB5717}"/>
              </a:ext>
            </a:extLst>
          </p:cNvPr>
          <p:cNvSpPr/>
          <p:nvPr/>
        </p:nvSpPr>
        <p:spPr>
          <a:xfrm>
            <a:off x="6197600" y="2973659"/>
            <a:ext cx="4565650" cy="601236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D6727E9D-6FF0-2E5D-9C78-70BEA7D9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80425"/>
            <a:ext cx="5384800" cy="35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2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56C8-4A64-1728-577E-F6377F1F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sorts tabular data according to column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9B03B-3CF5-C256-34C5-68C9CDDEE2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Default is alphabetical sort of whole lines (e.g., 1001 before 20)</a:t>
            </a:r>
          </a:p>
          <a:p>
            <a:endParaRPr lang="en-US" dirty="0"/>
          </a:p>
          <a:p>
            <a:r>
              <a:rPr lang="en-US" dirty="0"/>
              <a:t>Can specify column preference and mode</a:t>
            </a:r>
          </a:p>
          <a:p>
            <a:endParaRPr lang="en-US" dirty="0"/>
          </a:p>
          <a:p>
            <a:r>
              <a:rPr lang="en-US" dirty="0"/>
              <a:t>Can sort each column with different rules (numerical, alphabetical, reverse…)</a:t>
            </a:r>
          </a:p>
          <a:p>
            <a:endParaRPr lang="en-US" dirty="0"/>
          </a:p>
          <a:p>
            <a:r>
              <a:rPr lang="en-US" dirty="0"/>
              <a:t>Column specifications are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–k [&lt;start&gt;][,&lt;stop&gt;][modes]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E2B926-B9FD-FC71-FA19-5C088E42FA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966263"/>
            <a:ext cx="5384800" cy="3793836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9F309-365E-3E51-08EC-11CC0153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78121-14F4-1BDA-2AAB-27093B31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DEDD3-EC10-5854-D3FB-15514969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37B14-CB08-54A9-9160-3E27983C88E2}"/>
              </a:ext>
            </a:extLst>
          </p:cNvPr>
          <p:cNvSpPr/>
          <p:nvPr/>
        </p:nvSpPr>
        <p:spPr>
          <a:xfrm>
            <a:off x="6197600" y="3142166"/>
            <a:ext cx="4565650" cy="2206626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B8907A75-176B-6B88-8DAC-6E4ABBED9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966263"/>
            <a:ext cx="5384800" cy="37938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7E2DE6-AC55-F8A8-9887-D2549091B2D8}"/>
              </a:ext>
            </a:extLst>
          </p:cNvPr>
          <p:cNvSpPr/>
          <p:nvPr/>
        </p:nvSpPr>
        <p:spPr>
          <a:xfrm>
            <a:off x="6197600" y="3674482"/>
            <a:ext cx="4565650" cy="1666876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E37C0A22-015C-7EAC-570D-B2F2B8EAE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966263"/>
            <a:ext cx="5384800" cy="37938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3C36F9E-AC39-7555-36A6-562219143205}"/>
              </a:ext>
            </a:extLst>
          </p:cNvPr>
          <p:cNvSpPr/>
          <p:nvPr/>
        </p:nvSpPr>
        <p:spPr>
          <a:xfrm>
            <a:off x="6197600" y="4182482"/>
            <a:ext cx="4565650" cy="1158876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9D319E9A-BD6D-A335-703F-CF0C7057C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966263"/>
            <a:ext cx="5384800" cy="379383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7485BC-CF21-759D-F667-58F853D04D44}"/>
              </a:ext>
            </a:extLst>
          </p:cNvPr>
          <p:cNvSpPr/>
          <p:nvPr/>
        </p:nvSpPr>
        <p:spPr>
          <a:xfrm>
            <a:off x="6197600" y="4700084"/>
            <a:ext cx="4565650" cy="663576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8">
            <a:extLst>
              <a:ext uri="{FF2B5EF4-FFF2-40B4-BE49-F238E27FC236}">
                <a16:creationId xmlns:a16="http://schemas.microsoft.com/office/drawing/2014/main" id="{E3A91E79-BCEF-8C9A-F4A9-7DEE074A1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966263"/>
            <a:ext cx="5384800" cy="379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1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2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977F-E35B-0724-98D8-81F4DDA9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can also return just unique elements of an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80FDC-6C20-C95A-CAD3-26ACCA36A8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Reads whole lines so cut columns if desired</a:t>
            </a:r>
          </a:p>
          <a:p>
            <a:endParaRPr lang="en-US" dirty="0"/>
          </a:p>
          <a:p>
            <a:r>
              <a:rPr lang="en-US" dirty="0"/>
              <a:t>Another command,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r>
              <a:rPr lang="en-US" dirty="0"/>
              <a:t>, can also return unique elements and can count them</a:t>
            </a:r>
          </a:p>
          <a:p>
            <a:endParaRPr lang="en-US" dirty="0"/>
          </a:p>
          <a:p>
            <a:r>
              <a:rPr lang="en-US" dirty="0"/>
              <a:t>Very useful combination for exploring data</a:t>
            </a:r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r>
              <a:rPr lang="en-US" dirty="0"/>
              <a:t> requires sorted input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5AA46-583D-FE45-BFB6-FC1ACA91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B8400-CA4D-AC76-9D1F-EA4AFEAF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F8CB3-117C-92B2-7783-C164364D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5615853-5774-DACB-1BAB-E84A05DC86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37095"/>
            <a:ext cx="5384800" cy="365217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52745A-968F-52EE-D4DE-13E87991D0F1}"/>
              </a:ext>
            </a:extLst>
          </p:cNvPr>
          <p:cNvSpPr/>
          <p:nvPr/>
        </p:nvSpPr>
        <p:spPr>
          <a:xfrm>
            <a:off x="6197600" y="2933700"/>
            <a:ext cx="5232400" cy="2755568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732155E2-A30A-1FCC-6693-47CABE6CB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37095"/>
            <a:ext cx="5384800" cy="36521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E540889-D96F-1968-C313-AE84ACB618E1}"/>
              </a:ext>
            </a:extLst>
          </p:cNvPr>
          <p:cNvSpPr/>
          <p:nvPr/>
        </p:nvSpPr>
        <p:spPr>
          <a:xfrm>
            <a:off x="6197600" y="3581400"/>
            <a:ext cx="5232400" cy="2107868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12">
            <a:extLst>
              <a:ext uri="{FF2B5EF4-FFF2-40B4-BE49-F238E27FC236}">
                <a16:creationId xmlns:a16="http://schemas.microsoft.com/office/drawing/2014/main" id="{9129477E-02DD-BC6F-4AF7-1BD0330EB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37095"/>
            <a:ext cx="5384800" cy="36521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95D1FC7-471D-E77D-4AFF-1F8938BF78AC}"/>
              </a:ext>
            </a:extLst>
          </p:cNvPr>
          <p:cNvSpPr/>
          <p:nvPr/>
        </p:nvSpPr>
        <p:spPr>
          <a:xfrm>
            <a:off x="6197600" y="4235450"/>
            <a:ext cx="5232400" cy="1453818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2">
            <a:extLst>
              <a:ext uri="{FF2B5EF4-FFF2-40B4-BE49-F238E27FC236}">
                <a16:creationId xmlns:a16="http://schemas.microsoft.com/office/drawing/2014/main" id="{AEFC01D3-9425-5246-7E49-0677C0EEE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37095"/>
            <a:ext cx="5384800" cy="365217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E29CDE6-4F4D-280B-7543-D18E287AA1BF}"/>
              </a:ext>
            </a:extLst>
          </p:cNvPr>
          <p:cNvSpPr/>
          <p:nvPr/>
        </p:nvSpPr>
        <p:spPr>
          <a:xfrm>
            <a:off x="6197600" y="4883150"/>
            <a:ext cx="5232400" cy="806118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2">
            <a:extLst>
              <a:ext uri="{FF2B5EF4-FFF2-40B4-BE49-F238E27FC236}">
                <a16:creationId xmlns:a16="http://schemas.microsoft.com/office/drawing/2014/main" id="{632D74E2-5523-EB6D-9B7B-BAAC2095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2037095"/>
            <a:ext cx="5384800" cy="365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9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 animBg="1"/>
      <p:bldP spid="11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7D9C-C701-5665-DBD5-FFE4CA66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Awk is a programming language with powerful one-liners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C63E3-B15A-6B06-2EBA-9C008B4389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Designed to process text data line by line</a:t>
            </a:r>
          </a:p>
          <a:p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programs can be very simple or very complex</a:t>
            </a:r>
          </a:p>
          <a:p>
            <a:r>
              <a:rPr lang="en-US" dirty="0"/>
              <a:t>$ used to denote columns. </a:t>
            </a:r>
            <a:br>
              <a:rPr lang="en-US" dirty="0"/>
            </a:br>
            <a:r>
              <a:rPr lang="en-US" dirty="0"/>
              <a:t>$3 == column 3, $0 == whole line</a:t>
            </a:r>
          </a:p>
          <a:p>
            <a:r>
              <a:rPr lang="en-US" dirty="0"/>
              <a:t>Basic usage specifies a condition. Lines matching the condition are printed (e.g., 1</a:t>
            </a:r>
            <a:r>
              <a:rPr lang="en-US" baseline="30000" dirty="0"/>
              <a:t>st</a:t>
            </a:r>
            <a:r>
              <a:rPr lang="en-US" dirty="0"/>
              <a:t> example is actually doing this</a:t>
            </a:r>
            <a:br>
              <a:rPr lang="en-US" dirty="0"/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awk ‘$3&gt;7 {print $0}’</a:t>
            </a:r>
            <a:r>
              <a:rPr lang="en-US" dirty="0"/>
              <a:t>)</a:t>
            </a:r>
          </a:p>
          <a:p>
            <a:r>
              <a:rPr lang="en-US" dirty="0"/>
              <a:t>Multiple conditions can be specified using Boolean operators &amp;&amp; and || parentheses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F80D7-DCEF-3794-36D1-A7EA1E4E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17691-2C87-8742-D478-0201C339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865FD-368B-0F34-D455-68767410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40268-F0AB-F038-7A0D-D611387BEB85}"/>
              </a:ext>
            </a:extLst>
          </p:cNvPr>
          <p:cNvSpPr txBox="1"/>
          <p:nvPr/>
        </p:nvSpPr>
        <p:spPr>
          <a:xfrm>
            <a:off x="218988" y="6075145"/>
            <a:ext cx="116434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Recommended (skim) reading: https://www.gnu.org/savannah-checkouts/gnu/gawk/manual/gawk.html#Part-I_003a-The-awk-Language</a:t>
            </a:r>
          </a:p>
        </p:txBody>
      </p:sp>
      <p:pic>
        <p:nvPicPr>
          <p:cNvPr id="16" name="Content Placeholder 8">
            <a:extLst>
              <a:ext uri="{FF2B5EF4-FFF2-40B4-BE49-F238E27FC236}">
                <a16:creationId xmlns:a16="http://schemas.microsoft.com/office/drawing/2014/main" id="{E2F6EE35-BA3C-CC9B-44F5-E6C28BF12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1600201"/>
            <a:ext cx="5384800" cy="3783719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0655EA2-0CBE-753E-71A0-0CC6DD5F15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692D6B-25AE-9FD1-1FD9-232C43A7B3FE}"/>
              </a:ext>
            </a:extLst>
          </p:cNvPr>
          <p:cNvSpPr/>
          <p:nvPr/>
        </p:nvSpPr>
        <p:spPr>
          <a:xfrm>
            <a:off x="6197600" y="3044550"/>
            <a:ext cx="5289550" cy="1857649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8">
            <a:extLst>
              <a:ext uri="{FF2B5EF4-FFF2-40B4-BE49-F238E27FC236}">
                <a16:creationId xmlns:a16="http://schemas.microsoft.com/office/drawing/2014/main" id="{0E6DA154-890E-F6ED-732A-81AA69DF6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1600201"/>
            <a:ext cx="5384800" cy="37837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7FF72D5-4FA2-E17C-20F9-5EB4B7409716}"/>
              </a:ext>
            </a:extLst>
          </p:cNvPr>
          <p:cNvSpPr/>
          <p:nvPr/>
        </p:nvSpPr>
        <p:spPr>
          <a:xfrm>
            <a:off x="6197600" y="3308350"/>
            <a:ext cx="5289550" cy="1612899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Content Placeholder 8">
            <a:extLst>
              <a:ext uri="{FF2B5EF4-FFF2-40B4-BE49-F238E27FC236}">
                <a16:creationId xmlns:a16="http://schemas.microsoft.com/office/drawing/2014/main" id="{70D989B7-E093-9A08-2EC4-711FC6400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1600201"/>
            <a:ext cx="5384800" cy="378371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EBDDF80-E307-FBC5-13A5-2F6CB2EFD15A}"/>
              </a:ext>
            </a:extLst>
          </p:cNvPr>
          <p:cNvSpPr/>
          <p:nvPr/>
        </p:nvSpPr>
        <p:spPr>
          <a:xfrm>
            <a:off x="6197600" y="4203700"/>
            <a:ext cx="5289550" cy="711199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Content Placeholder 8">
            <a:extLst>
              <a:ext uri="{FF2B5EF4-FFF2-40B4-BE49-F238E27FC236}">
                <a16:creationId xmlns:a16="http://schemas.microsoft.com/office/drawing/2014/main" id="{FADC2EA7-D4D2-DD1E-7BB9-DF3736386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1600201"/>
            <a:ext cx="5384800" cy="378371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5B4B0FE-0D5E-8B95-1C71-3E1C67A5CB38}"/>
              </a:ext>
            </a:extLst>
          </p:cNvPr>
          <p:cNvSpPr/>
          <p:nvPr/>
        </p:nvSpPr>
        <p:spPr>
          <a:xfrm>
            <a:off x="6197600" y="4464050"/>
            <a:ext cx="5289550" cy="469899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8">
            <a:extLst>
              <a:ext uri="{FF2B5EF4-FFF2-40B4-BE49-F238E27FC236}">
                <a16:creationId xmlns:a16="http://schemas.microsoft.com/office/drawing/2014/main" id="{B842D81A-D6D4-47A1-333C-501D10456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1600200"/>
            <a:ext cx="5384800" cy="378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7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21" grpId="0" animBg="1"/>
      <p:bldP spid="23" grpId="0" animBg="1"/>
      <p:bldP spid="25" grpId="0" animBg="1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4761-6F5F-C8BC-035F-DB5C3B80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Sed edits text files or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463E-D5D0-2A82-3E0C-997CA8E6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r>
              <a:rPr lang="en-US" b="1" u="sng" dirty="0"/>
              <a:t>S</a:t>
            </a:r>
            <a:r>
              <a:rPr lang="en-US" dirty="0"/>
              <a:t>tream </a:t>
            </a:r>
            <a:r>
              <a:rPr lang="en-US" b="1" u="sng" dirty="0"/>
              <a:t>ed</a:t>
            </a:r>
            <a:r>
              <a:rPr lang="en-US" dirty="0"/>
              <a:t>itor with various edit modes</a:t>
            </a:r>
          </a:p>
          <a:p>
            <a:r>
              <a:rPr lang="en-US" dirty="0"/>
              <a:t>Common operations: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Replace strings (note global mode)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Extract/delete lines containing strings (see also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Extract/delete line ranges</a:t>
            </a:r>
          </a:p>
          <a:p>
            <a:r>
              <a:rPr lang="en-US" dirty="0"/>
              <a:t>Can perform multiple operations using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-e</a:t>
            </a:r>
            <a:r>
              <a:rPr lang="en-US" dirty="0"/>
              <a:t> to specify each “expression”</a:t>
            </a:r>
          </a:p>
          <a:p>
            <a:r>
              <a:rPr lang="en-US" dirty="0"/>
              <a:t>Supports regex and match groups (more later)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7205C-EB2A-930B-2D1E-0D2FFB66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54CBA-790B-A81D-6213-ADA6A604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29B3A-D9EB-1CFE-4C2D-1351F982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A548D-3617-1907-225B-B14B4548919C}"/>
              </a:ext>
            </a:extLst>
          </p:cNvPr>
          <p:cNvSpPr txBox="1"/>
          <p:nvPr/>
        </p:nvSpPr>
        <p:spPr>
          <a:xfrm>
            <a:off x="218989" y="6075145"/>
            <a:ext cx="8101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Recommended (skim) reading: https://www.gnu.org/software/sed/manual/sed.html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7A1057F-B551-B5DB-859D-3DA06F6EB4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6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4761-6F5F-C8BC-035F-DB5C3B80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Sed edits text files or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463E-D5D0-2A82-3E0C-997CA8E68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Usage:</a:t>
            </a:r>
          </a:p>
          <a:p>
            <a:r>
              <a:rPr lang="en-US" dirty="0"/>
              <a:t>Replace:</a:t>
            </a:r>
            <a:br>
              <a:rPr lang="en-US" dirty="0"/>
            </a:b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‘s/&lt;pattern&gt;/&lt;replace&gt;/[g]’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Print (line </a:t>
            </a:r>
            <a:r>
              <a:rPr lang="en-US" dirty="0" err="1"/>
              <a:t>nums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-n ‘&lt;start&gt;,&lt;stop&gt;p’</a:t>
            </a:r>
            <a:endParaRPr lang="en-US" dirty="0"/>
          </a:p>
          <a:p>
            <a:endParaRPr lang="en-US" dirty="0"/>
          </a:p>
          <a:p>
            <a:r>
              <a:rPr lang="en-US" dirty="0"/>
              <a:t>Delete (line </a:t>
            </a:r>
            <a:r>
              <a:rPr lang="en-US" dirty="0" err="1"/>
              <a:t>nums</a:t>
            </a:r>
            <a:r>
              <a:rPr lang="en-US" dirty="0"/>
              <a:t>):</a:t>
            </a:r>
            <a:br>
              <a:rPr lang="en-US" dirty="0"/>
            </a:b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‘&lt;start&gt;,&lt;stop&gt;d’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Delete (pattern) (see also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grep -v</a:t>
            </a:r>
            <a:r>
              <a:rPr lang="en-US" dirty="0">
                <a:sym typeface="Wingdings" panose="05000000000000000000" pitchFamily="2" charset="2"/>
              </a:rPr>
              <a:t>):</a:t>
            </a:r>
            <a:br>
              <a:rPr lang="en-US" dirty="0"/>
            </a:b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‘/&lt;pattern&gt;/d’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7205C-EB2A-930B-2D1E-0D2FFB66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54CBA-790B-A81D-6213-ADA6A604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29B3A-D9EB-1CFE-4C2D-1351F982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3" name="Content Placeholder 12">
            <a:extLst>
              <a:ext uri="{FF2B5EF4-FFF2-40B4-BE49-F238E27FC236}">
                <a16:creationId xmlns:a16="http://schemas.microsoft.com/office/drawing/2014/main" id="{EB9F281E-3C17-CC27-3107-516300EAB3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760199"/>
            <a:ext cx="5384800" cy="42059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B03BCE9-1918-9774-469F-189BF5A9ED29}"/>
              </a:ext>
            </a:extLst>
          </p:cNvPr>
          <p:cNvSpPr/>
          <p:nvPr/>
        </p:nvSpPr>
        <p:spPr>
          <a:xfrm>
            <a:off x="6197600" y="2633862"/>
            <a:ext cx="5276850" cy="3201788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Content Placeholder 12">
            <a:extLst>
              <a:ext uri="{FF2B5EF4-FFF2-40B4-BE49-F238E27FC236}">
                <a16:creationId xmlns:a16="http://schemas.microsoft.com/office/drawing/2014/main" id="{C339687D-5CE2-C596-8C60-820487B80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760199"/>
            <a:ext cx="5384800" cy="420596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F543012-7C9B-5B5D-CAB7-C5910866DD71}"/>
              </a:ext>
            </a:extLst>
          </p:cNvPr>
          <p:cNvSpPr/>
          <p:nvPr/>
        </p:nvSpPr>
        <p:spPr>
          <a:xfrm>
            <a:off x="6197600" y="3187700"/>
            <a:ext cx="5276850" cy="264795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Content Placeholder 12">
            <a:extLst>
              <a:ext uri="{FF2B5EF4-FFF2-40B4-BE49-F238E27FC236}">
                <a16:creationId xmlns:a16="http://schemas.microsoft.com/office/drawing/2014/main" id="{9E1BA018-5944-D7D9-8886-544B36812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760199"/>
            <a:ext cx="5384800" cy="420596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478489D-EECC-1961-F3D8-F254CBC73365}"/>
              </a:ext>
            </a:extLst>
          </p:cNvPr>
          <p:cNvSpPr/>
          <p:nvPr/>
        </p:nvSpPr>
        <p:spPr>
          <a:xfrm>
            <a:off x="6197600" y="3708400"/>
            <a:ext cx="5276850" cy="212725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12">
            <a:extLst>
              <a:ext uri="{FF2B5EF4-FFF2-40B4-BE49-F238E27FC236}">
                <a16:creationId xmlns:a16="http://schemas.microsoft.com/office/drawing/2014/main" id="{00E91E00-2771-A0E3-92AC-822BCDD66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760199"/>
            <a:ext cx="5384800" cy="420596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0FA8C40-5D31-43A5-3617-137A93059039}"/>
              </a:ext>
            </a:extLst>
          </p:cNvPr>
          <p:cNvSpPr/>
          <p:nvPr/>
        </p:nvSpPr>
        <p:spPr>
          <a:xfrm>
            <a:off x="6197600" y="4210050"/>
            <a:ext cx="5276850" cy="162560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Content Placeholder 12">
            <a:extLst>
              <a:ext uri="{FF2B5EF4-FFF2-40B4-BE49-F238E27FC236}">
                <a16:creationId xmlns:a16="http://schemas.microsoft.com/office/drawing/2014/main" id="{205AF829-5CAA-F72A-85BA-FEA0858F5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760199"/>
            <a:ext cx="5384800" cy="420596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3C0EF0F-B133-C8DD-A932-32AA9B38C3E0}"/>
              </a:ext>
            </a:extLst>
          </p:cNvPr>
          <p:cNvSpPr/>
          <p:nvPr/>
        </p:nvSpPr>
        <p:spPr>
          <a:xfrm>
            <a:off x="6197600" y="4622800"/>
            <a:ext cx="5276850" cy="121285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Content Placeholder 12">
            <a:extLst>
              <a:ext uri="{FF2B5EF4-FFF2-40B4-BE49-F238E27FC236}">
                <a16:creationId xmlns:a16="http://schemas.microsoft.com/office/drawing/2014/main" id="{B16F3BA8-E067-66B2-21A7-79CAD5D49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760199"/>
            <a:ext cx="5384800" cy="420596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4A4094C-2510-216B-88B4-15F54C2581E1}"/>
              </a:ext>
            </a:extLst>
          </p:cNvPr>
          <p:cNvSpPr/>
          <p:nvPr/>
        </p:nvSpPr>
        <p:spPr>
          <a:xfrm>
            <a:off x="6197600" y="5149850"/>
            <a:ext cx="5276850" cy="68580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Content Placeholder 12">
            <a:extLst>
              <a:ext uri="{FF2B5EF4-FFF2-40B4-BE49-F238E27FC236}">
                <a16:creationId xmlns:a16="http://schemas.microsoft.com/office/drawing/2014/main" id="{2B3CF958-B2C9-7A0A-C187-0E5E0664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760199"/>
            <a:ext cx="5384800" cy="420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6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5" grpId="0" animBg="1"/>
      <p:bldP spid="27" grpId="0" animBg="1"/>
      <p:bldP spid="29" grpId="0" animBg="1"/>
      <p:bldP spid="31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Patterns (glob)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 manipulation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 content analysis</a:t>
            </a:r>
          </a:p>
          <a:p>
            <a:r>
              <a:rPr lang="en-US" dirty="0"/>
              <a:t>Questions/issues so far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95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4BE5-642F-AF1E-4D9C-3C6BC846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or Issues getting set up?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5C35EB-AE96-F23E-1EF2-24AC69F68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76DE3-0465-372C-AAA2-57C01984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41F02-15A9-7AA8-3B70-94BCBF05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AD8E2-DD76-CD99-1CB4-16312305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33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06440" y="2130426"/>
            <a:ext cx="5471160" cy="1470025"/>
          </a:xfrm>
        </p:spPr>
        <p:txBody>
          <a:bodyPr/>
          <a:lstStyle/>
          <a:p>
            <a:r>
              <a:rPr lang="en-US" dirty="0"/>
              <a:t>End of Lesson</a:t>
            </a:r>
          </a:p>
        </p:txBody>
      </p:sp>
    </p:spTree>
    <p:extLst>
      <p:ext uri="{BB962C8B-B14F-4D97-AF65-F5344CB8AC3E}">
        <p14:creationId xmlns:p14="http://schemas.microsoft.com/office/powerpoint/2010/main" val="221866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Patterns (glob)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 manipulation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 content analysis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Questions/issues so far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3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F3BD-C991-D38C-1EC9-26618203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text files in bash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26E8B1-F187-9297-C5E1-DAD9CB7476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Bioinformatic data is often stored in text files (</a:t>
            </a:r>
            <a:r>
              <a:rPr lang="en-US" dirty="0" err="1"/>
              <a:t>tsv</a:t>
            </a:r>
            <a:r>
              <a:rPr lang="en-US" dirty="0"/>
              <a:t>, csv, txt, </a:t>
            </a:r>
            <a:r>
              <a:rPr lang="en-US" dirty="0" err="1"/>
              <a:t>fasta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Bash has many handy tools to manipulate large text files quickly</a:t>
            </a:r>
          </a:p>
          <a:p>
            <a:endParaRPr lang="en-US" dirty="0"/>
          </a:p>
          <a:p>
            <a:r>
              <a:rPr lang="en-US" dirty="0"/>
              <a:t>In addition, Bash has powerful pattern matching </a:t>
            </a:r>
            <a:r>
              <a:rPr lang="en-US" dirty="0" err="1"/>
              <a:t>behaviours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Combined these make Bash extremely effective for file manipulations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77A7BB9-A5E7-2D73-7951-4CBFB98CDD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90138"/>
            <a:ext cx="5384800" cy="354608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EB2DB-9EAB-40E4-5247-EEE159CF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590D1-2286-D07C-386C-7730692B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33923-12C0-6F41-DA72-D7276C3C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5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5144-A1F4-DF38-51B9-3A93CC3A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pattern matching?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F804-4125-6FBF-8EC9-1F7917597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 matching is using a pattern (set of special characters) to describe one or more different strings</a:t>
            </a:r>
          </a:p>
          <a:p>
            <a:endParaRPr lang="en-US" dirty="0"/>
          </a:p>
          <a:p>
            <a:r>
              <a:rPr lang="en-US" dirty="0"/>
              <a:t>Bash uses glob to match strings of characters</a:t>
            </a:r>
          </a:p>
          <a:p>
            <a:endParaRPr lang="en-US" dirty="0"/>
          </a:p>
          <a:p>
            <a:r>
              <a:rPr lang="en-US" dirty="0"/>
              <a:t>Glob defines a set of special characters which are interpreted by Bash to describe a pattern</a:t>
            </a:r>
          </a:p>
          <a:p>
            <a:endParaRPr lang="en-US" dirty="0"/>
          </a:p>
          <a:p>
            <a:r>
              <a:rPr lang="en-US" dirty="0"/>
              <a:t>Many shells also support “extended” glob with additional pattern options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D8C53-DBCD-1479-176D-DDCE3097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E7305-96D1-83AA-CC1F-F256AB30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C5F0B-0DFE-F8FC-EC04-27422E5A8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0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C38F-0E56-6ABD-1CF6-971A96FA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 special characters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36CB0-5266-28C2-667F-1F2A305D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1C0B-6A39-7A4E-E554-C8F8BE4E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2FECB-5084-A20D-87F1-7D114C08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D4F05E61-B3F6-808E-9BF2-60CECF9B9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770450"/>
              </p:ext>
            </p:extLst>
          </p:nvPr>
        </p:nvGraphicFramePr>
        <p:xfrm>
          <a:off x="609600" y="1649437"/>
          <a:ext cx="10972800" cy="25649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1911">
                  <a:extLst>
                    <a:ext uri="{9D8B030D-6E8A-4147-A177-3AD203B41FA5}">
                      <a16:colId xmlns:a16="http://schemas.microsoft.com/office/drawing/2014/main" val="3967804045"/>
                    </a:ext>
                  </a:extLst>
                </a:gridCol>
                <a:gridCol w="1990540">
                  <a:extLst>
                    <a:ext uri="{9D8B030D-6E8A-4147-A177-3AD203B41FA5}">
                      <a16:colId xmlns:a16="http://schemas.microsoft.com/office/drawing/2014/main" val="3391643319"/>
                    </a:ext>
                  </a:extLst>
                </a:gridCol>
                <a:gridCol w="6540349">
                  <a:extLst>
                    <a:ext uri="{9D8B030D-6E8A-4147-A177-3AD203B41FA5}">
                      <a16:colId xmlns:a16="http://schemas.microsoft.com/office/drawing/2014/main" val="531483026"/>
                    </a:ext>
                  </a:extLst>
                </a:gridCol>
              </a:tblGrid>
              <a:tr h="397778">
                <a:tc>
                  <a:txBody>
                    <a:bodyPr/>
                    <a:lstStyle/>
                    <a:p>
                      <a:r>
                        <a:rPr lang="en-US" dirty="0"/>
                        <a:t>Glob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 or </a:t>
                      </a:r>
                      <a:r>
                        <a:rPr lang="en-US" dirty="0" err="1"/>
                        <a:t>extglob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522346"/>
                  </a:ext>
                </a:extLst>
              </a:tr>
              <a:tr h="3448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Glob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0 or more of any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89897"/>
                  </a:ext>
                </a:extLst>
              </a:tr>
              <a:tr h="3448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Glob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 of any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988333"/>
                  </a:ext>
                </a:extLst>
              </a:tr>
              <a:tr h="3977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[</a:t>
                      </a:r>
                      <a:r>
                        <a:rPr lang="en-US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abc</a:t>
                      </a:r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Glob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 of the given characters (i.e., a, b, or c in this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058203"/>
                  </a:ext>
                </a:extLst>
              </a:tr>
              <a:tr h="60346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?(patterns)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Extglob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One or more multi-character patterns delimited by “|” symbols where ? is a quantifier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070326"/>
                  </a:ext>
                </a:extLst>
              </a:tr>
              <a:tr h="3977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[?*+@!](patterns)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Extglob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When preceding a set of patterns, ?, *, +, @, and ! are quantifiers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069541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F875CC4D-0E78-6EB7-D009-D5DDC4D4FD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339425"/>
              </p:ext>
            </p:extLst>
          </p:nvPr>
        </p:nvGraphicFramePr>
        <p:xfrm>
          <a:off x="609599" y="4214373"/>
          <a:ext cx="10972799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3058">
                  <a:extLst>
                    <a:ext uri="{9D8B030D-6E8A-4147-A177-3AD203B41FA5}">
                      <a16:colId xmlns:a16="http://schemas.microsoft.com/office/drawing/2014/main" val="3967804045"/>
                    </a:ext>
                  </a:extLst>
                </a:gridCol>
                <a:gridCol w="7989741">
                  <a:extLst>
                    <a:ext uri="{9D8B030D-6E8A-4147-A177-3AD203B41FA5}">
                      <a16:colId xmlns:a16="http://schemas.microsoft.com/office/drawing/2014/main" val="531483026"/>
                    </a:ext>
                  </a:extLst>
                </a:gridCol>
              </a:tblGrid>
              <a:tr h="3144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Glob quantifier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522346"/>
                  </a:ext>
                </a:extLst>
              </a:tr>
              <a:tr h="3144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 or 1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89897"/>
                  </a:ext>
                </a:extLst>
              </a:tr>
              <a:tr h="3144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 or more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988333"/>
                  </a:ext>
                </a:extLst>
              </a:tr>
              <a:tr h="3144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or more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058203"/>
                  </a:ext>
                </a:extLst>
              </a:tr>
              <a:tr h="35368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@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070326"/>
                  </a:ext>
                </a:extLst>
              </a:tr>
              <a:tr h="3144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!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Match anything that doesn’t match specified pattern(s)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069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39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76A8-CF4E-E315-2EAF-40C06692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Globbing</a:t>
            </a:r>
            <a:r>
              <a:rPr lang="en-US" dirty="0"/>
              <a:t> in action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D6A8F5-4E25-DB96-D684-B47D1EB5B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2979" y="1606644"/>
            <a:ext cx="6826041" cy="452596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B146C-856E-3F95-B338-CC65C052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B41F9-BD72-7EB5-6390-EEF0D959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EFE8D-FF75-FB8B-C33E-E3E5E1E2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96A1B1-B0E5-E101-D9CC-D0FCB6C88DA3}"/>
              </a:ext>
            </a:extLst>
          </p:cNvPr>
          <p:cNvSpPr/>
          <p:nvPr/>
        </p:nvSpPr>
        <p:spPr>
          <a:xfrm>
            <a:off x="2682979" y="2419643"/>
            <a:ext cx="4927643" cy="2619304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A118077D-FDF3-3880-33A1-C274BEC92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979" y="1606644"/>
            <a:ext cx="6826041" cy="4525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3AF690-FB35-B137-FA06-4D178830681D}"/>
              </a:ext>
            </a:extLst>
          </p:cNvPr>
          <p:cNvSpPr/>
          <p:nvPr/>
        </p:nvSpPr>
        <p:spPr>
          <a:xfrm>
            <a:off x="2682979" y="2581421"/>
            <a:ext cx="4927643" cy="2457525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31E19C7B-BDE1-5615-8FB3-254DA4A91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979" y="1606644"/>
            <a:ext cx="6826041" cy="45259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5F5F3C-17F2-7185-E3D1-7A596976DE4E}"/>
              </a:ext>
            </a:extLst>
          </p:cNvPr>
          <p:cNvSpPr/>
          <p:nvPr/>
        </p:nvSpPr>
        <p:spPr>
          <a:xfrm>
            <a:off x="2682979" y="2735042"/>
            <a:ext cx="4927643" cy="2303904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DEF80EDE-F5BE-77C2-47BA-1A49A8E37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979" y="1606644"/>
            <a:ext cx="6826041" cy="4525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083B854-72CD-20AF-C083-E8844572B71D}"/>
              </a:ext>
            </a:extLst>
          </p:cNvPr>
          <p:cNvSpPr/>
          <p:nvPr/>
        </p:nvSpPr>
        <p:spPr>
          <a:xfrm>
            <a:off x="2682979" y="2904978"/>
            <a:ext cx="4927643" cy="2133968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7">
            <a:extLst>
              <a:ext uri="{FF2B5EF4-FFF2-40B4-BE49-F238E27FC236}">
                <a16:creationId xmlns:a16="http://schemas.microsoft.com/office/drawing/2014/main" id="{C7B5F64A-A4BA-0F7B-A46B-3A6C223C1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979" y="1606644"/>
            <a:ext cx="6826041" cy="45259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48ACCC9-0B2D-806B-51FD-6F6732BCA624}"/>
              </a:ext>
            </a:extLst>
          </p:cNvPr>
          <p:cNvSpPr/>
          <p:nvPr/>
        </p:nvSpPr>
        <p:spPr>
          <a:xfrm>
            <a:off x="2682979" y="3094892"/>
            <a:ext cx="4927643" cy="1944054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7">
            <a:extLst>
              <a:ext uri="{FF2B5EF4-FFF2-40B4-BE49-F238E27FC236}">
                <a16:creationId xmlns:a16="http://schemas.microsoft.com/office/drawing/2014/main" id="{2964E32D-71D0-D430-AC43-A2B4CCBD2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979" y="1606644"/>
            <a:ext cx="6826041" cy="45259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2947EA1-6BC3-B87E-4A40-C2A0A59B953C}"/>
              </a:ext>
            </a:extLst>
          </p:cNvPr>
          <p:cNvSpPr/>
          <p:nvPr/>
        </p:nvSpPr>
        <p:spPr>
          <a:xfrm>
            <a:off x="2682979" y="3249636"/>
            <a:ext cx="4927643" cy="1789309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7">
            <a:extLst>
              <a:ext uri="{FF2B5EF4-FFF2-40B4-BE49-F238E27FC236}">
                <a16:creationId xmlns:a16="http://schemas.microsoft.com/office/drawing/2014/main" id="{DC183A8B-9F16-4490-B018-FFC4CAD31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979" y="1606644"/>
            <a:ext cx="6826041" cy="452596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235FB22-D815-F0B5-21A4-52F216CB6AC2}"/>
              </a:ext>
            </a:extLst>
          </p:cNvPr>
          <p:cNvSpPr/>
          <p:nvPr/>
        </p:nvSpPr>
        <p:spPr>
          <a:xfrm>
            <a:off x="2682979" y="3429000"/>
            <a:ext cx="4927643" cy="1609945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Content Placeholder 7">
            <a:extLst>
              <a:ext uri="{FF2B5EF4-FFF2-40B4-BE49-F238E27FC236}">
                <a16:creationId xmlns:a16="http://schemas.microsoft.com/office/drawing/2014/main" id="{D8BFEA8E-65B1-BA7E-9AF9-FB35E12DD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979" y="1606644"/>
            <a:ext cx="6826041" cy="452596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0C654DF-F658-7092-9D57-829CAB0BCC61}"/>
              </a:ext>
            </a:extLst>
          </p:cNvPr>
          <p:cNvSpPr/>
          <p:nvPr/>
        </p:nvSpPr>
        <p:spPr>
          <a:xfrm>
            <a:off x="2682979" y="3594295"/>
            <a:ext cx="4927643" cy="1444650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7">
            <a:extLst>
              <a:ext uri="{FF2B5EF4-FFF2-40B4-BE49-F238E27FC236}">
                <a16:creationId xmlns:a16="http://schemas.microsoft.com/office/drawing/2014/main" id="{923A474F-9592-8625-B864-BFE79AFEE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979" y="1606644"/>
            <a:ext cx="6826041" cy="452596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E9100CD-F89B-4FF4-24C4-B294C8714F54}"/>
              </a:ext>
            </a:extLst>
          </p:cNvPr>
          <p:cNvSpPr/>
          <p:nvPr/>
        </p:nvSpPr>
        <p:spPr>
          <a:xfrm>
            <a:off x="2682979" y="3756074"/>
            <a:ext cx="4927643" cy="1288294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Content Placeholder 7">
            <a:extLst>
              <a:ext uri="{FF2B5EF4-FFF2-40B4-BE49-F238E27FC236}">
                <a16:creationId xmlns:a16="http://schemas.microsoft.com/office/drawing/2014/main" id="{5E14B501-8228-AA3B-E2F5-DAD98457B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979" y="1606644"/>
            <a:ext cx="6826041" cy="452596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3E42AAD-1C3D-F839-46D4-288EE2AE2D18}"/>
              </a:ext>
            </a:extLst>
          </p:cNvPr>
          <p:cNvSpPr/>
          <p:nvPr/>
        </p:nvSpPr>
        <p:spPr>
          <a:xfrm>
            <a:off x="2682979" y="3910818"/>
            <a:ext cx="4927643" cy="1122704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Content Placeholder 7">
            <a:extLst>
              <a:ext uri="{FF2B5EF4-FFF2-40B4-BE49-F238E27FC236}">
                <a16:creationId xmlns:a16="http://schemas.microsoft.com/office/drawing/2014/main" id="{5FAC9D7D-974E-05DA-1FE4-9CABA099D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979" y="1606644"/>
            <a:ext cx="6826041" cy="452596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541935B-4E4C-A9BC-49B0-BFBD33ACB425}"/>
              </a:ext>
            </a:extLst>
          </p:cNvPr>
          <p:cNvSpPr/>
          <p:nvPr/>
        </p:nvSpPr>
        <p:spPr>
          <a:xfrm>
            <a:off x="2682979" y="4086665"/>
            <a:ext cx="4927643" cy="941434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7">
            <a:extLst>
              <a:ext uri="{FF2B5EF4-FFF2-40B4-BE49-F238E27FC236}">
                <a16:creationId xmlns:a16="http://schemas.microsoft.com/office/drawing/2014/main" id="{FB82FA69-2D7F-29F7-0804-B224450BE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979" y="1606644"/>
            <a:ext cx="6826041" cy="452596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3B6DB86-F5EC-9AC6-6870-C9F7421BF8F4}"/>
              </a:ext>
            </a:extLst>
          </p:cNvPr>
          <p:cNvSpPr/>
          <p:nvPr/>
        </p:nvSpPr>
        <p:spPr>
          <a:xfrm>
            <a:off x="2682979" y="4248442"/>
            <a:ext cx="4927643" cy="785079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Content Placeholder 7">
            <a:extLst>
              <a:ext uri="{FF2B5EF4-FFF2-40B4-BE49-F238E27FC236}">
                <a16:creationId xmlns:a16="http://schemas.microsoft.com/office/drawing/2014/main" id="{D27F84D1-03EA-5837-6B2A-76518C62F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979" y="1606644"/>
            <a:ext cx="6826041" cy="452596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4F71DBD-00CD-5654-721A-C617DEA1A8FE}"/>
              </a:ext>
            </a:extLst>
          </p:cNvPr>
          <p:cNvSpPr/>
          <p:nvPr/>
        </p:nvSpPr>
        <p:spPr>
          <a:xfrm>
            <a:off x="2682979" y="4243019"/>
            <a:ext cx="4927643" cy="779656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Content Placeholder 7">
            <a:extLst>
              <a:ext uri="{FF2B5EF4-FFF2-40B4-BE49-F238E27FC236}">
                <a16:creationId xmlns:a16="http://schemas.microsoft.com/office/drawing/2014/main" id="{612A9787-4425-79C3-DDCC-4808CE335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979" y="1606644"/>
            <a:ext cx="682604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6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Patterns (glob)</a:t>
            </a:r>
          </a:p>
          <a:p>
            <a:r>
              <a:rPr lang="en-US" dirty="0"/>
              <a:t>File manipulation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 content analysis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Questions/issues so far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0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0AE3-5CD4-6F24-8577-883C4EA3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returns the top n lines of a file or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65ED8-17E2-1634-8F11-33454DCE76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Default returns top 10 lines</a:t>
            </a:r>
          </a:p>
          <a:p>
            <a:endParaRPr lang="en-US" dirty="0"/>
          </a:p>
          <a:p>
            <a:r>
              <a:rPr lang="en-US" dirty="0"/>
              <a:t>Can call with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 –n &lt;number&gt;</a:t>
            </a:r>
            <a:r>
              <a:rPr lang="en-US" dirty="0"/>
              <a:t> to set number of lines</a:t>
            </a:r>
          </a:p>
          <a:p>
            <a:endParaRPr lang="en-US" dirty="0"/>
          </a:p>
          <a:p>
            <a:r>
              <a:rPr lang="en-US" dirty="0"/>
              <a:t>Also works with </a:t>
            </a:r>
            <a:r>
              <a:rPr lang="en-US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head -&lt;number&gt;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4742D27-9D4F-3578-4186-8FE1833967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087732"/>
            <a:ext cx="5384800" cy="3550899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243B6-9ED3-ACF2-F5CE-F05890E1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08/24/2023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4A586-230D-B2FB-9AD0-8D955C39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BIOL7200 - Lecture - Week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6DC57-A32D-5008-319E-51B027CE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C0C2-2628-4BC7-B4EC-5968BF3255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4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LectureTemplate.potx" id="{F8901282-4467-4121-85F0-404543D64460}" vid="{59BC93A4-E7EC-4B70-A033-0274CE64D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18551</TotalTime>
  <Words>1406</Words>
  <Application>Microsoft Office PowerPoint</Application>
  <PresentationFormat>Widescreen</PresentationFormat>
  <Paragraphs>283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Biol 7200: Programming for Bioinformatics Glob and Working with text files</vt:lpstr>
      <vt:lpstr>Schedule for today</vt:lpstr>
      <vt:lpstr>Schedule for today</vt:lpstr>
      <vt:lpstr>Working with text files in bash</vt:lpstr>
      <vt:lpstr>What is pattern matching?</vt:lpstr>
      <vt:lpstr>Glob special characters</vt:lpstr>
      <vt:lpstr>Globbing in action</vt:lpstr>
      <vt:lpstr>Schedule for today</vt:lpstr>
      <vt:lpstr>Head returns the top n lines of a file or files</vt:lpstr>
      <vt:lpstr>Tail returns the bottom N lines</vt:lpstr>
      <vt:lpstr>Wc counts lines, words, and bytes in a file</vt:lpstr>
      <vt:lpstr>Recap from last week: redirecting stdout</vt:lpstr>
      <vt:lpstr>“|” (Pipe) redirects stdout to another process</vt:lpstr>
      <vt:lpstr>Paste combines inputs column-wise</vt:lpstr>
      <vt:lpstr>Join combines files with common data</vt:lpstr>
      <vt:lpstr>Less lets you view a file or explore output</vt:lpstr>
      <vt:lpstr>Your shell has text editors</vt:lpstr>
      <vt:lpstr>Schedule for today</vt:lpstr>
      <vt:lpstr>Grep searches text for regular expressions / strings</vt:lpstr>
      <vt:lpstr>Cut extracts columns from tabular data</vt:lpstr>
      <vt:lpstr>Sort sorts tabular data according to column values</vt:lpstr>
      <vt:lpstr>Sort can also return just unique elements of an input</vt:lpstr>
      <vt:lpstr>Awk is a programming language with powerful one-liners</vt:lpstr>
      <vt:lpstr>Sed edits text files or streams</vt:lpstr>
      <vt:lpstr>Sed edits text files or streams</vt:lpstr>
      <vt:lpstr>Schedule for today</vt:lpstr>
      <vt:lpstr>Questions or Issues getting set up?</vt:lpstr>
      <vt:lpstr>End of Lesson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</dc:title>
  <dc:subject>Programming for Bioinformatics</dc:subject>
  <dc:creator>Emily T Norris</dc:creator>
  <cp:lastModifiedBy>Alan Collins</cp:lastModifiedBy>
  <cp:revision>395</cp:revision>
  <dcterms:created xsi:type="dcterms:W3CDTF">2011-08-22T13:22:10Z</dcterms:created>
  <dcterms:modified xsi:type="dcterms:W3CDTF">2023-08-23T23:36:15Z</dcterms:modified>
</cp:coreProperties>
</file>