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600" r:id="rId3"/>
    <p:sldId id="499" r:id="rId4"/>
    <p:sldId id="574" r:id="rId5"/>
    <p:sldId id="575" r:id="rId6"/>
    <p:sldId id="577" r:id="rId7"/>
    <p:sldId id="581" r:id="rId8"/>
    <p:sldId id="579" r:id="rId9"/>
    <p:sldId id="578" r:id="rId10"/>
    <p:sldId id="580" r:id="rId11"/>
    <p:sldId id="590" r:id="rId12"/>
    <p:sldId id="576" r:id="rId13"/>
    <p:sldId id="582" r:id="rId14"/>
    <p:sldId id="583" r:id="rId15"/>
    <p:sldId id="585" r:id="rId16"/>
    <p:sldId id="586" r:id="rId17"/>
    <p:sldId id="587" r:id="rId18"/>
    <p:sldId id="598" r:id="rId19"/>
    <p:sldId id="599" r:id="rId20"/>
    <p:sldId id="584" r:id="rId21"/>
    <p:sldId id="604" r:id="rId22"/>
    <p:sldId id="596" r:id="rId23"/>
    <p:sldId id="592" r:id="rId24"/>
    <p:sldId id="588" r:id="rId25"/>
    <p:sldId id="589" r:id="rId26"/>
    <p:sldId id="605" r:id="rId27"/>
    <p:sldId id="591" r:id="rId28"/>
    <p:sldId id="594" r:id="rId29"/>
    <p:sldId id="601" r:id="rId30"/>
    <p:sldId id="602" r:id="rId31"/>
    <p:sldId id="606" r:id="rId32"/>
    <p:sldId id="593" r:id="rId33"/>
    <p:sldId id="595" r:id="rId34"/>
    <p:sldId id="603" r:id="rId35"/>
    <p:sldId id="597" r:id="rId36"/>
    <p:sldId id="548" r:id="rId37"/>
    <p:sldId id="38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oon Chand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0C2A"/>
    <a:srgbClr val="0000FF"/>
    <a:srgbClr val="DAB4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278" autoAdjust="0"/>
  </p:normalViewPr>
  <p:slideViewPr>
    <p:cSldViewPr snapToGrid="0">
      <p:cViewPr varScale="1">
        <p:scale>
          <a:sx n="151" d="100"/>
          <a:sy n="151" d="100"/>
        </p:scale>
        <p:origin x="630" y="15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41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CA04F-CEED-448F-98B1-B0CF1639D31B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5C432-BA30-4A08-88CB-2F7FAC6941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10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29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consider PROMPT_DIRTRIM=N where N is the number of directories shown before your prompt. It helps with long prompts.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58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14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curl -L -O "https://github.com/</a:t>
            </a:r>
            <a:r>
              <a:rPr lang="en-US" dirty="0" err="1"/>
              <a:t>conda</a:t>
            </a:r>
            <a:r>
              <a:rPr lang="en-US" dirty="0"/>
              <a:t>-forge/</a:t>
            </a:r>
            <a:r>
              <a:rPr lang="en-US" dirty="0" err="1"/>
              <a:t>miniforge</a:t>
            </a:r>
            <a:r>
              <a:rPr lang="en-US" dirty="0"/>
              <a:t>/releases/latest/download/</a:t>
            </a:r>
            <a:r>
              <a:rPr lang="en-US" dirty="0" err="1"/>
              <a:t>Mambaforge</a:t>
            </a:r>
            <a:r>
              <a:rPr lang="en-US" dirty="0"/>
              <a:t>-$(</a:t>
            </a:r>
            <a:r>
              <a:rPr lang="en-US" dirty="0" err="1"/>
              <a:t>uname</a:t>
            </a:r>
            <a:r>
              <a:rPr lang="en-US" dirty="0"/>
              <a:t>)-$(</a:t>
            </a:r>
            <a:r>
              <a:rPr lang="en-US" dirty="0" err="1"/>
              <a:t>uname</a:t>
            </a:r>
            <a:r>
              <a:rPr lang="en-US" dirty="0"/>
              <a:t> -m).</a:t>
            </a:r>
            <a:r>
              <a:rPr lang="en-US" dirty="0" err="1"/>
              <a:t>sh</a:t>
            </a:r>
            <a:r>
              <a:rPr lang="en-US" dirty="0"/>
              <a:t>"</a:t>
            </a:r>
          </a:p>
          <a:p>
            <a:r>
              <a:rPr lang="en-US" dirty="0"/>
              <a:t>bash </a:t>
            </a:r>
            <a:r>
              <a:rPr lang="en-US" dirty="0" err="1"/>
              <a:t>Mambaforge</a:t>
            </a:r>
            <a:r>
              <a:rPr lang="en-US" dirty="0"/>
              <a:t>-$(</a:t>
            </a:r>
            <a:r>
              <a:rPr lang="en-US" dirty="0" err="1"/>
              <a:t>uname</a:t>
            </a:r>
            <a:r>
              <a:rPr lang="en-US" dirty="0"/>
              <a:t>)-$(</a:t>
            </a:r>
            <a:r>
              <a:rPr lang="en-US" dirty="0" err="1"/>
              <a:t>uname</a:t>
            </a:r>
            <a:r>
              <a:rPr lang="en-US" dirty="0"/>
              <a:t> -m).sh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OR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wget</a:t>
            </a:r>
            <a:r>
              <a:rPr lang="en-US" dirty="0"/>
              <a:t> "https://github.com/</a:t>
            </a:r>
            <a:r>
              <a:rPr lang="en-US" dirty="0" err="1"/>
              <a:t>conda</a:t>
            </a:r>
            <a:r>
              <a:rPr lang="en-US" dirty="0"/>
              <a:t>-forge/</a:t>
            </a:r>
            <a:r>
              <a:rPr lang="en-US" dirty="0" err="1"/>
              <a:t>miniforge</a:t>
            </a:r>
            <a:r>
              <a:rPr lang="en-US" dirty="0"/>
              <a:t>/releases/latest/download/</a:t>
            </a:r>
            <a:r>
              <a:rPr lang="en-US" dirty="0" err="1"/>
              <a:t>Mambaforge</a:t>
            </a:r>
            <a:r>
              <a:rPr lang="en-US" dirty="0"/>
              <a:t>-$(</a:t>
            </a:r>
            <a:r>
              <a:rPr lang="en-US" dirty="0" err="1"/>
              <a:t>uname</a:t>
            </a:r>
            <a:r>
              <a:rPr lang="en-US" dirty="0"/>
              <a:t>)-$(</a:t>
            </a:r>
            <a:r>
              <a:rPr lang="en-US" dirty="0" err="1"/>
              <a:t>uname</a:t>
            </a:r>
            <a:r>
              <a:rPr lang="en-US" dirty="0"/>
              <a:t> -m).</a:t>
            </a:r>
            <a:r>
              <a:rPr lang="en-US" dirty="0" err="1"/>
              <a:t>sh</a:t>
            </a:r>
            <a:r>
              <a:rPr lang="en-US" dirty="0"/>
              <a:t>"</a:t>
            </a:r>
          </a:p>
          <a:p>
            <a:r>
              <a:rPr lang="en-US" dirty="0"/>
              <a:t>bash </a:t>
            </a:r>
            <a:r>
              <a:rPr lang="en-US" dirty="0" err="1"/>
              <a:t>Mambaforge</a:t>
            </a:r>
            <a:r>
              <a:rPr lang="en-US" dirty="0"/>
              <a:t>-$(</a:t>
            </a:r>
            <a:r>
              <a:rPr lang="en-US" dirty="0" err="1"/>
              <a:t>uname</a:t>
            </a:r>
            <a:r>
              <a:rPr lang="en-US" dirty="0"/>
              <a:t>)-$(</a:t>
            </a:r>
            <a:r>
              <a:rPr lang="en-US" dirty="0" err="1"/>
              <a:t>uname</a:t>
            </a:r>
            <a:r>
              <a:rPr lang="en-US" dirty="0"/>
              <a:t> -m).sh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Then hit enter to proceed through license agreement and accept all defaults by typing yes and hitting enter when prompted with a yes/no 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0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"/>
            <a:ext cx="12192000" cy="6857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967110" y="1557867"/>
            <a:ext cx="6795913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b="1" cap="all" spc="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967109" y="4275667"/>
            <a:ext cx="6795913" cy="1202267"/>
          </a:xfrm>
        </p:spPr>
        <p:txBody>
          <a:bodyPr>
            <a:noAutofit/>
          </a:bodyPr>
          <a:lstStyle>
            <a:lvl1pPr marL="0" indent="0" algn="l">
              <a:lnSpc>
                <a:spcPts val="2800"/>
              </a:lnSpc>
              <a:buNone/>
              <a:defRPr sz="2400" cap="all" spc="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89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8/29/2023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4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8/29/2023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7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 marL="742950" indent="-285750">
              <a:buFont typeface="Courier New" panose="02070309020205020404" pitchFamily="49" charset="0"/>
              <a:buChar char="o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8/29/2023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2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"/>
            <a:ext cx="12192000" cy="685716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967110" y="1557867"/>
            <a:ext cx="6795913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b="1" cap="all" spc="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967109" y="4275667"/>
            <a:ext cx="6795913" cy="1202267"/>
          </a:xfrm>
        </p:spPr>
        <p:txBody>
          <a:bodyPr>
            <a:noAutofit/>
          </a:bodyPr>
          <a:lstStyle>
            <a:lvl1pPr marL="0" indent="0" algn="l">
              <a:lnSpc>
                <a:spcPts val="2800"/>
              </a:lnSpc>
              <a:buNone/>
              <a:defRPr sz="2400" cap="all" spc="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2783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8/29/2023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8/29/2023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1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8/29/2023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4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8/29/2023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1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8/29/2023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4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8/29/2023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0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98" y="92075"/>
            <a:ext cx="2821409" cy="47691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8/29/2023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BIOL7200 - Lecture - Week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1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lang="en-US" sz="2800" b="1" kern="1200" cap="all" spc="200">
          <a:solidFill>
            <a:srgbClr val="EEB211"/>
          </a:solidFill>
          <a:latin typeface="Calibri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XgXV7YmSiU&amp;list=PL-osiE80TeTvGhHkpvfmKWOiIPF8UVy6c&amp;index=1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nda-forge/miniforge#instal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daniel.haxx.se/blog/2023/08/08/mastering-the-curl-command-line/" TargetMode="External"/><Relationship Id="rId4" Type="http://schemas.openxmlformats.org/officeDocument/2006/relationships/hyperlink" Target="https://daniel.haxx.se/docs/curl-vs-wget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bash/manual/html_node/Environment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i="1" dirty="0"/>
              <a:t>Biol 7200: Programming for Bioinformatics </a:t>
            </a:r>
            <a:r>
              <a:rPr lang="en-US" dirty="0"/>
              <a:t>Environments and installations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3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DD98D-8392-6BDC-B32E-B969B3F89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aliases?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C38D6-C6B1-361E-632E-7CE710C041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Aliases store values like variables, but their contents are interpreted as Bash code</a:t>
            </a:r>
          </a:p>
          <a:p>
            <a:r>
              <a:rPr lang="en-US" dirty="0"/>
              <a:t>Use these as command shortcuts for long commands or commonly used option combinations</a:t>
            </a:r>
          </a:p>
          <a:p>
            <a:r>
              <a:rPr lang="en-US" dirty="0"/>
              <a:t>Your environment likely contains default aliases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View aliases in your environment with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alias -p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A85C5FC-7DA7-FA48-B088-F379B74914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088810"/>
            <a:ext cx="5384800" cy="3548743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7D4D4-13A4-F236-FA3E-20597CF2F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8/29/2023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2152D-6921-7411-C7D9-AAF3D3CBA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94837-AF0E-FD65-57DA-488992D60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556095-B488-7C1D-0CAC-9B8DACC865F8}"/>
              </a:ext>
            </a:extLst>
          </p:cNvPr>
          <p:cNvSpPr/>
          <p:nvPr/>
        </p:nvSpPr>
        <p:spPr>
          <a:xfrm>
            <a:off x="6197600" y="2873326"/>
            <a:ext cx="5276850" cy="555674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57D6E615-3E7E-42BF-C3EE-84D9E0E15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88810"/>
            <a:ext cx="5384800" cy="35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4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is an environment?</a:t>
            </a:r>
          </a:p>
          <a:p>
            <a:r>
              <a:rPr lang="en-US" dirty="0"/>
              <a:t>Why would I change my environment?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 would I maintain multiple environments?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can I install software globally vs in an environment?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8/29/2023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04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C44C-45CF-D140-6B7A-F62366C2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environment affect?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CEC12F-5F13-E010-2BCF-97355B322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environment is the set of variables and aliases that are loaded when a program (like your shell) is started</a:t>
            </a:r>
          </a:p>
          <a:p>
            <a:endParaRPr lang="en-US" dirty="0"/>
          </a:p>
          <a:p>
            <a:r>
              <a:rPr lang="en-US" dirty="0"/>
              <a:t>You can add new variables and aliases to an environment</a:t>
            </a:r>
          </a:p>
          <a:p>
            <a:endParaRPr lang="en-US" dirty="0"/>
          </a:p>
          <a:p>
            <a:r>
              <a:rPr lang="en-US" dirty="0"/>
              <a:t>Variables and aliases only exist within the scope of the environment in which they are created (or loaded on startup) – the value of variables and aliases can differ between environments</a:t>
            </a:r>
          </a:p>
          <a:p>
            <a:endParaRPr lang="en-US" dirty="0"/>
          </a:p>
          <a:p>
            <a:r>
              <a:rPr lang="en-US" dirty="0"/>
              <a:t>Variables are used by commands you run – contents determine behavior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9B34B-118E-1F34-448A-92C78CD0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7C1CA-7DAA-2C7E-3853-16E03F65E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E9AEF-2E8A-571C-E161-F7715681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9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2ECC1-0191-57CA-11FC-4AF6DA07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1087686" cy="1143000"/>
          </a:xfrm>
        </p:spPr>
        <p:txBody>
          <a:bodyPr/>
          <a:lstStyle/>
          <a:p>
            <a:r>
              <a:rPr lang="en-US" dirty="0"/>
              <a:t>$Path determines where your shell looks for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A27BF-89FF-30D7-6ACF-E17C89052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$PATH</a:t>
            </a:r>
            <a:r>
              <a:rPr lang="en-US" dirty="0"/>
              <a:t> is a variable containing a colon-delimited list of directories with executable programs</a:t>
            </a:r>
          </a:p>
          <a:p>
            <a:endParaRPr lang="en-US" dirty="0"/>
          </a:p>
          <a:p>
            <a:r>
              <a:rPr lang="en-US" dirty="0"/>
              <a:t>When you issue a command, your shell checks these directories until it finds the program you called</a:t>
            </a:r>
          </a:p>
          <a:p>
            <a:endParaRPr lang="en-US" dirty="0"/>
          </a:p>
          <a:p>
            <a:r>
              <a:rPr lang="en-US" dirty="0"/>
              <a:t>The order of directories in the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$PATH</a:t>
            </a:r>
            <a:r>
              <a:rPr lang="en-US" dirty="0"/>
              <a:t> is the order they are checked. First executable found is run.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240E8-62F9-5982-85EB-388CED8B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91164-55C2-D43B-E5E7-7290B5BC5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BD249-9024-C281-9AD5-95756B79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19DD5A-0082-B3A7-8901-7CB673FAB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784" y="4687688"/>
            <a:ext cx="7030431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0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781A-6BF0-4DC9-9790-D3150018B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executable does your shell run?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6BD790-5E02-623F-DACC-2ECC6BB026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en-US" dirty="0"/>
              <a:t> returns the path to executables that are run when issuing commands</a:t>
            </a:r>
          </a:p>
          <a:p>
            <a:endParaRPr lang="en-US" dirty="0"/>
          </a:p>
          <a:p>
            <a:r>
              <a:rPr lang="en-US" dirty="0"/>
              <a:t>These executables can also be called directly using their path</a:t>
            </a:r>
          </a:p>
          <a:p>
            <a:endParaRPr lang="en-US" dirty="0"/>
          </a:p>
          <a:p>
            <a:r>
              <a:rPr lang="en-US" dirty="0"/>
              <a:t>Calling executables like this is functionally the same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C59FBAA-DB00-A33B-9EBD-AD42FB48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086416"/>
            <a:ext cx="5384800" cy="355353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22E47-2D54-AF05-0445-162A80B3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CE333-B5A6-0DFC-3155-0791DE7EC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3D490-369F-5FF5-B77F-0CB4A71B9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7C7431-B3C6-EC85-A144-354BA24B5C93}"/>
              </a:ext>
            </a:extLst>
          </p:cNvPr>
          <p:cNvSpPr/>
          <p:nvPr/>
        </p:nvSpPr>
        <p:spPr>
          <a:xfrm>
            <a:off x="6197600" y="2743200"/>
            <a:ext cx="5276850" cy="2169941"/>
          </a:xfrm>
          <a:prstGeom prst="rect">
            <a:avLst/>
          </a:prstGeom>
          <a:solidFill>
            <a:srgbClr val="380C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9">
            <a:extLst>
              <a:ext uri="{FF2B5EF4-FFF2-40B4-BE49-F238E27FC236}">
                <a16:creationId xmlns:a16="http://schemas.microsoft.com/office/drawing/2014/main" id="{C81AEF65-02DB-97FF-B417-3AC99C121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86416"/>
            <a:ext cx="5384800" cy="355353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BE873F-2F9C-DB7C-E16F-F6F7E9550794}"/>
              </a:ext>
            </a:extLst>
          </p:cNvPr>
          <p:cNvSpPr/>
          <p:nvPr/>
        </p:nvSpPr>
        <p:spPr>
          <a:xfrm>
            <a:off x="6197600" y="3130062"/>
            <a:ext cx="5276850" cy="1783079"/>
          </a:xfrm>
          <a:prstGeom prst="rect">
            <a:avLst/>
          </a:prstGeom>
          <a:solidFill>
            <a:srgbClr val="380C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9">
            <a:extLst>
              <a:ext uri="{FF2B5EF4-FFF2-40B4-BE49-F238E27FC236}">
                <a16:creationId xmlns:a16="http://schemas.microsoft.com/office/drawing/2014/main" id="{D025F001-6EAF-E1C0-4848-2A864678D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86416"/>
            <a:ext cx="5384800" cy="355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8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9D5B-1F42-D80C-0B34-DC978416E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get the shell to find new executables?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8B8E5-7C2A-1499-08C7-6937DCA69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shell searches the directories in your path for an executable matching issued commands</a:t>
            </a:r>
          </a:p>
          <a:p>
            <a:endParaRPr lang="en-US" dirty="0"/>
          </a:p>
          <a:p>
            <a:r>
              <a:rPr lang="en-US" dirty="0"/>
              <a:t>If your executable is not in one of those directories it won’t be run</a:t>
            </a:r>
          </a:p>
          <a:p>
            <a:endParaRPr lang="en-US" dirty="0"/>
          </a:p>
          <a:p>
            <a:r>
              <a:rPr lang="en-US" dirty="0"/>
              <a:t>2 solutions: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Put your executable in a directory in your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$PATH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Add your executable’s location to the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$PATH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74520-1AEE-1A1D-4DAE-44EC641C5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8/29/2023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0DFEF-06B8-833C-15BA-B5365E37E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AA941-4C47-DD9A-5143-FCB00D10C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1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5799-802E-FA92-D364-E20CF0D4A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directory to your $PATH – setting up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4A241FB-D642-C839-46DE-F84AFD068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323" y="1600200"/>
            <a:ext cx="6849353" cy="45259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D14CE-08EF-15EE-7AFF-B1BA52841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F979A-22EF-8060-CE66-2DF9EA4EB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56A18-A5AE-6441-4BB3-EA5A54D09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A3768-BA60-A54C-F424-0360CC416273}"/>
              </a:ext>
            </a:extLst>
          </p:cNvPr>
          <p:cNvSpPr/>
          <p:nvPr/>
        </p:nvSpPr>
        <p:spPr>
          <a:xfrm>
            <a:off x="2671323" y="2750234"/>
            <a:ext cx="5276850" cy="478300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DDCD5364-CB1A-1825-E2B5-B75356902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323" y="1600200"/>
            <a:ext cx="684935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6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B7F1-D518-2181-9F1D-1B35E5722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directory to your $PATH – adding the </a:t>
            </a:r>
            <a:r>
              <a:rPr lang="en-US" dirty="0" err="1"/>
              <a:t>dir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FBE68D0-D67B-037B-5ACD-0D55FD35C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0518" y="1600200"/>
            <a:ext cx="6890964" cy="45259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B02D3-9B3B-29E3-2F10-42CCEE7D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2174B-EADD-6E9D-D149-08213700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3B485-8E86-4524-EB9F-94A82DB6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1623D9-E83C-D373-7E01-AB2BFBA66110}"/>
              </a:ext>
            </a:extLst>
          </p:cNvPr>
          <p:cNvSpPr/>
          <p:nvPr/>
        </p:nvSpPr>
        <p:spPr>
          <a:xfrm>
            <a:off x="2650518" y="2419643"/>
            <a:ext cx="6746700" cy="1645920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BA0727BF-6BEE-3018-6141-02142CF19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518" y="1600200"/>
            <a:ext cx="6890964" cy="4525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3469853-68B3-7F80-9F7C-FE1E18F04550}"/>
              </a:ext>
            </a:extLst>
          </p:cNvPr>
          <p:cNvSpPr/>
          <p:nvPr/>
        </p:nvSpPr>
        <p:spPr>
          <a:xfrm>
            <a:off x="2650518" y="2588455"/>
            <a:ext cx="6746700" cy="1477108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6221AAC1-7942-59A9-6CF2-7CB804A05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518" y="1600200"/>
            <a:ext cx="6890964" cy="45259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823127-2CF2-DBFC-763E-E608FB0E0584}"/>
              </a:ext>
            </a:extLst>
          </p:cNvPr>
          <p:cNvSpPr/>
          <p:nvPr/>
        </p:nvSpPr>
        <p:spPr>
          <a:xfrm>
            <a:off x="2650518" y="3101925"/>
            <a:ext cx="6746700" cy="963637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8EC950B8-E25E-084C-3B5A-2039DA680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518" y="1600200"/>
            <a:ext cx="6890964" cy="45259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E95B725-5C05-C74D-3249-84EE0AABFD5B}"/>
              </a:ext>
            </a:extLst>
          </p:cNvPr>
          <p:cNvSpPr/>
          <p:nvPr/>
        </p:nvSpPr>
        <p:spPr>
          <a:xfrm>
            <a:off x="2650518" y="3429000"/>
            <a:ext cx="6746700" cy="636562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7">
            <a:extLst>
              <a:ext uri="{FF2B5EF4-FFF2-40B4-BE49-F238E27FC236}">
                <a16:creationId xmlns:a16="http://schemas.microsoft.com/office/drawing/2014/main" id="{C2C0ECEC-7827-9EE0-59E4-32E5C58D2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518" y="1600200"/>
            <a:ext cx="689096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6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1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B7F1-D518-2181-9F1D-1B35E5722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that work? variable expansion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B02D3-9B3B-29E3-2F10-42CCEE7D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2174B-EADD-6E9D-D149-08213700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3B485-8E86-4524-EB9F-94A82DB6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EFC7AFE1-34E1-6FE2-39A7-40447C68E1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A.K.A. “variable substitution” or “string interpolation”</a:t>
            </a:r>
          </a:p>
          <a:p>
            <a:endParaRPr lang="en-US" dirty="0"/>
          </a:p>
          <a:p>
            <a:r>
              <a:rPr lang="en-US" dirty="0"/>
              <a:t>Variables within strings are replaced with their values</a:t>
            </a:r>
          </a:p>
          <a:p>
            <a:endParaRPr lang="en-US" dirty="0"/>
          </a:p>
          <a:p>
            <a:r>
              <a:rPr lang="en-US" dirty="0"/>
              <a:t>Note characters with single quotes (‘ ‘) are interpreted literally (e.g., $ doesn’t indicate a variable)</a:t>
            </a:r>
          </a:p>
        </p:txBody>
      </p:sp>
      <p:pic>
        <p:nvPicPr>
          <p:cNvPr id="34" name="Content Placeholder 29">
            <a:extLst>
              <a:ext uri="{FF2B5EF4-FFF2-40B4-BE49-F238E27FC236}">
                <a16:creationId xmlns:a16="http://schemas.microsoft.com/office/drawing/2014/main" id="{D5F0F061-A073-8B3B-A85B-9EFAFFB1B8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98292" y="1956679"/>
            <a:ext cx="5944653" cy="3917702"/>
          </a:xfr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2A33AEE-2058-870F-E870-74A7118E2763}"/>
              </a:ext>
            </a:extLst>
          </p:cNvPr>
          <p:cNvSpPr/>
          <p:nvPr/>
        </p:nvSpPr>
        <p:spPr>
          <a:xfrm>
            <a:off x="6005852" y="2528182"/>
            <a:ext cx="4001477" cy="2128223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Content Placeholder 29">
            <a:extLst>
              <a:ext uri="{FF2B5EF4-FFF2-40B4-BE49-F238E27FC236}">
                <a16:creationId xmlns:a16="http://schemas.microsoft.com/office/drawing/2014/main" id="{ACA1E56C-6D08-1970-0854-CE384C8AB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292" y="1956679"/>
            <a:ext cx="5944653" cy="391770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BFDB1BFD-74D2-5127-404C-3F3729472B70}"/>
              </a:ext>
            </a:extLst>
          </p:cNvPr>
          <p:cNvSpPr/>
          <p:nvPr/>
        </p:nvSpPr>
        <p:spPr>
          <a:xfrm>
            <a:off x="6005852" y="2813538"/>
            <a:ext cx="4001477" cy="1842867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Content Placeholder 29">
            <a:extLst>
              <a:ext uri="{FF2B5EF4-FFF2-40B4-BE49-F238E27FC236}">
                <a16:creationId xmlns:a16="http://schemas.microsoft.com/office/drawing/2014/main" id="{3C90AAA4-92F1-525C-CF86-486E36A74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292" y="1956679"/>
            <a:ext cx="5944653" cy="391770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B0084FB-4F74-78A2-5BF2-2FC90FF47C6D}"/>
              </a:ext>
            </a:extLst>
          </p:cNvPr>
          <p:cNvSpPr/>
          <p:nvPr/>
        </p:nvSpPr>
        <p:spPr>
          <a:xfrm>
            <a:off x="5994400" y="3087858"/>
            <a:ext cx="4001477" cy="1568547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Content Placeholder 29">
            <a:extLst>
              <a:ext uri="{FF2B5EF4-FFF2-40B4-BE49-F238E27FC236}">
                <a16:creationId xmlns:a16="http://schemas.microsoft.com/office/drawing/2014/main" id="{3713A844-762D-7889-87CF-B995E6396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292" y="1956679"/>
            <a:ext cx="5944653" cy="3917702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107D8CED-5D57-47ED-4CA7-3E7D1738DE72}"/>
              </a:ext>
            </a:extLst>
          </p:cNvPr>
          <p:cNvSpPr/>
          <p:nvPr/>
        </p:nvSpPr>
        <p:spPr>
          <a:xfrm>
            <a:off x="5992566" y="3242603"/>
            <a:ext cx="4001477" cy="1413802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Content Placeholder 29">
            <a:extLst>
              <a:ext uri="{FF2B5EF4-FFF2-40B4-BE49-F238E27FC236}">
                <a16:creationId xmlns:a16="http://schemas.microsoft.com/office/drawing/2014/main" id="{CFB32FE6-696F-F2B7-D84D-8AA3A61CB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292" y="1956679"/>
            <a:ext cx="5944653" cy="3917702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220012C-CA0C-1EE9-AE75-C0E81572A3A3}"/>
              </a:ext>
            </a:extLst>
          </p:cNvPr>
          <p:cNvSpPr/>
          <p:nvPr/>
        </p:nvSpPr>
        <p:spPr>
          <a:xfrm>
            <a:off x="5990732" y="3538025"/>
            <a:ext cx="4001477" cy="1118380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Content Placeholder 29">
            <a:extLst>
              <a:ext uri="{FF2B5EF4-FFF2-40B4-BE49-F238E27FC236}">
                <a16:creationId xmlns:a16="http://schemas.microsoft.com/office/drawing/2014/main" id="{652ED180-EBE8-1969-6407-C652ACD39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292" y="1956679"/>
            <a:ext cx="5944653" cy="3917702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F7A62823-A513-BFB1-D151-1250AAAC6EE8}"/>
              </a:ext>
            </a:extLst>
          </p:cNvPr>
          <p:cNvSpPr/>
          <p:nvPr/>
        </p:nvSpPr>
        <p:spPr>
          <a:xfrm>
            <a:off x="5996234" y="3840479"/>
            <a:ext cx="4001477" cy="815925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Content Placeholder 29">
            <a:extLst>
              <a:ext uri="{FF2B5EF4-FFF2-40B4-BE49-F238E27FC236}">
                <a16:creationId xmlns:a16="http://schemas.microsoft.com/office/drawing/2014/main" id="{532AF7A9-CFBF-36BA-6998-C7AE98B47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292" y="1956679"/>
            <a:ext cx="5944653" cy="391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2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26" grpId="0" animBg="1"/>
      <p:bldP spid="36" grpId="0" animBg="1"/>
      <p:bldP spid="38" grpId="0" animBg="1"/>
      <p:bldP spid="40" grpId="0" animBg="1"/>
      <p:bldP spid="42" grpId="0" animBg="1"/>
      <p:bldP spid="4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B7F1-D518-2181-9F1D-1B35E5722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variable expansion to add to variables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FBE68D0-D67B-037B-5ACD-0D55FD35C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0518" y="1600200"/>
            <a:ext cx="6890964" cy="45259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B02D3-9B3B-29E3-2F10-42CCEE7D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2174B-EADD-6E9D-D149-08213700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3B485-8E86-4524-EB9F-94A82DB6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19</a:t>
            </a:fld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63DDE6-0032-EAD1-9778-5BBBD32CB4DF}"/>
              </a:ext>
            </a:extLst>
          </p:cNvPr>
          <p:cNvCxnSpPr/>
          <p:nvPr/>
        </p:nvCxnSpPr>
        <p:spPr>
          <a:xfrm flipH="1">
            <a:off x="5957668" y="2468880"/>
            <a:ext cx="84406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6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68D9-0F09-62CC-5A8A-36B422F9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Live-coding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CE0AB-0E4F-E76C-D9C5-DC236A2C6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An annotated version of any planned live-coding will be made available </a:t>
            </a:r>
            <a:r>
              <a:rPr lang="en-US"/>
              <a:t>on canvas</a:t>
            </a:r>
          </a:p>
          <a:p>
            <a:endParaRPr lang="en-US" dirty="0"/>
          </a:p>
          <a:p>
            <a:r>
              <a:rPr lang="en-US" dirty="0"/>
              <a:t>Impromptu live-coding in response to questions (and during demo discussions) will not be available on Canvas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85470-0630-030C-8D44-5E604062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E450E-59DD-FD7B-86A4-124E59CAE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3E757-FA80-2356-F50C-368C1930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48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C79A-006C-3E00-3E6D-36A2A72D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the environment initialized?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0AEAF-4E9A-DF0D-527B-9302F367D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bash sessions, one of two files are executed when starting your terminal:</a:t>
            </a:r>
          </a:p>
          <a:p>
            <a:pPr lvl="1"/>
            <a:r>
              <a:rPr lang="en-US" dirty="0"/>
              <a:t>For login shells (i.e., you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dirty="0" err="1"/>
              <a:t>ed</a:t>
            </a:r>
            <a:r>
              <a:rPr lang="en-US" dirty="0"/>
              <a:t> or otherwise logged in - Mac) “~/.</a:t>
            </a:r>
            <a:r>
              <a:rPr lang="en-US" dirty="0" err="1"/>
              <a:t>bash_profile</a:t>
            </a:r>
            <a:r>
              <a:rPr lang="en-US" dirty="0"/>
              <a:t>” is used</a:t>
            </a:r>
          </a:p>
          <a:p>
            <a:pPr lvl="1"/>
            <a:r>
              <a:rPr lang="en-US" dirty="0"/>
              <a:t>For non-login shells (e.g., local sessions – WSL, Ubuntu) “~/.</a:t>
            </a:r>
            <a:r>
              <a:rPr lang="en-US" dirty="0" err="1"/>
              <a:t>bashrc</a:t>
            </a:r>
            <a:r>
              <a:rPr lang="en-US" dirty="0"/>
              <a:t>” is used</a:t>
            </a:r>
          </a:p>
          <a:p>
            <a:endParaRPr lang="en-US" dirty="0"/>
          </a:p>
          <a:p>
            <a:r>
              <a:rPr lang="en-US" dirty="0"/>
              <a:t>Additionally, other files can be executed by the “.</a:t>
            </a:r>
            <a:r>
              <a:rPr lang="en-US" dirty="0" err="1"/>
              <a:t>bash_profile</a:t>
            </a:r>
            <a:r>
              <a:rPr lang="en-US" dirty="0"/>
              <a:t>” or “.</a:t>
            </a:r>
            <a:r>
              <a:rPr lang="en-US" dirty="0" err="1"/>
              <a:t>bashrc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E.g., you can make an aliases file called “.</a:t>
            </a:r>
            <a:r>
              <a:rPr lang="en-US" dirty="0" err="1"/>
              <a:t>bash_aliases</a:t>
            </a:r>
            <a:r>
              <a:rPr lang="en-US" dirty="0"/>
              <a:t>” to keep all your aliases in one place</a:t>
            </a:r>
          </a:p>
          <a:p>
            <a:endParaRPr lang="en-US" dirty="0"/>
          </a:p>
          <a:p>
            <a:r>
              <a:rPr lang="en-US" dirty="0"/>
              <a:t>Changes to these files change all future shell environments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Let’s take a look at “.</a:t>
            </a:r>
            <a:r>
              <a:rPr lang="en-US" dirty="0" err="1"/>
              <a:t>bashrc</a:t>
            </a:r>
            <a:r>
              <a:rPr lang="en-US" dirty="0"/>
              <a:t>” in a demo… </a:t>
            </a:r>
          </a:p>
          <a:p>
            <a:pPr marL="457200" lvl="1" indent="0">
              <a:buNone/>
            </a:pPr>
            <a:r>
              <a:rPr lang="en-US" dirty="0"/>
              <a:t>N.B. Make a backup of the files before you change them!!! Changes can’t be undone!!!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04BA5-AAD6-7710-CB56-1A55EA399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A8104-0991-274C-D13A-60F52E58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E2ABD-4715-5C0C-1457-B710C7880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2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3491C-21A5-5A7A-6163-8D1B0EBD3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viewing: Customizing your 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FF197-CAD1-E5AB-AFD6-65DA6FBDD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Corey Schafer – Customize your terminal</a:t>
            </a:r>
            <a:endParaRPr lang="en-US" dirty="0"/>
          </a:p>
          <a:p>
            <a:endParaRPr lang="en-US" dirty="0"/>
          </a:p>
          <a:p>
            <a:r>
              <a:rPr lang="en-US" dirty="0"/>
              <a:t>BACKUP DOTFILES BEFORE MESSING WITH THEM!!!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01989-97A5-85E5-ECC7-60FCD74F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235C5-5E34-4394-9181-1EE475447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6C48E-635B-412D-8251-112C7AE4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30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D71F-20C8-6600-F224-DC647779F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and export load and emit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6A661-4AA8-0F5F-C0A9-91CC51117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US" dirty="0"/>
              <a:t> runs a script using your current shell – all variables are retained</a:t>
            </a:r>
          </a:p>
          <a:p>
            <a:pPr lvl="1"/>
            <a:r>
              <a:rPr lang="en-US" dirty="0"/>
              <a:t>Could think of it as importing variables from the script</a:t>
            </a:r>
          </a:p>
          <a:p>
            <a:endParaRPr lang="en-US" dirty="0"/>
          </a:p>
          <a:p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n-US" dirty="0"/>
              <a:t> declares variables that are passed to any subshells (not parent shells)</a:t>
            </a:r>
          </a:p>
          <a:p>
            <a:endParaRPr lang="en-US" dirty="0"/>
          </a:p>
          <a:p>
            <a:r>
              <a:rPr lang="en-US" dirty="0"/>
              <a:t>When you run a command or script, that is run in a subshell</a:t>
            </a:r>
          </a:p>
          <a:p>
            <a:pPr lvl="1"/>
            <a:r>
              <a:rPr lang="en-US" dirty="0"/>
              <a:t>It only has access to variables that were exported</a:t>
            </a:r>
          </a:p>
          <a:p>
            <a:pPr lvl="1"/>
            <a:endParaRPr lang="en-US" dirty="0"/>
          </a:p>
          <a:p>
            <a:r>
              <a:rPr lang="en-US" dirty="0"/>
              <a:t>Demo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6FC6D-14D3-940E-4795-F2CFACE4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3B8F4-423F-C2CC-2E64-4E4595DB6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A3E7B-91C8-5E5D-01EF-20EEC665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9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is an environment?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 would I change my environment?</a:t>
            </a:r>
          </a:p>
          <a:p>
            <a:r>
              <a:rPr lang="en-US" dirty="0"/>
              <a:t>Why would I maintain multiple environments?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can I install software globally vs in an environment?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8/29/2023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16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A116-B5E6-406F-657B-0B89C071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you have two versions of the executable?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736150B-121D-BDC2-1A07-EA229DBBA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179" y="1600200"/>
            <a:ext cx="6839641" cy="45259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EDF7A-4F4A-40B5-04AE-341DE116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48ADD-1423-C6BE-DAB7-65B5843E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911D1-D64D-9B47-E657-04356521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F414E5-35FB-A8B3-C57E-04A392259ED9}"/>
              </a:ext>
            </a:extLst>
          </p:cNvPr>
          <p:cNvSpPr/>
          <p:nvPr/>
        </p:nvSpPr>
        <p:spPr>
          <a:xfrm>
            <a:off x="2722649" y="3080825"/>
            <a:ext cx="6618299" cy="984737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2EA5D290-6DC4-5CBA-7CDA-1A093FFCF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179" y="1600200"/>
            <a:ext cx="6839641" cy="4525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4C7E613-3214-494B-AE81-95B0280732E1}"/>
              </a:ext>
            </a:extLst>
          </p:cNvPr>
          <p:cNvSpPr/>
          <p:nvPr/>
        </p:nvSpPr>
        <p:spPr>
          <a:xfrm>
            <a:off x="2722649" y="3429000"/>
            <a:ext cx="6618299" cy="636562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70DC6CBB-739A-0ED1-E619-259EAEFF3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179" y="1600200"/>
            <a:ext cx="683964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1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75B44-5CCD-2CCD-CF46-B3A72F9F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shell uses the first executable it finds in the PATH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866CFF0-D038-88EC-DA5A-79E224159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7564" y="1600200"/>
            <a:ext cx="6876872" cy="45259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BCCFA-EEDB-451D-B114-C07002DE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FF79C-C302-329C-CFCD-F45152186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0E607-D439-3FF5-E580-FCB51C58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A82CEB-9AAB-1FB3-98D9-D1D661A5584D}"/>
              </a:ext>
            </a:extLst>
          </p:cNvPr>
          <p:cNvSpPr/>
          <p:nvPr/>
        </p:nvSpPr>
        <p:spPr>
          <a:xfrm>
            <a:off x="2706801" y="3256671"/>
            <a:ext cx="6669316" cy="1526344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7849F9B3-AB86-7250-A516-B4B313C21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564" y="1600200"/>
            <a:ext cx="6876872" cy="4525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C47C9C1-AD49-3B2A-2999-5E924079AA08}"/>
              </a:ext>
            </a:extLst>
          </p:cNvPr>
          <p:cNvSpPr/>
          <p:nvPr/>
        </p:nvSpPr>
        <p:spPr>
          <a:xfrm>
            <a:off x="2706801" y="3428999"/>
            <a:ext cx="6662282" cy="1354015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BDE06512-5C1F-3D16-95EC-CE6328368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564" y="1600200"/>
            <a:ext cx="6876872" cy="45259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18FECC3-DDD5-26F3-47DB-71B4D302B714}"/>
              </a:ext>
            </a:extLst>
          </p:cNvPr>
          <p:cNvSpPr/>
          <p:nvPr/>
        </p:nvSpPr>
        <p:spPr>
          <a:xfrm>
            <a:off x="2706801" y="4079630"/>
            <a:ext cx="6662282" cy="703383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00E6AF5C-9D31-FB41-3642-A99B6511D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564" y="1600199"/>
            <a:ext cx="687687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E910-B67A-86FC-4EF7-B8AEDED9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have different versions of the same thing?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0632A-E02E-C86F-CA94-658F565CA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8F52D-DFD5-0C9B-5136-294F40F9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AD317-3C7C-19DF-7573-350DF7362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BC578-C895-5213-0536-036B8291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37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F846C-2EC2-C980-5C40-A98B13F5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Bioinformatic tools often have dependencies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0BB06A-F85E-D037-9995-B5D325BA0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0735" y="1600200"/>
            <a:ext cx="5270530" cy="45259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2F9D5-5F59-BDA4-FE2D-68F9F95A8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B6F6B-3162-D751-6D4C-5F07FD12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2810F-5E79-B486-405C-11812F98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9232A5-0449-FB66-D71E-5C1D6FC0214F}"/>
              </a:ext>
            </a:extLst>
          </p:cNvPr>
          <p:cNvSpPr txBox="1"/>
          <p:nvPr/>
        </p:nvSpPr>
        <p:spPr>
          <a:xfrm>
            <a:off x="3370970" y="6056591"/>
            <a:ext cx="6094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https://github.com/tseemann/snippy</a:t>
            </a:r>
          </a:p>
        </p:txBody>
      </p:sp>
    </p:spTree>
    <p:extLst>
      <p:ext uri="{BB962C8B-B14F-4D97-AF65-F5344CB8AC3E}">
        <p14:creationId xmlns:p14="http://schemas.microsoft.com/office/powerpoint/2010/main" val="1233317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is an environment?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 would I change my environment?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 would I maintain multiple environments?</a:t>
            </a:r>
          </a:p>
          <a:p>
            <a:r>
              <a:rPr lang="en-US" dirty="0"/>
              <a:t>How can I install software globally vs in an environment?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8/29/2023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34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EACDF-A920-9629-2E4E-F670B132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installations (manual)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B2251-32BC-7995-7A8C-981466A68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Download an executable/script</a:t>
            </a:r>
          </a:p>
          <a:p>
            <a:pPr marL="57150" indent="0">
              <a:buNone/>
            </a:pPr>
            <a:r>
              <a:rPr lang="en-US" dirty="0"/>
              <a:t>	</a:t>
            </a:r>
          </a:p>
          <a:p>
            <a:pPr marL="57150" indent="0">
              <a:buNone/>
            </a:pPr>
            <a:r>
              <a:rPr lang="en-US" dirty="0"/>
              <a:t>	Then either</a:t>
            </a:r>
          </a:p>
          <a:p>
            <a:endParaRPr lang="en-US" dirty="0"/>
          </a:p>
          <a:p>
            <a:r>
              <a:rPr lang="en-US" dirty="0"/>
              <a:t>Install for everyone – usually not best option (requires </a:t>
            </a:r>
            <a:r>
              <a:rPr lang="en-US" dirty="0" err="1"/>
              <a:t>sudo</a:t>
            </a:r>
            <a:r>
              <a:rPr lang="en-US" dirty="0"/>
              <a:t> privileges)</a:t>
            </a:r>
          </a:p>
          <a:p>
            <a:pPr lvl="1"/>
            <a:r>
              <a:rPr lang="en-US" dirty="0"/>
              <a:t>Put the software in a </a:t>
            </a:r>
            <a:r>
              <a:rPr lang="en-US" dirty="0" err="1"/>
              <a:t>dir</a:t>
            </a:r>
            <a:r>
              <a:rPr lang="en-US" dirty="0"/>
              <a:t> on all users’ $PATH (e.g., /bin/)</a:t>
            </a:r>
          </a:p>
          <a:p>
            <a:pPr marL="57150" indent="0">
              <a:buNone/>
            </a:pPr>
            <a:r>
              <a:rPr lang="en-US" dirty="0"/>
              <a:t>	</a:t>
            </a:r>
          </a:p>
          <a:p>
            <a:pPr marL="57150" indent="0">
              <a:buNone/>
            </a:pPr>
            <a:r>
              <a:rPr lang="en-US" dirty="0"/>
              <a:t>	Or (much better option)</a:t>
            </a:r>
          </a:p>
          <a:p>
            <a:endParaRPr lang="en-US" dirty="0"/>
          </a:p>
          <a:p>
            <a:r>
              <a:rPr lang="en-US" dirty="0"/>
              <a:t>Install just for you – keep your personal installations separate</a:t>
            </a:r>
          </a:p>
          <a:p>
            <a:pPr lvl="1"/>
            <a:r>
              <a:rPr lang="en-US" dirty="0"/>
              <a:t>Make a “~/bin/” </a:t>
            </a:r>
            <a:r>
              <a:rPr lang="en-US" dirty="0" err="1"/>
              <a:t>dir</a:t>
            </a:r>
            <a:endParaRPr lang="en-US" dirty="0"/>
          </a:p>
          <a:p>
            <a:pPr lvl="1"/>
            <a:r>
              <a:rPr lang="en-US" dirty="0"/>
              <a:t>put the software in there</a:t>
            </a:r>
          </a:p>
          <a:p>
            <a:pPr lvl="1"/>
            <a:r>
              <a:rPr lang="en-US" dirty="0"/>
              <a:t>add ~/bin/ to your $PATH in your “.</a:t>
            </a:r>
            <a:r>
              <a:rPr lang="en-US" dirty="0" err="1"/>
              <a:t>bashrc</a:t>
            </a:r>
            <a:r>
              <a:rPr lang="en-US" dirty="0"/>
              <a:t>”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28834-F06E-9F05-1D02-41506085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DD81C-90EC-6E1A-2969-6339C71D6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D85C6-FB86-E8FE-57A3-68E0E4EF2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6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environment?</a:t>
            </a:r>
          </a:p>
          <a:p>
            <a:r>
              <a:rPr lang="en-US" dirty="0"/>
              <a:t>Why would I change my environment?</a:t>
            </a:r>
          </a:p>
          <a:p>
            <a:r>
              <a:rPr lang="en-US" dirty="0"/>
              <a:t>Why would I maintain multiple environments?</a:t>
            </a:r>
          </a:p>
          <a:p>
            <a:r>
              <a:rPr lang="en-US" dirty="0"/>
              <a:t>How can I install software globally vs in an environment?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8/29/2023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478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F0FEA-423F-FD70-47BA-CA487EB05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installations (automatic)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635C-D934-8ECD-0B29-D28CCE188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1"/>
            <a:ext cx="11066585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Ubuntu (and other Linux distributions) have a package manager: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apt</a:t>
            </a:r>
            <a:r>
              <a:rPr lang="en-US" dirty="0"/>
              <a:t> and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apt-get</a:t>
            </a:r>
            <a:endParaRPr lang="en-US" dirty="0"/>
          </a:p>
          <a:p>
            <a:endParaRPr lang="en-US" dirty="0"/>
          </a:p>
          <a:p>
            <a:r>
              <a:rPr lang="en-US" dirty="0"/>
              <a:t>Core Linux software and major packages available</a:t>
            </a:r>
          </a:p>
          <a:p>
            <a:endParaRPr lang="en-US" dirty="0"/>
          </a:p>
          <a:p>
            <a:r>
              <a:rPr lang="en-US" dirty="0"/>
              <a:t>Handles installation and update (not auto-update)</a:t>
            </a:r>
          </a:p>
          <a:p>
            <a:endParaRPr lang="en-US" dirty="0"/>
          </a:p>
          <a:p>
            <a:r>
              <a:rPr lang="en-US" dirty="0"/>
              <a:t>Requires </a:t>
            </a:r>
            <a:r>
              <a:rPr lang="en-US" dirty="0" err="1"/>
              <a:t>sudo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Common commands:</a:t>
            </a:r>
          </a:p>
          <a:p>
            <a:pPr lvl="1"/>
            <a:r>
              <a:rPr lang="en-US" dirty="0"/>
              <a:t>Install or update package(s)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apt install &lt;package&gt; … </a:t>
            </a:r>
            <a:endParaRPr lang="en-US" dirty="0"/>
          </a:p>
          <a:p>
            <a:pPr lvl="1"/>
            <a:r>
              <a:rPr lang="en-US" dirty="0"/>
              <a:t>Update database of available packages (and versions)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apt update  </a:t>
            </a:r>
            <a:endParaRPr lang="en-US" dirty="0"/>
          </a:p>
          <a:p>
            <a:pPr lvl="1"/>
            <a:r>
              <a:rPr lang="en-US" dirty="0"/>
              <a:t>Upgrade installed software to latest version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apt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ugrade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2C58F-2919-7E48-3287-7C37F59E9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1C019-B651-92D4-543A-A164F93E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5C4D0-1EC5-B205-9DBC-562551D5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6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3BFD-7DC8-308D-5573-DBCAD4EB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environments to separate installations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B6BF2-775F-5069-04DA-A4A752EC0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6C071-51E2-A246-6340-33E079BDB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8531A-4359-C5B7-6F79-87522662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59D27-6633-5F08-4E8A-C1DF84D4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39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3449-1EF5-7471-F384-B29F49ACB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Mamba (improved </a:t>
            </a:r>
            <a:r>
              <a:rPr lang="en-US" dirty="0" err="1"/>
              <a:t>conda</a:t>
            </a:r>
            <a:r>
              <a:rPr lang="en-US" dirty="0"/>
              <a:t>) is an environment manager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84162F0-8FE5-9883-E162-A7D5152EF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2264" y="1600200"/>
            <a:ext cx="6447471" cy="45259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2FA93-93DB-6417-D18E-FA57E71BA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1F191-122A-91E3-8B63-229BEE81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2650B-6FD6-A2D1-FEB2-604FC4AE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701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1FED-4461-7E1D-3E2E-821F13C09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mamba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A1CE0-AEB2-16A2-A480-62CC143F7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95849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https://github.com/conda-forge/miniforge#install</a:t>
            </a:r>
            <a:br>
              <a:rPr lang="en-US" dirty="0"/>
            </a:br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2 main commands to download things from the internet.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dirty="0"/>
              <a:t> and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endParaRPr lang="en-US" dirty="0"/>
          </a:p>
          <a:p>
            <a:pPr lvl="1"/>
            <a:r>
              <a:rPr lang="en-US" dirty="0"/>
              <a:t>Equivalent for many tasks</a:t>
            </a:r>
          </a:p>
          <a:p>
            <a:pPr lvl="1"/>
            <a:r>
              <a:rPr lang="en-US" dirty="0"/>
              <a:t>Differences (as described by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en-US" dirty="0"/>
              <a:t> developer) </a:t>
            </a:r>
            <a:r>
              <a:rPr lang="en-US" dirty="0">
                <a:hlinkClick r:id="rId4"/>
              </a:rPr>
              <a:t>https://daniel.haxx.se/docs/curl-vs-wget.html</a:t>
            </a:r>
            <a:endParaRPr lang="en-US" dirty="0"/>
          </a:p>
          <a:p>
            <a:pPr lvl="1"/>
            <a:r>
              <a:rPr lang="en-US" dirty="0"/>
              <a:t>If interested,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en-US" dirty="0"/>
              <a:t> developer is streaming a tutorial on twitch next week</a:t>
            </a:r>
            <a:br>
              <a:rPr lang="en-US" dirty="0"/>
            </a:br>
            <a:r>
              <a:rPr lang="en-US" dirty="0">
                <a:hlinkClick r:id="rId5"/>
              </a:rPr>
              <a:t>https://daniel.haxx.se/blog/2023/08/08/mastering-the-curl-command-line/</a:t>
            </a:r>
            <a:endParaRPr lang="en-US" dirty="0"/>
          </a:p>
          <a:p>
            <a:r>
              <a:rPr lang="en-US" dirty="0"/>
              <a:t>Demo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43DE-CCCC-C040-E64D-BB7D51A3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E5005-2777-C216-A2A4-B973CA566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64DB4-5A80-52E8-AD44-0A0CDDBF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CF7068-B729-FC30-31B1-2F60C08777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6159" y="2009798"/>
            <a:ext cx="4953659" cy="222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9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6152D-0F96-4162-61C6-B3173174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software with mamba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B9BB0E-35E5-D836-59BB-C5EA16A9FC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Find the software on anaconda.org</a:t>
            </a:r>
          </a:p>
          <a:p>
            <a:endParaRPr lang="en-US" dirty="0"/>
          </a:p>
          <a:p>
            <a:r>
              <a:rPr lang="en-US" dirty="0"/>
              <a:t>Replace the word “</a:t>
            </a:r>
            <a:r>
              <a:rPr lang="en-US" dirty="0" err="1"/>
              <a:t>conda</a:t>
            </a:r>
            <a:r>
              <a:rPr lang="en-US" dirty="0"/>
              <a:t>” with “mamba” in the install command shown</a:t>
            </a:r>
          </a:p>
          <a:p>
            <a:endParaRPr lang="en-US" dirty="0"/>
          </a:p>
          <a:p>
            <a:r>
              <a:rPr lang="en-US" dirty="0"/>
              <a:t>Install in desired environment (NOT IN BASE!)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9E4C80A-6E4C-3229-17AF-3FE8995A88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1736457"/>
            <a:ext cx="5384800" cy="425344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2DEB4-AB9A-4045-254A-9BBA474D6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A0BF0-47E2-BAD0-182E-29DB56A3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BIOL7200 - Lecture - 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E2AA-597A-5151-4BBE-735E5EE2F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90DD193-E2A5-63B2-B842-B132E2885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38" y="5068214"/>
            <a:ext cx="5909162" cy="105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6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7282-D7AF-0425-1D98-1941C9565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Mamba usage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E984903-B94E-664D-6302-547D390FC3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136454"/>
              </p:ext>
            </p:extLst>
          </p:nvPr>
        </p:nvGraphicFramePr>
        <p:xfrm>
          <a:off x="494270" y="1600199"/>
          <a:ext cx="11318790" cy="46874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95568">
                  <a:extLst>
                    <a:ext uri="{9D8B030D-6E8A-4147-A177-3AD203B41FA5}">
                      <a16:colId xmlns:a16="http://schemas.microsoft.com/office/drawing/2014/main" val="4191443987"/>
                    </a:ext>
                  </a:extLst>
                </a:gridCol>
                <a:gridCol w="6623222">
                  <a:extLst>
                    <a:ext uri="{9D8B030D-6E8A-4147-A177-3AD203B41FA5}">
                      <a16:colId xmlns:a16="http://schemas.microsoft.com/office/drawing/2014/main" val="1725760441"/>
                    </a:ext>
                  </a:extLst>
                </a:gridCol>
              </a:tblGrid>
              <a:tr h="45073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965099"/>
                  </a:ext>
                </a:extLst>
              </a:tr>
              <a:tr h="38457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Create environment</a:t>
                      </a:r>
                      <a:endParaRPr lang="en-US" sz="2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mamba create -n &lt;name&gt; [-c &lt;channel&gt;] [&lt;package&gt;[&lt;version&gt;] …]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0422117"/>
                  </a:ext>
                </a:extLst>
              </a:tr>
              <a:tr h="38457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Activate environment</a:t>
                      </a:r>
                      <a:endParaRPr lang="en-US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mamba activate &lt;env&gt;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3734017"/>
                  </a:ext>
                </a:extLst>
              </a:tr>
              <a:tr h="38457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Deactivate (leave) environment</a:t>
                      </a:r>
                      <a:endParaRPr lang="en-US" sz="2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mamba deactivate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0369349"/>
                  </a:ext>
                </a:extLst>
              </a:tr>
              <a:tr h="38457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Install software in current environment</a:t>
                      </a:r>
                      <a:endParaRPr lang="en-US" sz="2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mamba install [-c &lt;channel&gt;] [&lt;package&gt;[&lt;version&gt;] …]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9532527"/>
                  </a:ext>
                </a:extLst>
              </a:tr>
              <a:tr h="38457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Remove software from current environment</a:t>
                      </a:r>
                      <a:endParaRPr lang="en-US" sz="2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mamba remove [&lt;package&gt; …]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1069921"/>
                  </a:ext>
                </a:extLst>
              </a:tr>
              <a:tr h="38457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Update software to latest compatible version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mamba update [&lt;package&gt; …]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3803118"/>
                  </a:ext>
                </a:extLst>
              </a:tr>
              <a:tr h="38457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List software in environment</a:t>
                      </a:r>
                      <a:endParaRPr lang="en-US" sz="2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mamba list [&lt;regex&gt;]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5319089"/>
                  </a:ext>
                </a:extLst>
              </a:tr>
              <a:tr h="38457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List environments</a:t>
                      </a:r>
                      <a:endParaRPr lang="en-US" sz="2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mamba env list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5399480"/>
                  </a:ext>
                </a:extLst>
              </a:tr>
              <a:tr h="38457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Delete environment</a:t>
                      </a:r>
                      <a:endParaRPr lang="en-US" sz="2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mamba env remove -n &lt;name&gt;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6819208"/>
                  </a:ext>
                </a:extLst>
              </a:tr>
              <a:tr h="38457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Export environment to file (platform agnostic)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mamba env export –from-history –o &lt;filename.yaml&gt;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3576530"/>
                  </a:ext>
                </a:extLst>
              </a:tr>
              <a:tr h="38457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Import environment from file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mamba env create -n &lt;name&gt; --file &lt;yaml.filename&gt;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3003244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35A2A-4144-02A4-39A7-0976ACC5B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A1BC2-5AC2-37CC-A41E-72B06889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6B3DD-FDAB-8CBC-794E-15655DC9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107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20A0-3B52-4328-B555-411E5857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today or last week?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C2504-3931-47F9-B561-6F7F2551C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6AFD2-D233-49E1-9023-C45BFA93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D01A4-32E3-49F8-8483-5AC243BE2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3F020-0A20-4FE4-AD33-B19D4DD3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832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806440" y="2130426"/>
            <a:ext cx="5471160" cy="1470025"/>
          </a:xfrm>
        </p:spPr>
        <p:txBody>
          <a:bodyPr/>
          <a:lstStyle/>
          <a:p>
            <a:r>
              <a:rPr lang="en-US" dirty="0"/>
              <a:t>End of Lesson</a:t>
            </a:r>
          </a:p>
        </p:txBody>
      </p:sp>
    </p:spTree>
    <p:extLst>
      <p:ext uri="{BB962C8B-B14F-4D97-AF65-F5344CB8AC3E}">
        <p14:creationId xmlns:p14="http://schemas.microsoft.com/office/powerpoint/2010/main" val="221866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environment?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 would I change my environment?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 would I maintain multiple environments?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can I install software globally vs in an environment?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8/29/2023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40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F3798-3020-C877-7A50-5B981C57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environment?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CF769-C6F7-D8D7-1FDE-D253F3D45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“When a program is invoked it is given an array of strings called the environment. This is a list of name-value pairs, of the form name=value.”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https://www.gnu.org/software/bash/manual/html_node/Environment.html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2A20B-204C-5FF0-B2A0-6AB9F5A1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93670-37C5-E0F1-362A-CBF560AD0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B2CFA-8DB4-8FD7-C67E-F823FF80A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2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912D-D1BB-07B9-9509-D072DE82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Name-value pairs? Those are variables (and aliases)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E7138-9EDB-FFBE-E838-2C790826A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and aliases are values that are assigned to names (a string of characters).</a:t>
            </a:r>
          </a:p>
          <a:p>
            <a:endParaRPr lang="en-US" dirty="0"/>
          </a:p>
          <a:p>
            <a:r>
              <a:rPr lang="en-US" dirty="0"/>
              <a:t>They behave differently and have different uses: </a:t>
            </a:r>
          </a:p>
          <a:p>
            <a:pPr lvl="1"/>
            <a:r>
              <a:rPr lang="en-US" dirty="0"/>
              <a:t>Variables store data</a:t>
            </a:r>
          </a:p>
          <a:p>
            <a:pPr lvl="1"/>
            <a:r>
              <a:rPr lang="en-US" dirty="0"/>
              <a:t>Aliases serve as command shortcuts (bash executes the value of the alias)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88038-3C30-2C93-5B36-97C1BDC5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B734E-0380-B2A5-AB6B-4DD6EF9B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370A9-9E4D-EC85-3079-85C06E130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2635-5426-470A-6431-0240F2179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and alias creation,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5926-B432-B471-C154-8DE7DA13D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are assigned and used like this (N.B., no whitespace around “=“!)</a:t>
            </a:r>
          </a:p>
          <a:p>
            <a:pPr marL="457200" lvl="1" indent="0">
              <a:buNone/>
            </a:pPr>
            <a:r>
              <a:rPr lang="en-US" dirty="0"/>
              <a:t>	Create: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variable_name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&gt;=&lt;value&gt;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Use: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&lt;command&gt; $&lt;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variable_name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View: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echo $&lt;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variable_name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r>
              <a:rPr lang="en-US" dirty="0"/>
              <a:t>Aliases are assigned (and viewed) using the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alias</a:t>
            </a:r>
            <a:r>
              <a:rPr lang="en-US" dirty="0"/>
              <a:t> command</a:t>
            </a:r>
          </a:p>
          <a:p>
            <a:pPr marL="457200" lvl="1" indent="0">
              <a:buNone/>
            </a:pPr>
            <a:r>
              <a:rPr lang="en-US" dirty="0"/>
              <a:t>	Create: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alias &lt;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alias_name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&gt;=&lt;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command_plus_options_etc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Use: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alias_name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View: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alias &lt;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alias_name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/>
          </a:p>
          <a:p>
            <a:endParaRPr lang="en-US" dirty="0"/>
          </a:p>
          <a:p>
            <a:r>
              <a:rPr lang="en-US" dirty="0"/>
              <a:t>Remove with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unset</a:t>
            </a:r>
            <a:r>
              <a:rPr lang="en-US" dirty="0"/>
              <a:t> and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unalias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B3E5E-B95B-0FC8-4CC3-899F457D7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182C7-3631-31C4-4224-4B33FF1E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3A5FD-1CBF-31A5-BA70-75EAF032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3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C13C-09FC-E968-221E-57D99D5A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variables?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DB022D-5D96-0399-1E9B-2C468059D1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Save yourself typing things out</a:t>
            </a:r>
          </a:p>
          <a:p>
            <a:r>
              <a:rPr lang="en-US" dirty="0"/>
              <a:t>Name paths to help keep them straight in your head</a:t>
            </a:r>
          </a:p>
          <a:p>
            <a:r>
              <a:rPr lang="en-US" dirty="0"/>
              <a:t>Named variables in commands are easier for someone else to read and follow</a:t>
            </a:r>
          </a:p>
          <a:p>
            <a:r>
              <a:rPr lang="en-US" dirty="0"/>
              <a:t>Variables can store values during loops (more on this another day)</a:t>
            </a:r>
          </a:p>
          <a:p>
            <a:r>
              <a:rPr lang="en-US" dirty="0"/>
              <a:t>Some variables are used to control shell behavior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34448-A093-A9AD-33FD-891A83833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87567-01E3-1ECE-6963-FCEAF6BC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BF669-B1D4-EF37-DF86-D0D6CFDB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CB4A0BD-E161-AB5F-D990-E9B0F34C83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079193"/>
            <a:ext cx="5384800" cy="3567977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841AF5E-D196-B3FA-B36A-FB7D61EE7E8C}"/>
              </a:ext>
            </a:extLst>
          </p:cNvPr>
          <p:cNvSpPr/>
          <p:nvPr/>
        </p:nvSpPr>
        <p:spPr>
          <a:xfrm>
            <a:off x="6197600" y="2709104"/>
            <a:ext cx="5276850" cy="1222815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13">
            <a:extLst>
              <a:ext uri="{FF2B5EF4-FFF2-40B4-BE49-F238E27FC236}">
                <a16:creationId xmlns:a16="http://schemas.microsoft.com/office/drawing/2014/main" id="{8B2F3F94-D47F-EC14-962E-B34F89008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79193"/>
            <a:ext cx="5384800" cy="356797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68DF1CB-D3A9-AC66-B61E-2ECB56BDA272}"/>
              </a:ext>
            </a:extLst>
          </p:cNvPr>
          <p:cNvSpPr/>
          <p:nvPr/>
        </p:nvSpPr>
        <p:spPr>
          <a:xfrm>
            <a:off x="6197600" y="2876844"/>
            <a:ext cx="5276850" cy="1055076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3">
            <a:extLst>
              <a:ext uri="{FF2B5EF4-FFF2-40B4-BE49-F238E27FC236}">
                <a16:creationId xmlns:a16="http://schemas.microsoft.com/office/drawing/2014/main" id="{3561081A-8669-CE41-81CA-4A2EAF4B9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79193"/>
            <a:ext cx="5384800" cy="356797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9FD2CB2-71B1-44E0-6345-D24D022C2964}"/>
              </a:ext>
            </a:extLst>
          </p:cNvPr>
          <p:cNvSpPr/>
          <p:nvPr/>
        </p:nvSpPr>
        <p:spPr>
          <a:xfrm>
            <a:off x="6197600" y="3115994"/>
            <a:ext cx="5276850" cy="815926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3">
            <a:extLst>
              <a:ext uri="{FF2B5EF4-FFF2-40B4-BE49-F238E27FC236}">
                <a16:creationId xmlns:a16="http://schemas.microsoft.com/office/drawing/2014/main" id="{E0DDA015-6705-335A-EC04-667360A66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79193"/>
            <a:ext cx="5384800" cy="356797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BF5AF5-48DF-A7BF-9490-A579882CFE4B}"/>
              </a:ext>
            </a:extLst>
          </p:cNvPr>
          <p:cNvSpPr/>
          <p:nvPr/>
        </p:nvSpPr>
        <p:spPr>
          <a:xfrm>
            <a:off x="6197600" y="3376246"/>
            <a:ext cx="5276850" cy="555674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3">
            <a:extLst>
              <a:ext uri="{FF2B5EF4-FFF2-40B4-BE49-F238E27FC236}">
                <a16:creationId xmlns:a16="http://schemas.microsoft.com/office/drawing/2014/main" id="{405EB4D0-69C2-D0A9-E407-1152AEC19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79193"/>
            <a:ext cx="5384800" cy="356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8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  <p:bldP spid="11" grpId="0" animBg="1"/>
      <p:bldP spid="13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588C78F-BF2A-C83E-D8BB-6BA6EEB71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are only available in your current env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78C2A8-7F7D-1963-DAFE-9BE6B0A03E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Try it yourself: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Start a terminal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Create a variable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dirty="0"/>
              <a:t> the variable and see its value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Start a new terminal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dirty="0"/>
              <a:t> the variable and see no value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C265492-E45D-80CD-2378-4B1816EF0B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48255"/>
          <a:stretch/>
        </p:blipFill>
        <p:spPr>
          <a:xfrm>
            <a:off x="6197600" y="2094931"/>
            <a:ext cx="5384800" cy="182995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FC6B5-D0E0-7D7D-BD78-44DCEA3D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140E1-07B1-0EC5-3938-8E037605C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84199-BDAE-25FB-7B7C-230F8C50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" name="Content Placeholder 10">
            <a:extLst>
              <a:ext uri="{FF2B5EF4-FFF2-40B4-BE49-F238E27FC236}">
                <a16:creationId xmlns:a16="http://schemas.microsoft.com/office/drawing/2014/main" id="{6CAB2611-93CF-B3AD-B444-CFC36E737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94930"/>
            <a:ext cx="5384800" cy="353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29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LectureTemplate.potx" id="{F8901282-4467-4121-85F0-404543D64460}" vid="{59BC93A4-E7EC-4B70-A033-0274CE64D9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19312</TotalTime>
  <Words>2022</Words>
  <Application>Microsoft Office PowerPoint</Application>
  <PresentationFormat>Widescreen</PresentationFormat>
  <Paragraphs>327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Office Theme</vt:lpstr>
      <vt:lpstr>Biol 7200: Programming for Bioinformatics Environments and installations</vt:lpstr>
      <vt:lpstr>Live-coding</vt:lpstr>
      <vt:lpstr>Plan for today</vt:lpstr>
      <vt:lpstr>Plan for today</vt:lpstr>
      <vt:lpstr>What is an environment?</vt:lpstr>
      <vt:lpstr>Name-value pairs? Those are variables (and aliases)</vt:lpstr>
      <vt:lpstr>Variable and alias creation, retrieval</vt:lpstr>
      <vt:lpstr>Why use variables?</vt:lpstr>
      <vt:lpstr>Variables are only available in your current env</vt:lpstr>
      <vt:lpstr>Why use aliases?</vt:lpstr>
      <vt:lpstr>Plan for today</vt:lpstr>
      <vt:lpstr>What does the environment affect?</vt:lpstr>
      <vt:lpstr>$Path determines where your shell looks for programs</vt:lpstr>
      <vt:lpstr>Which executable does your shell run?</vt:lpstr>
      <vt:lpstr>How can we get the shell to find new executables?</vt:lpstr>
      <vt:lpstr>Adding a directory to your $PATH – setting up</vt:lpstr>
      <vt:lpstr>Adding a directory to your $PATH – adding the dir</vt:lpstr>
      <vt:lpstr>How did that work? variable expansion</vt:lpstr>
      <vt:lpstr>Use variable expansion to add to variables</vt:lpstr>
      <vt:lpstr>How is the environment initialized?</vt:lpstr>
      <vt:lpstr>Optional viewing: Customizing your prompt</vt:lpstr>
      <vt:lpstr>Source and export load and emit variables</vt:lpstr>
      <vt:lpstr>Plan for today</vt:lpstr>
      <vt:lpstr>what if you have two versions of the executable?</vt:lpstr>
      <vt:lpstr>Your shell uses the first executable it finds in the PATH</vt:lpstr>
      <vt:lpstr>Why have different versions of the same thing?</vt:lpstr>
      <vt:lpstr>Bioinformatic tools often have dependencies</vt:lpstr>
      <vt:lpstr>Plan for today</vt:lpstr>
      <vt:lpstr>Global installations (manual)</vt:lpstr>
      <vt:lpstr>Global installations (automatic)</vt:lpstr>
      <vt:lpstr>Creating environments to separate installations</vt:lpstr>
      <vt:lpstr>Mamba (improved conda) is an environment manager</vt:lpstr>
      <vt:lpstr>Installing mamba</vt:lpstr>
      <vt:lpstr>Installing software with mamba</vt:lpstr>
      <vt:lpstr>Mamba usage</vt:lpstr>
      <vt:lpstr>Questions from today or last week?</vt:lpstr>
      <vt:lpstr>End of Lesson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1</dc:title>
  <dc:subject>Programming for Bioinformatics</dc:subject>
  <dc:creator>Emily T Norris</dc:creator>
  <cp:lastModifiedBy>Alan Collins</cp:lastModifiedBy>
  <cp:revision>374</cp:revision>
  <dcterms:created xsi:type="dcterms:W3CDTF">2011-08-22T13:22:10Z</dcterms:created>
  <dcterms:modified xsi:type="dcterms:W3CDTF">2023-08-29T16:05:34Z</dcterms:modified>
</cp:coreProperties>
</file>