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499" r:id="rId3"/>
    <p:sldId id="575" r:id="rId4"/>
    <p:sldId id="548" r:id="rId5"/>
    <p:sldId id="576" r:id="rId6"/>
    <p:sldId id="526" r:id="rId7"/>
    <p:sldId id="550" r:id="rId8"/>
    <p:sldId id="553" r:id="rId9"/>
    <p:sldId id="554" r:id="rId10"/>
    <p:sldId id="556" r:id="rId11"/>
    <p:sldId id="552" r:id="rId12"/>
    <p:sldId id="555" r:id="rId13"/>
    <p:sldId id="577" r:id="rId14"/>
    <p:sldId id="551" r:id="rId15"/>
    <p:sldId id="559" r:id="rId16"/>
    <p:sldId id="560" r:id="rId17"/>
    <p:sldId id="561" r:id="rId18"/>
    <p:sldId id="562" r:id="rId19"/>
    <p:sldId id="563" r:id="rId20"/>
    <p:sldId id="558" r:id="rId21"/>
    <p:sldId id="564" r:id="rId22"/>
    <p:sldId id="565" r:id="rId23"/>
    <p:sldId id="566" r:id="rId24"/>
    <p:sldId id="578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380C2A"/>
    <a:srgbClr val="0000FF"/>
    <a:srgbClr val="DAB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25" autoAdjust="0"/>
  </p:normalViewPr>
  <p:slideViewPr>
    <p:cSldViewPr snapToGrid="0">
      <p:cViewPr varScale="1">
        <p:scale>
          <a:sx n="137" d="100"/>
          <a:sy n="137" d="100"/>
        </p:scale>
        <p:origin x="114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110114929/http:/ph7spot.com:80/musings/in-unix-everything-is-a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Permissions, writing and using Bash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7F0B-00AD-FD0C-25FF-8834C5A2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–i shows </a:t>
            </a:r>
            <a:r>
              <a:rPr lang="en-US" dirty="0" err="1"/>
              <a:t>inode</a:t>
            </a:r>
            <a:r>
              <a:rPr lang="en-US" dirty="0"/>
              <a:t>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F71E-52EE-1149-A0E7-D53F82D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FD86-33C5-4E7A-E0F6-9D6B48AD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DBDF-535A-AED3-BF29-9A3725D0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2B3EC1-4D95-5A46-BBEB-11212A45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199" y="1608438"/>
            <a:ext cx="6853601" cy="452596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ED25F2-C9D3-1190-C4E8-F2C277C794F1}"/>
              </a:ext>
            </a:extLst>
          </p:cNvPr>
          <p:cNvSpPr/>
          <p:nvPr/>
        </p:nvSpPr>
        <p:spPr>
          <a:xfrm>
            <a:off x="2669199" y="2916194"/>
            <a:ext cx="4001477" cy="137876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DB94909B-79D9-4066-E932-6A29B814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99" y="1608438"/>
            <a:ext cx="6853601" cy="4525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9EF841-CF6F-C2DC-5C33-CA8E6395B953}"/>
              </a:ext>
            </a:extLst>
          </p:cNvPr>
          <p:cNvSpPr/>
          <p:nvPr/>
        </p:nvSpPr>
        <p:spPr>
          <a:xfrm>
            <a:off x="2669199" y="3105665"/>
            <a:ext cx="4001477" cy="118929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107D0FF8-F2BA-E6C7-16BF-71939D1A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99" y="1608438"/>
            <a:ext cx="6853601" cy="4525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FA6663-8FD9-43A8-C035-386879EB6EC9}"/>
              </a:ext>
            </a:extLst>
          </p:cNvPr>
          <p:cNvSpPr txBox="1"/>
          <p:nvPr/>
        </p:nvSpPr>
        <p:spPr>
          <a:xfrm>
            <a:off x="411892" y="4155173"/>
            <a:ext cx="193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*Note which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are the same!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F092C-A299-040C-B7C0-F86FFD2711F4}"/>
              </a:ext>
            </a:extLst>
          </p:cNvPr>
          <p:cNvSpPr txBox="1"/>
          <p:nvPr/>
        </p:nvSpPr>
        <p:spPr>
          <a:xfrm>
            <a:off x="2430163" y="2506015"/>
            <a:ext cx="30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AD6FE-6BF4-344C-4BA0-FCDA881111EA}"/>
              </a:ext>
            </a:extLst>
          </p:cNvPr>
          <p:cNvSpPr txBox="1"/>
          <p:nvPr/>
        </p:nvSpPr>
        <p:spPr>
          <a:xfrm>
            <a:off x="2430163" y="3157151"/>
            <a:ext cx="30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DCDC5-A35A-A503-0ADF-F3E6F4177DAF}"/>
              </a:ext>
            </a:extLst>
          </p:cNvPr>
          <p:cNvSpPr txBox="1"/>
          <p:nvPr/>
        </p:nvSpPr>
        <p:spPr>
          <a:xfrm>
            <a:off x="2430163" y="3342170"/>
            <a:ext cx="30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B21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F5A2F-6EED-9B58-703D-E856541BFE27}"/>
              </a:ext>
            </a:extLst>
          </p:cNvPr>
          <p:cNvSpPr txBox="1"/>
          <p:nvPr/>
        </p:nvSpPr>
        <p:spPr>
          <a:xfrm>
            <a:off x="2430163" y="2156281"/>
            <a:ext cx="30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EB21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668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E5A1-EA58-A7BE-B605-B0861ECE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what does the I in </a:t>
            </a:r>
            <a:r>
              <a:rPr lang="en-US" dirty="0" err="1"/>
              <a:t>inode</a:t>
            </a:r>
            <a:r>
              <a:rPr lang="en-US" dirty="0"/>
              <a:t> stand for?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365567-5DAE-D5DE-B700-8E3BC0BC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549" y="2372311"/>
            <a:ext cx="4848902" cy="29817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477A-D4E1-C614-F484-F1D77E5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1B3F-1D5E-C6A3-360C-B35815E7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ED03-128F-A8B6-A19A-293F61B0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AA91-5619-BDEB-C3B2-CC292CE76B10}"/>
              </a:ext>
            </a:extLst>
          </p:cNvPr>
          <p:cNvSpPr txBox="1"/>
          <p:nvPr/>
        </p:nvSpPr>
        <p:spPr>
          <a:xfrm>
            <a:off x="5518758" y="575001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ubuntu" panose="020F0502020204030204" pitchFamily="34" charset="0"/>
              </a:rPr>
              <a:t>¯\_(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ubuntu" panose="020F0502020204030204" pitchFamily="34" charset="0"/>
              </a:rPr>
              <a:t>ツ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ubuntu" panose="020F0502020204030204" pitchFamily="34" charset="0"/>
              </a:rPr>
              <a:t>)_/¯</a:t>
            </a:r>
          </a:p>
        </p:txBody>
      </p:sp>
    </p:spTree>
    <p:extLst>
      <p:ext uri="{BB962C8B-B14F-4D97-AF65-F5344CB8AC3E}">
        <p14:creationId xmlns:p14="http://schemas.microsoft.com/office/powerpoint/2010/main" val="22233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3019-DF62-1E51-6B53-72AF85A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come back to links next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A9FD-1471-F40E-E215-98404E5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AACC-158F-C742-9B2F-2FD9142F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3BCB-D0D0-ADD3-E3DE-F893242C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Code demonstrations and discussion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File types</a:t>
            </a:r>
          </a:p>
          <a:p>
            <a:r>
              <a:rPr lang="en-US" dirty="0"/>
              <a:t>Permissions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Bash scripting basics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0828-B00D-25A9-0E61-E827B2D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a time-sharing operating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A079-62A0-073D-FA00-AC60FA12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FFF2-C0DA-D580-C5BE-ACEF60B7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139B-A26D-0580-3EB4-FEC3F56A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2FC0C6-EF26-72C4-1FC5-BE2DD72D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16382"/>
            <a:ext cx="10972800" cy="3209782"/>
          </a:xfrm>
        </p:spPr>
        <p:txBody>
          <a:bodyPr/>
          <a:lstStyle/>
          <a:p>
            <a:r>
              <a:rPr lang="en-US" dirty="0"/>
              <a:t>Time-sharing means that multiple users can use the same computer</a:t>
            </a:r>
          </a:p>
          <a:p>
            <a:endParaRPr lang="en-US" dirty="0"/>
          </a:p>
          <a:p>
            <a:r>
              <a:rPr lang="en-US" dirty="0"/>
              <a:t>You may not want users to be able to change each other’s files or system files</a:t>
            </a:r>
          </a:p>
          <a:p>
            <a:endParaRPr lang="en-US" dirty="0"/>
          </a:p>
          <a:p>
            <a:r>
              <a:rPr lang="en-US" dirty="0"/>
              <a:t>Permissions are how Unix systems allow control over user abilities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EFA934A9-45BC-D2F5-62F6-DA399D78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08" y="1793645"/>
            <a:ext cx="364858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57D-653A-48D8-B9FF-0A2024D2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335265" cy="1143000"/>
          </a:xfrm>
        </p:spPr>
        <p:txBody>
          <a:bodyPr/>
          <a:lstStyle/>
          <a:p>
            <a:r>
              <a:rPr lang="en-US" dirty="0"/>
              <a:t>Permissions have three classes: User, group,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7523-6451-FD50-2ECB-8B59057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E94F-9431-07EB-D623-5A8F9E68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D289-5038-840C-43BA-5A9BB14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8" descr="http://icons.iconarchive.com/icons/visualpharm/must-have/256/User-icon.png">
            <a:extLst>
              <a:ext uri="{FF2B5EF4-FFF2-40B4-BE49-F238E27FC236}">
                <a16:creationId xmlns:a16="http://schemas.microsoft.com/office/drawing/2014/main" id="{2B2D2054-ABC9-012D-61F5-1D5D592F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666" y="1993422"/>
            <a:ext cx="1217756" cy="12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www.500kadum.com/images/user_group.png">
            <a:extLst>
              <a:ext uri="{FF2B5EF4-FFF2-40B4-BE49-F238E27FC236}">
                <a16:creationId xmlns:a16="http://schemas.microsoft.com/office/drawing/2014/main" id="{5F3C13BA-92C7-D12E-EAA9-255E66E8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0263" y="2072094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cdn1.iconfinder.com/data/icons/Junior/256/Junior_Icon_04_2.png">
            <a:extLst>
              <a:ext uri="{FF2B5EF4-FFF2-40B4-BE49-F238E27FC236}">
                <a16:creationId xmlns:a16="http://schemas.microsoft.com/office/drawing/2014/main" id="{C9A0E497-335B-0A1A-EFA4-CF8968E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6256" y="199502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59F52-6718-D797-DDF4-226A6B07616A}"/>
              </a:ext>
            </a:extLst>
          </p:cNvPr>
          <p:cNvSpPr txBox="1"/>
          <p:nvPr/>
        </p:nvSpPr>
        <p:spPr>
          <a:xfrm>
            <a:off x="3498099" y="3357354"/>
            <a:ext cx="157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who owns the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94639-B43A-FBEF-F8CB-851038A2E976}"/>
              </a:ext>
            </a:extLst>
          </p:cNvPr>
          <p:cNvSpPr txBox="1"/>
          <p:nvPr/>
        </p:nvSpPr>
        <p:spPr>
          <a:xfrm>
            <a:off x="5434062" y="3336220"/>
            <a:ext cx="168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to which owner belongs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6797E-DFA4-4D24-31CE-9B8F660A89AF}"/>
              </a:ext>
            </a:extLst>
          </p:cNvPr>
          <p:cNvSpPr txBox="1"/>
          <p:nvPr/>
        </p:nvSpPr>
        <p:spPr>
          <a:xfrm>
            <a:off x="7263389" y="3357354"/>
            <a:ext cx="19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 users not in owner’s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B272E-69A0-40E8-6E0B-A15F700996DC}"/>
              </a:ext>
            </a:extLst>
          </p:cNvPr>
          <p:cNvSpPr txBox="1"/>
          <p:nvPr/>
        </p:nvSpPr>
        <p:spPr>
          <a:xfrm>
            <a:off x="3792667" y="165186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713A-05D7-17B7-D4B1-1265BDEEF1A2}"/>
              </a:ext>
            </a:extLst>
          </p:cNvPr>
          <p:cNvSpPr txBox="1"/>
          <p:nvPr/>
        </p:nvSpPr>
        <p:spPr>
          <a:xfrm>
            <a:off x="5679258" y="1646646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E629-E412-163A-B9B9-6EB9952D439F}"/>
              </a:ext>
            </a:extLst>
          </p:cNvPr>
          <p:cNvSpPr txBox="1"/>
          <p:nvPr/>
        </p:nvSpPr>
        <p:spPr>
          <a:xfrm>
            <a:off x="7720187" y="1658000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3021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57D-653A-48D8-B9FF-0A2024D2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335265" cy="1143000"/>
          </a:xfrm>
        </p:spPr>
        <p:txBody>
          <a:bodyPr/>
          <a:lstStyle/>
          <a:p>
            <a:r>
              <a:rPr lang="en-US" dirty="0"/>
              <a:t>Permissions have three types: read, write, execute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7523-6451-FD50-2ECB-8B59057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E94F-9431-07EB-D623-5A8F9E68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D289-5038-840C-43BA-5A9BB14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8" descr="http://icons.iconarchive.com/icons/visualpharm/must-have/256/User-icon.png">
            <a:extLst>
              <a:ext uri="{FF2B5EF4-FFF2-40B4-BE49-F238E27FC236}">
                <a16:creationId xmlns:a16="http://schemas.microsoft.com/office/drawing/2014/main" id="{2B2D2054-ABC9-012D-61F5-1D5D592F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666" y="1993422"/>
            <a:ext cx="1217756" cy="12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www.500kadum.com/images/user_group.png">
            <a:extLst>
              <a:ext uri="{FF2B5EF4-FFF2-40B4-BE49-F238E27FC236}">
                <a16:creationId xmlns:a16="http://schemas.microsoft.com/office/drawing/2014/main" id="{5F3C13BA-92C7-D12E-EAA9-255E66E8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0263" y="2072094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cdn1.iconfinder.com/data/icons/Junior/256/Junior_Icon_04_2.png">
            <a:extLst>
              <a:ext uri="{FF2B5EF4-FFF2-40B4-BE49-F238E27FC236}">
                <a16:creationId xmlns:a16="http://schemas.microsoft.com/office/drawing/2014/main" id="{C9A0E497-335B-0A1A-EFA4-CF8968E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6256" y="199502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DB272E-69A0-40E8-6E0B-A15F700996DC}"/>
              </a:ext>
            </a:extLst>
          </p:cNvPr>
          <p:cNvSpPr txBox="1"/>
          <p:nvPr/>
        </p:nvSpPr>
        <p:spPr>
          <a:xfrm>
            <a:off x="3792667" y="165186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713A-05D7-17B7-D4B1-1265BDEEF1A2}"/>
              </a:ext>
            </a:extLst>
          </p:cNvPr>
          <p:cNvSpPr txBox="1"/>
          <p:nvPr/>
        </p:nvSpPr>
        <p:spPr>
          <a:xfrm>
            <a:off x="5679258" y="1646646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E629-E412-163A-B9B9-6EB9952D439F}"/>
              </a:ext>
            </a:extLst>
          </p:cNvPr>
          <p:cNvSpPr txBox="1"/>
          <p:nvPr/>
        </p:nvSpPr>
        <p:spPr>
          <a:xfrm>
            <a:off x="7720187" y="1658000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Others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6B608D-4B25-81E0-B4CC-0313FEB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04706"/>
              </p:ext>
            </p:extLst>
          </p:nvPr>
        </p:nvGraphicFramePr>
        <p:xfrm>
          <a:off x="1340092" y="3429000"/>
          <a:ext cx="779549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(g)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Others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57D-653A-48D8-B9FF-0A2024D2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335265" cy="1143000"/>
          </a:xfrm>
        </p:spPr>
        <p:txBody>
          <a:bodyPr/>
          <a:lstStyle/>
          <a:p>
            <a:r>
              <a:rPr lang="en-US" dirty="0"/>
              <a:t>Permissions have three types: read, write, execute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7523-6451-FD50-2ECB-8B59057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E94F-9431-07EB-D623-5A8F9E68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D289-5038-840C-43BA-5A9BB14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8" descr="http://icons.iconarchive.com/icons/visualpharm/must-have/256/User-icon.png">
            <a:extLst>
              <a:ext uri="{FF2B5EF4-FFF2-40B4-BE49-F238E27FC236}">
                <a16:creationId xmlns:a16="http://schemas.microsoft.com/office/drawing/2014/main" id="{2B2D2054-ABC9-012D-61F5-1D5D592F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666" y="1993422"/>
            <a:ext cx="1217756" cy="12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www.500kadum.com/images/user_group.png">
            <a:extLst>
              <a:ext uri="{FF2B5EF4-FFF2-40B4-BE49-F238E27FC236}">
                <a16:creationId xmlns:a16="http://schemas.microsoft.com/office/drawing/2014/main" id="{5F3C13BA-92C7-D12E-EAA9-255E66E8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0263" y="2072094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cdn1.iconfinder.com/data/icons/Junior/256/Junior_Icon_04_2.png">
            <a:extLst>
              <a:ext uri="{FF2B5EF4-FFF2-40B4-BE49-F238E27FC236}">
                <a16:creationId xmlns:a16="http://schemas.microsoft.com/office/drawing/2014/main" id="{C9A0E497-335B-0A1A-EFA4-CF8968E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6256" y="199502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DB272E-69A0-40E8-6E0B-A15F700996DC}"/>
              </a:ext>
            </a:extLst>
          </p:cNvPr>
          <p:cNvSpPr txBox="1"/>
          <p:nvPr/>
        </p:nvSpPr>
        <p:spPr>
          <a:xfrm>
            <a:off x="3792667" y="165186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713A-05D7-17B7-D4B1-1265BDEEF1A2}"/>
              </a:ext>
            </a:extLst>
          </p:cNvPr>
          <p:cNvSpPr txBox="1"/>
          <p:nvPr/>
        </p:nvSpPr>
        <p:spPr>
          <a:xfrm>
            <a:off x="5679258" y="1646646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E629-E412-163A-B9B9-6EB9952D439F}"/>
              </a:ext>
            </a:extLst>
          </p:cNvPr>
          <p:cNvSpPr txBox="1"/>
          <p:nvPr/>
        </p:nvSpPr>
        <p:spPr>
          <a:xfrm>
            <a:off x="7720187" y="1658000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Others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6B608D-4B25-81E0-B4CC-0313FEB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37544"/>
              </p:ext>
            </p:extLst>
          </p:nvPr>
        </p:nvGraphicFramePr>
        <p:xfrm>
          <a:off x="1340092" y="3429000"/>
          <a:ext cx="779549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(g)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Others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4D12F9-5F71-9B37-ABE0-0DDFD97E093F}"/>
              </a:ext>
            </a:extLst>
          </p:cNvPr>
          <p:cNvSpPr txBox="1"/>
          <p:nvPr/>
        </p:nvSpPr>
        <p:spPr>
          <a:xfrm>
            <a:off x="4852086" y="5211354"/>
            <a:ext cx="2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file permissions</a:t>
            </a:r>
          </a:p>
        </p:txBody>
      </p:sp>
    </p:spTree>
    <p:extLst>
      <p:ext uri="{BB962C8B-B14F-4D97-AF65-F5344CB8AC3E}">
        <p14:creationId xmlns:p14="http://schemas.microsoft.com/office/powerpoint/2010/main" val="34612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57D-653A-48D8-B9FF-0A2024D2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335265" cy="1143000"/>
          </a:xfrm>
        </p:spPr>
        <p:txBody>
          <a:bodyPr/>
          <a:lstStyle/>
          <a:p>
            <a:r>
              <a:rPr lang="en-US" dirty="0"/>
              <a:t>Permissions have three types: read, write, execute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7523-6451-FD50-2ECB-8B59057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E94F-9431-07EB-D623-5A8F9E68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D289-5038-840C-43BA-5A9BB14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8" descr="http://icons.iconarchive.com/icons/visualpharm/must-have/256/User-icon.png">
            <a:extLst>
              <a:ext uri="{FF2B5EF4-FFF2-40B4-BE49-F238E27FC236}">
                <a16:creationId xmlns:a16="http://schemas.microsoft.com/office/drawing/2014/main" id="{2B2D2054-ABC9-012D-61F5-1D5D592F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666" y="1993422"/>
            <a:ext cx="1217756" cy="12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www.500kadum.com/images/user_group.png">
            <a:extLst>
              <a:ext uri="{FF2B5EF4-FFF2-40B4-BE49-F238E27FC236}">
                <a16:creationId xmlns:a16="http://schemas.microsoft.com/office/drawing/2014/main" id="{5F3C13BA-92C7-D12E-EAA9-255E66E8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0263" y="2072094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s://cdn1.iconfinder.com/data/icons/Junior/256/Junior_Icon_04_2.png">
            <a:extLst>
              <a:ext uri="{FF2B5EF4-FFF2-40B4-BE49-F238E27FC236}">
                <a16:creationId xmlns:a16="http://schemas.microsoft.com/office/drawing/2014/main" id="{C9A0E497-335B-0A1A-EFA4-CF8968E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6256" y="199502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DB272E-69A0-40E8-6E0B-A15F700996DC}"/>
              </a:ext>
            </a:extLst>
          </p:cNvPr>
          <p:cNvSpPr txBox="1"/>
          <p:nvPr/>
        </p:nvSpPr>
        <p:spPr>
          <a:xfrm>
            <a:off x="3792667" y="165186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0713A-05D7-17B7-D4B1-1265BDEEF1A2}"/>
              </a:ext>
            </a:extLst>
          </p:cNvPr>
          <p:cNvSpPr txBox="1"/>
          <p:nvPr/>
        </p:nvSpPr>
        <p:spPr>
          <a:xfrm>
            <a:off x="5679258" y="1646646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E629-E412-163A-B9B9-6EB9952D439F}"/>
              </a:ext>
            </a:extLst>
          </p:cNvPr>
          <p:cNvSpPr txBox="1"/>
          <p:nvPr/>
        </p:nvSpPr>
        <p:spPr>
          <a:xfrm>
            <a:off x="7720187" y="1658000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Others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6B608D-4B25-81E0-B4CC-0313FEB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503"/>
              </p:ext>
            </p:extLst>
          </p:nvPr>
        </p:nvGraphicFramePr>
        <p:xfrm>
          <a:off x="1340092" y="3429000"/>
          <a:ext cx="779549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(g)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Others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Executable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4D12F9-5F71-9B37-ABE0-0DDFD97E093F}"/>
              </a:ext>
            </a:extLst>
          </p:cNvPr>
          <p:cNvSpPr txBox="1"/>
          <p:nvPr/>
        </p:nvSpPr>
        <p:spPr>
          <a:xfrm>
            <a:off x="4852086" y="5211354"/>
            <a:ext cx="2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</a:t>
            </a:r>
            <a:r>
              <a:rPr lang="en-US" dirty="0" err="1"/>
              <a:t>dir</a:t>
            </a:r>
            <a:r>
              <a:rPr lang="en-US" dirty="0"/>
              <a:t> permissions</a:t>
            </a:r>
          </a:p>
        </p:txBody>
      </p:sp>
    </p:spTree>
    <p:extLst>
      <p:ext uri="{BB962C8B-B14F-4D97-AF65-F5344CB8AC3E}">
        <p14:creationId xmlns:p14="http://schemas.microsoft.com/office/powerpoint/2010/main" val="42089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88D4-5EC3-B9C9-C01C-DB29872B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control different actions for files/</a:t>
            </a:r>
            <a:r>
              <a:rPr lang="en-US" dirty="0" err="1"/>
              <a:t>dirs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36E3-D578-6DAE-E6DE-D7A28DB9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3222-3049-1604-EAD3-4785DA7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C38A-136C-94AF-A8F9-3EFAC081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CDCA60-0FD0-AF87-AA5B-0FEB700D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11466"/>
              </p:ext>
            </p:extLst>
          </p:nvPr>
        </p:nvGraphicFramePr>
        <p:xfrm>
          <a:off x="832021" y="2896394"/>
          <a:ext cx="1052795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Permission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Files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Directories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read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 </a:t>
                      </a:r>
                      <a:r>
                        <a:rPr lang="en-US" dirty="0"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the directory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write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 modify the directory's contents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execute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 </a:t>
                      </a:r>
                      <a:r>
                        <a:rPr lang="en-US" dirty="0"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to the directory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demonstrations and discussion</a:t>
            </a:r>
          </a:p>
          <a:p>
            <a:r>
              <a:rPr lang="en-US" dirty="0"/>
              <a:t>File types</a:t>
            </a:r>
          </a:p>
          <a:p>
            <a:r>
              <a:rPr lang="en-US" dirty="0"/>
              <a:t>Permissions</a:t>
            </a:r>
          </a:p>
          <a:p>
            <a:r>
              <a:rPr lang="en-US" dirty="0"/>
              <a:t>Bash scripting basics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55-6C72-3EC0-6923-D7D7CDD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permissions with ls -l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FADA9A-A7E2-855C-32E8-C6347E05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647"/>
          <a:stretch/>
        </p:blipFill>
        <p:spPr>
          <a:xfrm>
            <a:off x="2666961" y="1773199"/>
            <a:ext cx="6858077" cy="14642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25F6-643A-24E5-5822-5B5C509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76F7-023A-24A4-E967-2D172A9E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1D46-EFEC-9EEB-A07A-59B24B60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1C057-0D42-7C3B-1E25-CCE3E4EBAADB}"/>
              </a:ext>
            </a:extLst>
          </p:cNvPr>
          <p:cNvSpPr txBox="1"/>
          <p:nvPr/>
        </p:nvSpPr>
        <p:spPr>
          <a:xfrm>
            <a:off x="2601058" y="314033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FBDDB-206B-13EC-4586-ABCE2B8CA73B}"/>
              </a:ext>
            </a:extLst>
          </p:cNvPr>
          <p:cNvSpPr txBox="1"/>
          <p:nvPr/>
        </p:nvSpPr>
        <p:spPr>
          <a:xfrm>
            <a:off x="2990335" y="3505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4E258-5738-8DAB-0538-B90FD7840DFB}"/>
              </a:ext>
            </a:extLst>
          </p:cNvPr>
          <p:cNvSpPr txBox="1"/>
          <p:nvPr/>
        </p:nvSpPr>
        <p:spPr>
          <a:xfrm>
            <a:off x="3532859" y="350599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F39E-A7FA-AA5E-0CB0-EF09F1646254}"/>
              </a:ext>
            </a:extLst>
          </p:cNvPr>
          <p:cNvSpPr txBox="1"/>
          <p:nvPr/>
        </p:nvSpPr>
        <p:spPr>
          <a:xfrm>
            <a:off x="4102842" y="3505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7B76C-202D-54C7-AB1B-DC9F0484C6A2}"/>
              </a:ext>
            </a:extLst>
          </p:cNvPr>
          <p:cNvSpPr txBox="1"/>
          <p:nvPr/>
        </p:nvSpPr>
        <p:spPr>
          <a:xfrm>
            <a:off x="2035610" y="3505994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filetype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C64E-1302-DF85-EBD8-FAE0AC5DBD5C}"/>
              </a:ext>
            </a:extLst>
          </p:cNvPr>
          <p:cNvCxnSpPr>
            <a:cxnSpLocks/>
          </p:cNvCxnSpPr>
          <p:nvPr/>
        </p:nvCxnSpPr>
        <p:spPr>
          <a:xfrm flipH="1">
            <a:off x="2895397" y="3505994"/>
            <a:ext cx="482117" cy="0"/>
          </a:xfrm>
          <a:prstGeom prst="line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4C11A4-0559-AB60-DFDE-D4D9037C9493}"/>
              </a:ext>
            </a:extLst>
          </p:cNvPr>
          <p:cNvCxnSpPr>
            <a:cxnSpLocks/>
          </p:cNvCxnSpPr>
          <p:nvPr/>
        </p:nvCxnSpPr>
        <p:spPr>
          <a:xfrm flipH="1">
            <a:off x="3984825" y="3505994"/>
            <a:ext cx="521272" cy="0"/>
          </a:xfrm>
          <a:prstGeom prst="line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30CB7D-C964-1573-CBBF-932C5175ECAF}"/>
              </a:ext>
            </a:extLst>
          </p:cNvPr>
          <p:cNvCxnSpPr>
            <a:cxnSpLocks/>
          </p:cNvCxnSpPr>
          <p:nvPr/>
        </p:nvCxnSpPr>
        <p:spPr>
          <a:xfrm flipH="1">
            <a:off x="3438635" y="3505994"/>
            <a:ext cx="4821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F0CE27-24F8-1A74-2ECB-2760F49BBF29}"/>
              </a:ext>
            </a:extLst>
          </p:cNvPr>
          <p:cNvCxnSpPr>
            <a:cxnSpLocks/>
          </p:cNvCxnSpPr>
          <p:nvPr/>
        </p:nvCxnSpPr>
        <p:spPr>
          <a:xfrm flipH="1">
            <a:off x="2666961" y="3505994"/>
            <a:ext cx="19318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4F1A614-865D-AB7C-74BB-6C6C2508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36682"/>
              </p:ext>
            </p:extLst>
          </p:nvPr>
        </p:nvGraphicFramePr>
        <p:xfrm>
          <a:off x="832020" y="4125257"/>
          <a:ext cx="1052795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Permission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Files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  <a:latin typeface="BentonSans"/>
                        </a:rPr>
                        <a:t>Directories</a:t>
                      </a: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read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 </a:t>
                      </a:r>
                      <a:r>
                        <a:rPr lang="en-US" dirty="0"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the directory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write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 modify the directory's contents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inherit"/>
                        </a:rPr>
                        <a:t>can execute the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inherit"/>
                        </a:rPr>
                        <a:t>can </a:t>
                      </a:r>
                      <a:r>
                        <a:rPr lang="en-US" dirty="0"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to the directory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69C-D00D-3219-A873-C426E668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u="sng" dirty="0"/>
              <a:t>ch</a:t>
            </a:r>
            <a:r>
              <a:rPr lang="en-US" dirty="0"/>
              <a:t>anges the permission </a:t>
            </a:r>
            <a:r>
              <a:rPr lang="en-US" u="sng" dirty="0"/>
              <a:t>mod</a:t>
            </a:r>
            <a:r>
              <a:rPr lang="en-US" dirty="0"/>
              <a:t>e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0D9D-24E1-C8E5-1997-64900E1F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in two modes:</a:t>
            </a:r>
          </a:p>
          <a:p>
            <a:pPr lvl="1"/>
            <a:r>
              <a:rPr lang="en-US" dirty="0"/>
              <a:t>Symbolic mode – using letters to add, remove, or set permissions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Numeric mode – using octal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1840-EB2B-28BD-8B26-1F6609EF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829B-978B-F155-A555-EBE97B49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59E9-EF57-ADF7-EBA2-810DD8B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4B70-F61E-8599-D7C0-D2950D87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symbolic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E37C-937C-FBF8-D573-B5CA7CEB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 has three components:</a:t>
            </a:r>
          </a:p>
          <a:p>
            <a:pPr lvl="1"/>
            <a:r>
              <a:rPr lang="en-US" dirty="0"/>
              <a:t>Who? </a:t>
            </a:r>
          </a:p>
          <a:p>
            <a:pPr lvl="2"/>
            <a:r>
              <a:rPr lang="en-US" dirty="0"/>
              <a:t>u – user who owns the file</a:t>
            </a:r>
          </a:p>
          <a:p>
            <a:pPr lvl="2"/>
            <a:r>
              <a:rPr lang="en-US" dirty="0"/>
              <a:t>g – group to which owner belongs</a:t>
            </a:r>
          </a:p>
          <a:p>
            <a:pPr lvl="2"/>
            <a:r>
              <a:rPr lang="en-US" dirty="0"/>
              <a:t>o – other users not in owner’s group</a:t>
            </a:r>
          </a:p>
          <a:p>
            <a:pPr lvl="2"/>
            <a:r>
              <a:rPr lang="en-US" dirty="0"/>
              <a:t>a – all users (default if nothing specified here)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+ – add the specified permissions</a:t>
            </a:r>
          </a:p>
          <a:p>
            <a:pPr lvl="2"/>
            <a:r>
              <a:rPr lang="en-US" dirty="0"/>
              <a:t>- – remove the specified permissions</a:t>
            </a:r>
          </a:p>
          <a:p>
            <a:pPr lvl="2"/>
            <a:r>
              <a:rPr lang="en-US" dirty="0"/>
              <a:t>= – set permissions to the following</a:t>
            </a:r>
          </a:p>
          <a:p>
            <a:pPr lvl="1"/>
            <a:r>
              <a:rPr lang="en-US" dirty="0"/>
              <a:t>What?</a:t>
            </a:r>
          </a:p>
          <a:p>
            <a:pPr lvl="2"/>
            <a:r>
              <a:rPr lang="en-US" dirty="0"/>
              <a:t>r – read</a:t>
            </a:r>
          </a:p>
          <a:p>
            <a:pPr lvl="2"/>
            <a:r>
              <a:rPr lang="en-US" dirty="0"/>
              <a:t>w – write</a:t>
            </a:r>
          </a:p>
          <a:p>
            <a:pPr lvl="2"/>
            <a:r>
              <a:rPr lang="en-US" dirty="0"/>
              <a:t>x – execute</a:t>
            </a:r>
          </a:p>
          <a:p>
            <a:r>
              <a:rPr lang="en-US" dirty="0"/>
              <a:t>Usage of symbolic mode: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[&lt;options&gt;…] 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ugoa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](-|+|=)[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…][,…]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e.g.,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ug+rw,o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=r &lt;file&gt;</a:t>
            </a:r>
            <a:r>
              <a:rPr lang="en-US" dirty="0"/>
              <a:t> adds read and write for user and group, sets read-only for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7B53-58B0-F330-64C8-E9A5CD23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DBF3-08D6-74AB-A2C6-7BABAA73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1032-DD7B-2799-E8D1-A7D268B8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5A6-3C23-50FC-366F-D30CB2E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notation treats permissions as binary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88AD-A64B-2A6C-D6EF-40B35E54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is a base 2 counting system – each “bit” can be 0 or 1</a:t>
            </a:r>
          </a:p>
          <a:p>
            <a:r>
              <a:rPr lang="en-US" dirty="0"/>
              <a:t>Number of states a binary string can represent is 2</a:t>
            </a:r>
            <a:r>
              <a:rPr lang="en-US" baseline="30000" dirty="0"/>
              <a:t>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E.g., N=2 has 4 states: 00, 01, 10, 11</a:t>
            </a:r>
          </a:p>
          <a:p>
            <a:pPr lvl="1"/>
            <a:r>
              <a:rPr lang="en-US" dirty="0"/>
              <a:t>4 states means you can count to 4 using it: 00 = 1, 01 = 2, 10 = 3, 11 = 4</a:t>
            </a:r>
          </a:p>
          <a:p>
            <a:pPr lvl="1"/>
            <a:r>
              <a:rPr lang="en-US" dirty="0"/>
              <a:t>If counting in starting at 0, you count to 3 (but still 4 states!)</a:t>
            </a:r>
          </a:p>
          <a:p>
            <a:r>
              <a:rPr lang="en-US" dirty="0"/>
              <a:t>Each permission scope can either have or not have r, w, and x. Binary!</a:t>
            </a:r>
          </a:p>
          <a:p>
            <a:pPr lvl="1"/>
            <a:r>
              <a:rPr lang="en-US" dirty="0"/>
              <a:t>--- = 000 = 0*2</a:t>
            </a:r>
            <a:r>
              <a:rPr lang="en-US" baseline="30000" dirty="0"/>
              <a:t>2</a:t>
            </a:r>
            <a:r>
              <a:rPr lang="en-US" dirty="0"/>
              <a:t> + 0*2</a:t>
            </a:r>
            <a:r>
              <a:rPr lang="en-US" baseline="30000" dirty="0"/>
              <a:t>1</a:t>
            </a:r>
            <a:r>
              <a:rPr lang="en-US" dirty="0"/>
              <a:t> + 0*2</a:t>
            </a:r>
            <a:r>
              <a:rPr lang="en-US" baseline="30000" dirty="0"/>
              <a:t>0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r-x = 101 = 1*2</a:t>
            </a:r>
            <a:r>
              <a:rPr lang="en-US" baseline="30000" dirty="0"/>
              <a:t>2</a:t>
            </a:r>
            <a:r>
              <a:rPr lang="en-US" dirty="0"/>
              <a:t> + 0*2</a:t>
            </a:r>
            <a:r>
              <a:rPr lang="en-US" baseline="30000" dirty="0"/>
              <a:t>1</a:t>
            </a:r>
            <a:r>
              <a:rPr lang="en-US" dirty="0"/>
              <a:t> + 1*2</a:t>
            </a:r>
            <a:r>
              <a:rPr lang="en-US" baseline="30000" dirty="0"/>
              <a:t>0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rwx</a:t>
            </a:r>
            <a:r>
              <a:rPr lang="en-US" dirty="0"/>
              <a:t> = 111 = 1*2</a:t>
            </a:r>
            <a:r>
              <a:rPr lang="en-US" baseline="30000" dirty="0"/>
              <a:t>2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+ 1*2</a:t>
            </a:r>
            <a:r>
              <a:rPr lang="en-US" baseline="30000" dirty="0"/>
              <a:t>0</a:t>
            </a:r>
            <a:r>
              <a:rPr lang="en-US" dirty="0"/>
              <a:t> = 7</a:t>
            </a:r>
          </a:p>
          <a:p>
            <a:r>
              <a:rPr lang="en-US" dirty="0"/>
              <a:t>3 bits has 8 states so it is called octal.</a:t>
            </a:r>
          </a:p>
          <a:p>
            <a:r>
              <a:rPr lang="en-US" dirty="0"/>
              <a:t>3 scopes (user, group, other) can be set with 3 octal numbers</a:t>
            </a:r>
          </a:p>
          <a:p>
            <a:r>
              <a:rPr lang="en-US" dirty="0"/>
              <a:t>Usage of numeric mode: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[&lt;options&gt;…] &lt;octal mode&gt;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e.g.,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664 &lt;file&gt;</a:t>
            </a:r>
            <a:r>
              <a:rPr lang="en-US" dirty="0"/>
              <a:t> sets read and write for user and group, sets read for 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F42C-5707-6526-67DD-D8732D22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FA-08F2-127B-677E-34D096E3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4A4E-86C4-4199-F518-D7E5BF31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Code demonstrations and discussion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File types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Permissions</a:t>
            </a:r>
          </a:p>
          <a:p>
            <a:r>
              <a:rPr lang="en-US" dirty="0"/>
              <a:t>Bash scripting basics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7463-53AE-D72D-D629-03FDC083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are files containing valid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258D-EE13-9326-DFB1-89E421DC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any command you issued so far in a file and that file is now a Bash script</a:t>
            </a:r>
          </a:p>
          <a:p>
            <a:endParaRPr lang="en-US" dirty="0"/>
          </a:p>
          <a:p>
            <a:r>
              <a:rPr lang="en-US" dirty="0"/>
              <a:t>Each line of the file is a separate command (newline is like pressing enter in terminal)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C01D-B764-7E63-FA94-3A663DD2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AF78-E302-96BF-CB78-9573EE84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FDB6-8416-959A-655F-88922921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8B17-CCA9-F5BA-B75C-0B1DFFE0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22482"/>
            <a:ext cx="5048307" cy="3286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5E8CB-3B1B-F03D-F590-2D86DEF07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0" b="31724"/>
          <a:stretch/>
        </p:blipFill>
        <p:spPr>
          <a:xfrm>
            <a:off x="5674295" y="3033850"/>
            <a:ext cx="5972215" cy="32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BC79-7952-D678-6B1A-F545DB0F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are run in a subshell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2E8C-A9D1-D4A2-F709-AF0E098C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Tuesday’s examples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Variables in your env are only available to your script if you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You can load variables from a script by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err="1"/>
              <a:t>ing</a:t>
            </a:r>
            <a:r>
              <a:rPr lang="en-US" dirty="0"/>
              <a:t>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A04F-9CA3-03B9-99E9-2C81237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3F75-7167-6EEA-37DE-6B87FF76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EE90-E455-C7D2-CB2D-8FA20571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B95-02A7-5DFD-83E9-E06C5A60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executable, the script needs a shebang and +x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C1F4-B6F2-DDC8-0CC8-62C87F9D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Shebang is a special character sequence that Unix systems look for at the top of executable files</a:t>
            </a:r>
          </a:p>
          <a:p>
            <a:endParaRPr lang="en-US" dirty="0"/>
          </a:p>
          <a:p>
            <a:r>
              <a:rPr lang="en-US" dirty="0"/>
              <a:t>It tells the shell which interpreter to use to execute commands in the file</a:t>
            </a:r>
          </a:p>
          <a:p>
            <a:endParaRPr lang="en-US" dirty="0"/>
          </a:p>
          <a:p>
            <a:r>
              <a:rPr lang="en-US" dirty="0"/>
              <a:t>Syntax is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#! &lt;path to interpreter&gt;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Executable files with a valid shebang can be run by calling them directly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C736-7C0A-A062-D61F-7F9A7A7E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5A0C-1085-746C-B28F-F8E31F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310D-A4BC-F098-4A68-64D0B25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B260-4F4D-9F35-86D4-CF6D9DDA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executable script with a shebang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799B-8F29-541F-F411-65D6912F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62DF-9CD5-6837-D27C-F50249F1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021A-BF56-C8FE-7165-B70655EA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0A880-9E21-A968-2F36-9CA1C8D9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6" y="1616916"/>
            <a:ext cx="4889678" cy="2399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8202C-8F9D-3EA0-4B31-782B278A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05" y="2923621"/>
            <a:ext cx="4972056" cy="2499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C5BC8-3062-0C3D-37D9-F101B174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6" y="4026980"/>
            <a:ext cx="4889678" cy="2428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103F6-294C-16CE-4B2B-74B23D2C88D8}"/>
              </a:ext>
            </a:extLst>
          </p:cNvPr>
          <p:cNvSpPr txBox="1"/>
          <p:nvPr/>
        </p:nvSpPr>
        <p:spPr>
          <a:xfrm>
            <a:off x="509220" y="1616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9C75A-B788-5105-212B-FDBEDF83EAC7}"/>
              </a:ext>
            </a:extLst>
          </p:cNvPr>
          <p:cNvSpPr txBox="1"/>
          <p:nvPr/>
        </p:nvSpPr>
        <p:spPr>
          <a:xfrm>
            <a:off x="6302219" y="2923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959A-165E-BCEF-9180-7E1F9FF09ED5}"/>
              </a:ext>
            </a:extLst>
          </p:cNvPr>
          <p:cNvSpPr txBox="1"/>
          <p:nvPr/>
        </p:nvSpPr>
        <p:spPr>
          <a:xfrm>
            <a:off x="509220" y="4016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94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0865-4B3E-2C61-0679-AF90A258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your scripts on your path to run them anywhere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52BDCF-0D42-4F2B-D559-38F88542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819" y="1600200"/>
            <a:ext cx="685836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70BE-3960-B549-6FC0-DD5B73AD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CC98-C16E-EACB-E546-0A5048F2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E6B8-8F21-4756-EE49-D0AE510C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95B7C-17F5-3558-2B96-A3C88C77CEE1}"/>
              </a:ext>
            </a:extLst>
          </p:cNvPr>
          <p:cNvSpPr/>
          <p:nvPr/>
        </p:nvSpPr>
        <p:spPr>
          <a:xfrm>
            <a:off x="2666819" y="3599935"/>
            <a:ext cx="6707840" cy="192765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301E53F-A62B-87F6-0F69-B6062D7F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19" y="1600200"/>
            <a:ext cx="6858361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89123C-35C2-6749-3BA0-B4F2E675536C}"/>
              </a:ext>
            </a:extLst>
          </p:cNvPr>
          <p:cNvSpPr/>
          <p:nvPr/>
        </p:nvSpPr>
        <p:spPr>
          <a:xfrm>
            <a:off x="2666819" y="3912972"/>
            <a:ext cx="6707840" cy="16146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C7A06FE-1FD5-EF6C-FFA3-F07BBA32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19" y="1600200"/>
            <a:ext cx="6858361" cy="4525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30A9AB-81A4-7CBF-6E73-C7B057F59D5B}"/>
              </a:ext>
            </a:extLst>
          </p:cNvPr>
          <p:cNvSpPr/>
          <p:nvPr/>
        </p:nvSpPr>
        <p:spPr>
          <a:xfrm>
            <a:off x="2666819" y="4258962"/>
            <a:ext cx="6707840" cy="126862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C4F2A203-0B14-C6A4-3FB8-C491EE3C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19" y="1600200"/>
            <a:ext cx="6858361" cy="4525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CA27EB-32CE-0A3F-80BB-F9387F22E20A}"/>
              </a:ext>
            </a:extLst>
          </p:cNvPr>
          <p:cNvSpPr/>
          <p:nvPr/>
        </p:nvSpPr>
        <p:spPr>
          <a:xfrm>
            <a:off x="2666819" y="4761470"/>
            <a:ext cx="6707840" cy="76611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736F8E59-348E-5556-0EB5-DAB98F16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18" y="1600199"/>
            <a:ext cx="68583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demonstrations and discussion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File types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Permissions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Bash scripting basics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6618-72E8-486B-F55D-8E9CD3D8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command line inputs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E5AF10-8FB8-5BDB-76BB-631B9CB4F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following “#” are ignored by Bash – used as comments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Note: shebang is the exception</a:t>
            </a:r>
          </a:p>
          <a:p>
            <a:r>
              <a:rPr lang="en-US" dirty="0"/>
              <a:t>Positional arguments are stored in numbered variables. i.e.,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, etc.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US" dirty="0"/>
              <a:t> refers to the script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Script name is the first positional argument your shell gave to the interpreter specified in the shebang (or that you called)</a:t>
            </a:r>
          </a:p>
          <a:p>
            <a:r>
              <a:rPr lang="en-US" dirty="0"/>
              <a:t>For quick one-off scripts usage at the top can be easily found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25C273-E5D8-0EB1-27F6-8942277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178165"/>
            <a:ext cx="5384800" cy="25016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1065-C92B-AB3B-E84A-F525526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514F-5E5B-A50A-3FD8-E863164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C862-D0DD-7FC6-DA6A-B646743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1FC2-FD1F-45EE-78EB-C29841E1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input is used as variables in a script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D16E-7BFD-2737-F4E7-AC09D6BC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484D-B3E2-A89B-F20F-1C089065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E1BF-F69B-CDE9-F35D-8942E5F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E605DFA8-BC21-4C78-FF89-8456019AD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12347"/>
            <a:ext cx="5384800" cy="250166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C4A027-37D3-EB5D-80A4-CE8968349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86CBD-97F6-BD65-F650-6444FF8284C7}"/>
              </a:ext>
            </a:extLst>
          </p:cNvPr>
          <p:cNvSpPr/>
          <p:nvPr/>
        </p:nvSpPr>
        <p:spPr>
          <a:xfrm>
            <a:off x="6197600" y="2726724"/>
            <a:ext cx="5203568" cy="181536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ED833D1-A961-1B7E-8800-45FD399E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1EB82A-5552-8F7E-D32A-A360F8547239}"/>
              </a:ext>
            </a:extLst>
          </p:cNvPr>
          <p:cNvSpPr/>
          <p:nvPr/>
        </p:nvSpPr>
        <p:spPr>
          <a:xfrm>
            <a:off x="6197600" y="3253946"/>
            <a:ext cx="5203568" cy="128814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10CD9E1-EC5A-C887-1BA2-6DF7EFCC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F5661B-AB38-404A-5F76-C104077B119C}"/>
              </a:ext>
            </a:extLst>
          </p:cNvPr>
          <p:cNvSpPr/>
          <p:nvPr/>
        </p:nvSpPr>
        <p:spPr>
          <a:xfrm>
            <a:off x="6197600" y="3385751"/>
            <a:ext cx="5203568" cy="115634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23953409-09CB-177E-B080-D6C13F51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086415"/>
            <a:ext cx="5384800" cy="35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0A0-3B52-4328-B555-411E585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2504-3931-47F9-B561-6F7F2551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AFD2-D233-49E1-9023-C45BFA9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01A4-32E3-49F8-8483-5AC243B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F020-0A20-4FE4-AD33-B19D4DD3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Code demonstrations and discussion</a:t>
            </a:r>
          </a:p>
          <a:p>
            <a:r>
              <a:rPr lang="en-US" dirty="0"/>
              <a:t>File types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Permissions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Bash scripting basics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UnIx</a:t>
            </a:r>
            <a:r>
              <a:rPr lang="en-US" dirty="0"/>
              <a:t> File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63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 a UNIX system, </a:t>
            </a:r>
            <a:r>
              <a:rPr lang="en-US" sz="2400" i="1" dirty="0"/>
              <a:t>almost</a:t>
            </a:r>
            <a:r>
              <a:rPr lang="en-US" sz="2400" dirty="0"/>
              <a:t> everything is given a </a:t>
            </a:r>
            <a:r>
              <a:rPr lang="en-US" sz="2400" dirty="0" err="1"/>
              <a:t>filehandle</a:t>
            </a:r>
            <a:r>
              <a:rPr lang="en-US" sz="2400" dirty="0"/>
              <a:t> (address in the filesystem).</a:t>
            </a:r>
          </a:p>
          <a:p>
            <a:pPr marL="0" indent="0">
              <a:buNone/>
            </a:pPr>
            <a:r>
              <a:rPr lang="en-US" dirty="0"/>
              <a:t>See the link below and this week’s reading for more details!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In UNIX Everything is a File (archive.org)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73127"/>
              </p:ext>
            </p:extLst>
          </p:nvPr>
        </p:nvGraphicFramePr>
        <p:xfrm>
          <a:off x="2696414" y="2739393"/>
          <a:ext cx="790008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552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Regular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of other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Links (shortcuts) to other files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Character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of special file – serial access only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Block</a:t>
                      </a:r>
                      <a:r>
                        <a:rPr lang="en-US" sz="1800" b="1" baseline="0" dirty="0"/>
                        <a:t> device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 of special file – supports random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 inter-process 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552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Named pipes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like sockets, w/o network socket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  <a:endParaRPr lang="en-US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8C81B7BA-03A8-DB85-C833-6B1B71A9FB93}"/>
              </a:ext>
            </a:extLst>
          </p:cNvPr>
          <p:cNvSpPr/>
          <p:nvPr/>
        </p:nvSpPr>
        <p:spPr>
          <a:xfrm>
            <a:off x="2408090" y="3081579"/>
            <a:ext cx="148281" cy="1103871"/>
          </a:xfrm>
          <a:prstGeom prst="leftBracket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6DF4B98-951B-87BF-07B3-3904654DFB35}"/>
              </a:ext>
            </a:extLst>
          </p:cNvPr>
          <p:cNvSpPr/>
          <p:nvPr/>
        </p:nvSpPr>
        <p:spPr>
          <a:xfrm>
            <a:off x="2408090" y="4245172"/>
            <a:ext cx="148281" cy="1420301"/>
          </a:xfrm>
          <a:prstGeom prst="leftBracket">
            <a:avLst/>
          </a:prstGeom>
          <a:ln w="3810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517E5-8882-8C1C-F213-13EA2F825574}"/>
              </a:ext>
            </a:extLst>
          </p:cNvPr>
          <p:cNvSpPr txBox="1"/>
          <p:nvPr/>
        </p:nvSpPr>
        <p:spPr>
          <a:xfrm>
            <a:off x="811558" y="3452282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08145-75DF-2D2C-86E2-ACAA7A10F3AC}"/>
              </a:ext>
            </a:extLst>
          </p:cNvPr>
          <p:cNvSpPr txBox="1"/>
          <p:nvPr/>
        </p:nvSpPr>
        <p:spPr>
          <a:xfrm>
            <a:off x="767251" y="4770656"/>
            <a:ext cx="15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Outside course</a:t>
            </a:r>
          </a:p>
          <a:p>
            <a:pPr algn="ctr"/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273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B758-393F-93B7-F44E-2B79354C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Unix files can be thought of as having 3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7080-6B3F-383F-92D4-92A26AF3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F81-F463-A53E-E34E-EBDE29A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9FAB-202B-C305-A1DA-A7403F7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00F29D-CC92-887B-E8D8-64961F7BCF01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632FF6-BCAC-1416-5C86-03F8C94AFF65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5EACE9-C049-086F-4829-DA83035EA2A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7127D9-FA2D-1200-2076-7F69EB1417BC}"/>
                </a:ext>
              </a:extLst>
            </p:cNvPr>
            <p:cNvCxnSpPr>
              <a:stCxn id="60" idx="0"/>
              <a:endCxn id="60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8034B7-60BC-0D54-058B-766013CCD474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000A34-649D-A578-1065-591F691B75B8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AE2147-7416-04E8-B988-4747221C514D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5195B6-E6B0-C867-CCDC-441B789E7240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47DD31-54D3-D540-C4AC-F11368E1F540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E03868-D8B2-6595-DD88-FE6228AEF3D1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60C383-3A77-B21F-00E1-6CF4F23E3BC8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92D7E3-1AFB-B7E1-C93C-E79D0F89A157}"/>
              </a:ext>
            </a:extLst>
          </p:cNvPr>
          <p:cNvGrpSpPr/>
          <p:nvPr/>
        </p:nvGrpSpPr>
        <p:grpSpPr>
          <a:xfrm>
            <a:off x="10235489" y="4091784"/>
            <a:ext cx="1087401" cy="494271"/>
            <a:chOff x="10383770" y="5010662"/>
            <a:chExt cx="1087401" cy="49427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4B3DE83-820B-88C1-9766-82339B5CA395}"/>
                </a:ext>
              </a:extLst>
            </p:cNvPr>
            <p:cNvSpPr/>
            <p:nvPr/>
          </p:nvSpPr>
          <p:spPr>
            <a:xfrm>
              <a:off x="10383770" y="5010662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D0AB9B-919F-6892-1B8C-65A1AA48FF7D}"/>
                </a:ext>
              </a:extLst>
            </p:cNvPr>
            <p:cNvSpPr txBox="1"/>
            <p:nvPr/>
          </p:nvSpPr>
          <p:spPr>
            <a:xfrm>
              <a:off x="10755788" y="507313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1DAD7C-6273-56E6-4B5D-FADF1BC1B8A3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2F73BF-B55C-4EF4-6E1B-6EC4CC707859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DE5C8F-33A9-A9F5-D9FF-849CA41268C4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CFC312-DFBB-F480-BA00-78575672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0ACFFD-E4F1-7010-665A-EE8140144D0F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D7E2-523D-10A3-F01D-EBDEE224C6BE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E55DB6-D051-328E-012D-4122223A1982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25C1B8-EA5C-DEB1-A4F1-28F3C369F92E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E73D-0BA0-8E1F-4B21-D11ABC210E60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9A7431-1BE0-EDCE-E3D4-0BA4E32AD638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763673-917A-883E-939A-B776ECD05808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32913C-0F90-F8C2-7BEC-A6741BAC6DC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B84FBD1-CCB2-0F26-9D56-96477DAA271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C4E260-D9DB-6E80-ED00-F66EEDFA0A58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58FEEC-7C7A-E4B1-5E0C-DFB9AA5359E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383264" y="3451608"/>
            <a:ext cx="395926" cy="640176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457EC5-78C5-D62D-93BE-2FF20E0FC9E9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A5002B-0B18-59CE-075F-A1CC5BF87999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28EB63-A694-2E0D-DBF8-F58C3D432FEB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</p:spTree>
    <p:extLst>
      <p:ext uri="{BB962C8B-B14F-4D97-AF65-F5344CB8AC3E}">
        <p14:creationId xmlns:p14="http://schemas.microsoft.com/office/powerpoint/2010/main" val="38910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27D-893A-B89E-FDF6-4A30BB6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contain data as you would expect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0D1-2FF0-B06B-4677-41C8822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CAF-96B7-F4A1-9B4C-B02DD73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58B-7996-EB11-554D-71FC3ED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5F831-4DC2-366A-390E-7EE1F1F8664A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3985B-2CFA-7F59-1554-683067F1E828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227E1-7183-89A3-AF02-A0DDF04E0D0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1B2F7-B1D3-9764-5535-9010192AC86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8A2B2-A5D1-B257-649B-A47BFB28F693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65F86-44FC-5B73-E868-160B29860133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AA4A6-C284-E885-5B1F-7E76BC3210E8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9B36-6CCB-DA40-196B-A050580DB32E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742C7E-3296-1113-04CB-8C8D6047AB16}"/>
              </a:ext>
            </a:extLst>
          </p:cNvPr>
          <p:cNvGrpSpPr/>
          <p:nvPr/>
        </p:nvGrpSpPr>
        <p:grpSpPr>
          <a:xfrm>
            <a:off x="8882429" y="4091785"/>
            <a:ext cx="1087401" cy="494271"/>
            <a:chOff x="4349572" y="5010663"/>
            <a:chExt cx="1087401" cy="4942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D337B6-D167-46A6-097A-7FF3E88C3580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B14D14-0B60-A809-6721-B3FEE5CEB778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900DE4-B2EE-FCFC-2546-6C4A29147EB4}"/>
              </a:ext>
            </a:extLst>
          </p:cNvPr>
          <p:cNvGrpSpPr/>
          <p:nvPr/>
        </p:nvGrpSpPr>
        <p:grpSpPr>
          <a:xfrm>
            <a:off x="10235489" y="4091784"/>
            <a:ext cx="1087401" cy="494271"/>
            <a:chOff x="10383770" y="5010662"/>
            <a:chExt cx="1087401" cy="4942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FF4582-4191-BD1E-91D8-4EFB43514402}"/>
                </a:ext>
              </a:extLst>
            </p:cNvPr>
            <p:cNvSpPr/>
            <p:nvPr/>
          </p:nvSpPr>
          <p:spPr>
            <a:xfrm>
              <a:off x="10383770" y="5010662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39DABF-F237-B8ED-FA1E-CF56DDE237CB}"/>
                </a:ext>
              </a:extLst>
            </p:cNvPr>
            <p:cNvSpPr txBox="1"/>
            <p:nvPr/>
          </p:nvSpPr>
          <p:spPr>
            <a:xfrm>
              <a:off x="10755788" y="507313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66434-2745-D871-4016-6DB1B831DD58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9782D-DBD0-6B8E-5850-2F4F2D435731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A9AFEF-20FA-8072-9070-EED40587B09E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873DD-D8D9-432C-2F23-754AEF9CCE2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8D43E1-CFB1-8437-1D26-1DE3A13188ED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9031A-6556-C433-19BC-935B19D4BC88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84D43-C483-E06A-C0E2-487AB7BD2E9E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70826-75D4-912D-FB37-7A5AEEDD3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2F92A-FF8B-6ED6-87DB-BEEA2117A541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BF80B-DD80-0B9A-EF5A-7BA2ADDF30DD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6876C-53D0-0546-07A0-417BBECCB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0950B-F9B7-7AD2-B135-45A893C756E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BFECFC-4684-BB8D-C74F-F0A8D842ED1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26130" y="3451608"/>
            <a:ext cx="961237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44614-9FE0-0C34-37E4-648493A5A36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FC6A32-8C05-564F-BAD4-4053C0A2E3F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83264" y="3451608"/>
            <a:ext cx="395926" cy="640176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3C1AC-BACB-914C-4FDE-DE79F51B8E0C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EB30E-18D2-6036-9510-9FB3523E00CB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7B88-E12E-D541-118C-CDFA346286F6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1737D3-0FE7-1277-EB50-E9E6CBC695FD}"/>
              </a:ext>
            </a:extLst>
          </p:cNvPr>
          <p:cNvSpPr txBox="1"/>
          <p:nvPr/>
        </p:nvSpPr>
        <p:spPr>
          <a:xfrm>
            <a:off x="6461570" y="5226233"/>
            <a:ext cx="3222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"The quick brown fox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jumps over the lazy dog"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5A03A3-C683-B27A-CB7C-C102BDC7F726}"/>
              </a:ext>
            </a:extLst>
          </p:cNvPr>
          <p:cNvSpPr txBox="1"/>
          <p:nvPr/>
        </p:nvSpPr>
        <p:spPr>
          <a:xfrm>
            <a:off x="461319" y="5410898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F1F46-4647-FB6E-B3CC-00AF56DE8A3E}"/>
              </a:ext>
            </a:extLst>
          </p:cNvPr>
          <p:cNvCxnSpPr/>
          <p:nvPr/>
        </p:nvCxnSpPr>
        <p:spPr>
          <a:xfrm flipH="1">
            <a:off x="6527409" y="4586055"/>
            <a:ext cx="1001960" cy="72449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6E1079-6EDF-3A19-6F7C-CFE6BD691697}"/>
              </a:ext>
            </a:extLst>
          </p:cNvPr>
          <p:cNvCxnSpPr>
            <a:cxnSpLocks/>
          </p:cNvCxnSpPr>
          <p:nvPr/>
        </p:nvCxnSpPr>
        <p:spPr>
          <a:xfrm>
            <a:off x="8616770" y="4586055"/>
            <a:ext cx="949261" cy="724499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7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27D-893A-B89E-FDF6-4A30BB6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files that contain a table of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0D1-2FF0-B06B-4677-41C8822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CAF-96B7-F4A1-9B4C-B02DD73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58B-7996-EB11-554D-71FC3ED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5F831-4DC2-366A-390E-7EE1F1F8664A}"/>
              </a:ext>
            </a:extLst>
          </p:cNvPr>
          <p:cNvGrpSpPr/>
          <p:nvPr/>
        </p:nvGrpSpPr>
        <p:grpSpPr>
          <a:xfrm>
            <a:off x="3134486" y="1763044"/>
            <a:ext cx="3253946" cy="494271"/>
            <a:chOff x="4349573" y="2215978"/>
            <a:chExt cx="3253946" cy="494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3985B-2CFA-7F59-1554-683067F1E828}"/>
                </a:ext>
              </a:extLst>
            </p:cNvPr>
            <p:cNvSpPr/>
            <p:nvPr/>
          </p:nvSpPr>
          <p:spPr>
            <a:xfrm>
              <a:off x="4349573" y="2215978"/>
              <a:ext cx="3253946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227E1-7183-89A3-AF02-A0DDF04E0D00}"/>
                </a:ext>
              </a:extLst>
            </p:cNvPr>
            <p:cNvSpPr txBox="1"/>
            <p:nvPr/>
          </p:nvSpPr>
          <p:spPr>
            <a:xfrm>
              <a:off x="4641122" y="2278447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1B2F7-B1D3-9764-5535-9010192AC866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5976546" y="2215978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F8A2B2-A5D1-B257-649B-A47BFB28F693}"/>
                </a:ext>
              </a:extLst>
            </p:cNvPr>
            <p:cNvSpPr txBox="1"/>
            <p:nvPr/>
          </p:nvSpPr>
          <p:spPr>
            <a:xfrm>
              <a:off x="6035382" y="2284387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65F86-44FC-5B73-E868-160B29860133}"/>
              </a:ext>
            </a:extLst>
          </p:cNvPr>
          <p:cNvGrpSpPr/>
          <p:nvPr/>
        </p:nvGrpSpPr>
        <p:grpSpPr>
          <a:xfrm>
            <a:off x="7529369" y="4091785"/>
            <a:ext cx="1087401" cy="494271"/>
            <a:chOff x="4349572" y="5010663"/>
            <a:chExt cx="1087401" cy="494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AA4A6-C284-E885-5B1F-7E76BC3210E8}"/>
                </a:ext>
              </a:extLst>
            </p:cNvPr>
            <p:cNvSpPr/>
            <p:nvPr/>
          </p:nvSpPr>
          <p:spPr>
            <a:xfrm>
              <a:off x="4349572" y="5010663"/>
              <a:ext cx="1087401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9B36-6CCB-DA40-196B-A050580DB32E}"/>
                </a:ext>
              </a:extLst>
            </p:cNvPr>
            <p:cNvSpPr txBox="1"/>
            <p:nvPr/>
          </p:nvSpPr>
          <p:spPr>
            <a:xfrm>
              <a:off x="4582995" y="50731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66434-2745-D871-4016-6DB1B831DD58}"/>
              </a:ext>
            </a:extLst>
          </p:cNvPr>
          <p:cNvGrpSpPr/>
          <p:nvPr/>
        </p:nvGrpSpPr>
        <p:grpSpPr>
          <a:xfrm>
            <a:off x="3134486" y="2925244"/>
            <a:ext cx="8188404" cy="503756"/>
            <a:chOff x="3237472" y="3428999"/>
            <a:chExt cx="8188404" cy="5037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9782D-DBD0-6B8E-5850-2F4F2D435731}"/>
                </a:ext>
              </a:extLst>
            </p:cNvPr>
            <p:cNvSpPr/>
            <p:nvPr/>
          </p:nvSpPr>
          <p:spPr>
            <a:xfrm>
              <a:off x="3237472" y="3430331"/>
              <a:ext cx="8188404" cy="49427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A9AFEF-20FA-8072-9070-EED40587B09E}"/>
                </a:ext>
              </a:extLst>
            </p:cNvPr>
            <p:cNvSpPr txBox="1"/>
            <p:nvPr/>
          </p:nvSpPr>
          <p:spPr>
            <a:xfrm>
              <a:off x="5113149" y="3492800"/>
              <a:ext cx="14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Owner/group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873DD-D8D9-432C-2F23-754AEF9CCE21}"/>
                </a:ext>
              </a:extLst>
            </p:cNvPr>
            <p:cNvCxnSpPr>
              <a:cxnSpLocks/>
            </p:cNvCxnSpPr>
            <p:nvPr/>
          </p:nvCxnSpPr>
          <p:spPr>
            <a:xfrm>
              <a:off x="6709716" y="3429000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8D43E1-CFB1-8437-1D26-1DE3A13188ED}"/>
                </a:ext>
              </a:extLst>
            </p:cNvPr>
            <p:cNvSpPr txBox="1"/>
            <p:nvPr/>
          </p:nvSpPr>
          <p:spPr>
            <a:xfrm>
              <a:off x="6842596" y="3492800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9031A-6556-C433-19BC-935B19D4BC88}"/>
                </a:ext>
              </a:extLst>
            </p:cNvPr>
            <p:cNvSpPr txBox="1"/>
            <p:nvPr/>
          </p:nvSpPr>
          <p:spPr>
            <a:xfrm>
              <a:off x="8547669" y="349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r>
                <a:rPr lang="en-US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184D43-C483-E06A-C0E2-487AB7BD2E9E}"/>
                </a:ext>
              </a:extLst>
            </p:cNvPr>
            <p:cNvSpPr txBox="1"/>
            <p:nvPr/>
          </p:nvSpPr>
          <p:spPr>
            <a:xfrm>
              <a:off x="9615339" y="3492800"/>
              <a:ext cx="174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locations …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70826-75D4-912D-FB37-7A5AEEDD38B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955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2F92A-FF8B-6ED6-87DB-BEEA2117A541}"/>
                </a:ext>
              </a:extLst>
            </p:cNvPr>
            <p:cNvCxnSpPr>
              <a:cxnSpLocks/>
            </p:cNvCxnSpPr>
            <p:nvPr/>
          </p:nvCxnSpPr>
          <p:spPr>
            <a:xfrm>
              <a:off x="9489988" y="3438484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BF80B-DD80-0B9A-EF5A-7BA2ADDF30DD}"/>
                </a:ext>
              </a:extLst>
            </p:cNvPr>
            <p:cNvSpPr txBox="1"/>
            <p:nvPr/>
          </p:nvSpPr>
          <p:spPr>
            <a:xfrm>
              <a:off x="3318300" y="3491469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inode</a:t>
              </a:r>
              <a:r>
                <a:rPr lang="en-US" dirty="0"/>
                <a:t> number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6876C-53D0-0546-07A0-417BBECCB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937" y="3428999"/>
              <a:ext cx="0" cy="494271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0950B-F9B7-7AD2-B135-45A893C756E1}"/>
              </a:ext>
            </a:extLst>
          </p:cNvPr>
          <p:cNvCxnSpPr>
            <a:cxnSpLocks/>
          </p:cNvCxnSpPr>
          <p:nvPr/>
        </p:nvCxnSpPr>
        <p:spPr>
          <a:xfrm flipH="1">
            <a:off x="4017319" y="2269194"/>
            <a:ext cx="1444368" cy="64789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44614-9FE0-0C34-37E4-648493A5A36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73070" y="3451608"/>
            <a:ext cx="2310194" cy="640177"/>
          </a:xfrm>
          <a:prstGeom prst="straightConnector1">
            <a:avLst/>
          </a:prstGeom>
          <a:ln w="57150">
            <a:solidFill>
              <a:srgbClr val="EEB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E3C1AC-BACB-914C-4FDE-DE79F51B8E0C}"/>
              </a:ext>
            </a:extLst>
          </p:cNvPr>
          <p:cNvSpPr txBox="1"/>
          <p:nvPr/>
        </p:nvSpPr>
        <p:spPr>
          <a:xfrm>
            <a:off x="461319" y="1779203"/>
            <a:ext cx="222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Filename lookup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EB30E-18D2-6036-9510-9FB3523E00CB}"/>
              </a:ext>
            </a:extLst>
          </p:cNvPr>
          <p:cNvSpPr txBox="1"/>
          <p:nvPr/>
        </p:nvSpPr>
        <p:spPr>
          <a:xfrm>
            <a:off x="461319" y="2951031"/>
            <a:ext cx="157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37B88-E12E-D541-118C-CDFA346286F6}"/>
              </a:ext>
            </a:extLst>
          </p:cNvPr>
          <p:cNvSpPr txBox="1"/>
          <p:nvPr/>
        </p:nvSpPr>
        <p:spPr>
          <a:xfrm>
            <a:off x="461319" y="4103673"/>
            <a:ext cx="330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blocks on hard drive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1737D3-0FE7-1277-EB50-E9E6CBC695FD}"/>
              </a:ext>
            </a:extLst>
          </p:cNvPr>
          <p:cNvSpPr txBox="1"/>
          <p:nvPr/>
        </p:nvSpPr>
        <p:spPr>
          <a:xfrm>
            <a:off x="6046456" y="4969253"/>
            <a:ext cx="405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	&lt;self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..	&lt;parent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file1	&lt;file1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number&gt;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2FCA0-686F-C73E-387F-EC2DF04ED00F}"/>
              </a:ext>
            </a:extLst>
          </p:cNvPr>
          <p:cNvSpPr txBox="1"/>
          <p:nvPr/>
        </p:nvSpPr>
        <p:spPr>
          <a:xfrm>
            <a:off x="461319" y="5410898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62138F-7384-B431-7E56-0E38B3E04626}"/>
              </a:ext>
            </a:extLst>
          </p:cNvPr>
          <p:cNvCxnSpPr>
            <a:cxnSpLocks/>
          </p:cNvCxnSpPr>
          <p:nvPr/>
        </p:nvCxnSpPr>
        <p:spPr>
          <a:xfrm flipH="1">
            <a:off x="6096000" y="4586055"/>
            <a:ext cx="1433369" cy="590856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1DE147-0A66-10DE-CC5F-D384D37B2C51}"/>
              </a:ext>
            </a:extLst>
          </p:cNvPr>
          <p:cNvCxnSpPr>
            <a:cxnSpLocks/>
          </p:cNvCxnSpPr>
          <p:nvPr/>
        </p:nvCxnSpPr>
        <p:spPr>
          <a:xfrm>
            <a:off x="8616770" y="4586055"/>
            <a:ext cx="1300953" cy="534585"/>
          </a:xfrm>
          <a:prstGeom prst="line">
            <a:avLst/>
          </a:prstGeom>
          <a:ln w="57150">
            <a:solidFill>
              <a:srgbClr val="EEB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19682</TotalTime>
  <Words>1499</Words>
  <Application>Microsoft Office PowerPoint</Application>
  <PresentationFormat>Widescreen</PresentationFormat>
  <Paragraphs>378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BentonSans</vt:lpstr>
      <vt:lpstr>Calibri</vt:lpstr>
      <vt:lpstr>Calibri Light</vt:lpstr>
      <vt:lpstr>Courier New</vt:lpstr>
      <vt:lpstr>inherit</vt:lpstr>
      <vt:lpstr>ubuntu</vt:lpstr>
      <vt:lpstr>Office Theme</vt:lpstr>
      <vt:lpstr>Biol 7200: Programming for Bioinformatics Permissions, writing and using Bash scripts</vt:lpstr>
      <vt:lpstr>Plan for today</vt:lpstr>
      <vt:lpstr>Plan for today</vt:lpstr>
      <vt:lpstr>Code demonstrations and discussion</vt:lpstr>
      <vt:lpstr>Plan for today</vt:lpstr>
      <vt:lpstr>UnIx File System</vt:lpstr>
      <vt:lpstr>Unix files can be thought of as having 3 levels</vt:lpstr>
      <vt:lpstr>Files contain data as you would expect</vt:lpstr>
      <vt:lpstr>Directories are files that contain a table of inodes</vt:lpstr>
      <vt:lpstr>Ls –i shows inode numbers</vt:lpstr>
      <vt:lpstr>Bonus: what does the I in inode stand for?</vt:lpstr>
      <vt:lpstr>We’ll come back to links next week</vt:lpstr>
      <vt:lpstr>Plan for today</vt:lpstr>
      <vt:lpstr>Unix is a time-sharing operating system</vt:lpstr>
      <vt:lpstr>Permissions have three classes: User, group, other</vt:lpstr>
      <vt:lpstr>Permissions have three types: read, write, execute</vt:lpstr>
      <vt:lpstr>Permissions have three types: read, write, execute</vt:lpstr>
      <vt:lpstr>Permissions have three types: read, write, execute</vt:lpstr>
      <vt:lpstr>Permissions control different actions for files/dirs</vt:lpstr>
      <vt:lpstr>View permissions with ls -l</vt:lpstr>
      <vt:lpstr>Chmod changes the permission mode of files</vt:lpstr>
      <vt:lpstr>Chmod symbolic mode</vt:lpstr>
      <vt:lpstr>octal notation treats permissions as binary string</vt:lpstr>
      <vt:lpstr>Plan for today</vt:lpstr>
      <vt:lpstr>Bash scripts are files containing valid bash commands</vt:lpstr>
      <vt:lpstr>Bash scripts are run in a subshell</vt:lpstr>
      <vt:lpstr>To be executable, the script needs a shebang and +x permission</vt:lpstr>
      <vt:lpstr>Running an executable script with a shebang</vt:lpstr>
      <vt:lpstr>put your scripts on your path to run them anywhere</vt:lpstr>
      <vt:lpstr>Comments and command line inputs</vt:lpstr>
      <vt:lpstr>Command line input is used as variables in a script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370</cp:revision>
  <dcterms:created xsi:type="dcterms:W3CDTF">2011-08-22T13:22:10Z</dcterms:created>
  <dcterms:modified xsi:type="dcterms:W3CDTF">2023-08-29T00:01:56Z</dcterms:modified>
</cp:coreProperties>
</file>