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499" r:id="rId3"/>
    <p:sldId id="500" r:id="rId4"/>
    <p:sldId id="526" r:id="rId5"/>
    <p:sldId id="550" r:id="rId6"/>
    <p:sldId id="553" r:id="rId7"/>
    <p:sldId id="554" r:id="rId8"/>
    <p:sldId id="590" r:id="rId9"/>
    <p:sldId id="560" r:id="rId10"/>
    <p:sldId id="556" r:id="rId11"/>
    <p:sldId id="561" r:id="rId12"/>
    <p:sldId id="562" r:id="rId13"/>
    <p:sldId id="563" r:id="rId14"/>
    <p:sldId id="591" r:id="rId15"/>
    <p:sldId id="557" r:id="rId16"/>
    <p:sldId id="555" r:id="rId17"/>
    <p:sldId id="574" r:id="rId18"/>
    <p:sldId id="581" r:id="rId19"/>
    <p:sldId id="568" r:id="rId20"/>
    <p:sldId id="564" r:id="rId21"/>
    <p:sldId id="569" r:id="rId22"/>
    <p:sldId id="566" r:id="rId23"/>
    <p:sldId id="600" r:id="rId24"/>
    <p:sldId id="567" r:id="rId25"/>
    <p:sldId id="570" r:id="rId26"/>
    <p:sldId id="571" r:id="rId27"/>
    <p:sldId id="573" r:id="rId28"/>
    <p:sldId id="598" r:id="rId29"/>
    <p:sldId id="582" r:id="rId30"/>
    <p:sldId id="572" r:id="rId31"/>
    <p:sldId id="575" r:id="rId32"/>
    <p:sldId id="576" r:id="rId33"/>
    <p:sldId id="577" r:id="rId34"/>
    <p:sldId id="578" r:id="rId35"/>
    <p:sldId id="580" r:id="rId36"/>
    <p:sldId id="579" r:id="rId37"/>
    <p:sldId id="583" r:id="rId38"/>
    <p:sldId id="584" r:id="rId39"/>
    <p:sldId id="603" r:id="rId40"/>
    <p:sldId id="602" r:id="rId41"/>
    <p:sldId id="585" r:id="rId42"/>
    <p:sldId id="592" r:id="rId43"/>
    <p:sldId id="586" r:id="rId44"/>
    <p:sldId id="595" r:id="rId45"/>
    <p:sldId id="593" r:id="rId46"/>
    <p:sldId id="594" r:id="rId47"/>
    <p:sldId id="588" r:id="rId48"/>
    <p:sldId id="597" r:id="rId49"/>
    <p:sldId id="589" r:id="rId50"/>
    <p:sldId id="601" r:id="rId51"/>
    <p:sldId id="38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EF0"/>
    <a:srgbClr val="FE6100"/>
    <a:srgbClr val="FFB000"/>
    <a:srgbClr val="D55E00"/>
    <a:srgbClr val="CC79A7"/>
    <a:srgbClr val="0072B2"/>
    <a:srgbClr val="F0E442"/>
    <a:srgbClr val="009E73"/>
    <a:srgbClr val="56B4E9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9" autoAdjust="0"/>
  </p:normalViewPr>
  <p:slideViewPr>
    <p:cSldViewPr snapToGrid="0">
      <p:cViewPr varScale="1">
        <p:scale>
          <a:sx n="136" d="100"/>
          <a:sy n="136" d="100"/>
        </p:scale>
        <p:origin x="118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Regex used in demo: .*(?&lt;!^)([[:upper:]][[:lower:]]+) ([[:lower:]]+).*</a:t>
            </a:r>
          </a:p>
          <a:p>
            <a:r>
              <a:rPr lang="en-US" dirty="0"/>
              <a:t>Replace string used: Species: \2\</a:t>
            </a:r>
            <a:r>
              <a:rPr lang="en-US" dirty="0" err="1"/>
              <a:t>tGenus</a:t>
            </a:r>
            <a:r>
              <a:rPr lang="en-US" dirty="0"/>
              <a:t>: \1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species Anolis carolinensis in an important model organism</a:t>
            </a:r>
          </a:p>
          <a:p>
            <a:r>
              <a:rPr lang="en-US" dirty="0"/>
              <a:t>The species Caenorhabditis elegans in an important model organism</a:t>
            </a:r>
          </a:p>
          <a:p>
            <a:r>
              <a:rPr lang="en-US" dirty="0"/>
              <a:t>The species Arabidopsis thaliana in an important model organism</a:t>
            </a:r>
          </a:p>
          <a:p>
            <a:r>
              <a:rPr lang="en-US" dirty="0"/>
              <a:t>The species Pseudomonas aeruginosa in an important model organism</a:t>
            </a:r>
          </a:p>
          <a:p>
            <a:r>
              <a:rPr lang="en-US" dirty="0"/>
              <a:t>The species Escherichia coli in an important model organism</a:t>
            </a:r>
          </a:p>
          <a:p>
            <a:r>
              <a:rPr lang="en-US" dirty="0"/>
              <a:t>The species Mus musculus in an important model organism</a:t>
            </a:r>
          </a:p>
          <a:p>
            <a:r>
              <a:rPr lang="en-US" dirty="0"/>
              <a:t>The species Rat </a:t>
            </a:r>
            <a:r>
              <a:rPr lang="en-US" dirty="0" err="1"/>
              <a:t>rattus</a:t>
            </a:r>
            <a:r>
              <a:rPr lang="en-US" dirty="0"/>
              <a:t> in an important model organism</a:t>
            </a:r>
          </a:p>
          <a:p>
            <a:r>
              <a:rPr lang="en-US" dirty="0"/>
              <a:t>The species Gorilla </a:t>
            </a:r>
            <a:r>
              <a:rPr lang="en-US" dirty="0" err="1"/>
              <a:t>gorilla</a:t>
            </a:r>
            <a:r>
              <a:rPr lang="en-US" dirty="0"/>
              <a:t> in an important model organism</a:t>
            </a:r>
          </a:p>
          <a:p>
            <a:r>
              <a:rPr lang="en-US" dirty="0"/>
              <a:t>The species Xenopus </a:t>
            </a:r>
            <a:r>
              <a:rPr lang="en-US" dirty="0" err="1"/>
              <a:t>laevis</a:t>
            </a:r>
            <a:r>
              <a:rPr lang="en-US" dirty="0"/>
              <a:t> in an important model organism</a:t>
            </a:r>
          </a:p>
          <a:p>
            <a:r>
              <a:rPr lang="en-US" dirty="0"/>
              <a:t>The species Drosophila melanogaster in an important model organism</a:t>
            </a:r>
          </a:p>
          <a:p>
            <a:r>
              <a:rPr lang="en-US" dirty="0"/>
              <a:t>The species Saccharomyces cerevisiae in an important model organism</a:t>
            </a:r>
          </a:p>
          <a:p>
            <a:r>
              <a:rPr lang="en-US" dirty="0"/>
              <a:t>The species </a:t>
            </a:r>
            <a:r>
              <a:rPr lang="en-US" dirty="0" err="1"/>
              <a:t>Dictyostelium</a:t>
            </a:r>
            <a:r>
              <a:rPr lang="en-US" dirty="0"/>
              <a:t> </a:t>
            </a:r>
            <a:r>
              <a:rPr lang="en-US" dirty="0" err="1"/>
              <a:t>discoideum</a:t>
            </a:r>
            <a:r>
              <a:rPr lang="en-US" dirty="0"/>
              <a:t> in an important model organism</a:t>
            </a:r>
          </a:p>
          <a:p>
            <a:r>
              <a:rPr lang="en-US" dirty="0"/>
              <a:t>The species Gallus </a:t>
            </a:r>
            <a:r>
              <a:rPr lang="en-US" dirty="0" err="1"/>
              <a:t>gallus</a:t>
            </a:r>
            <a:r>
              <a:rPr lang="en-US" dirty="0"/>
              <a:t> in an important model organism</a:t>
            </a:r>
          </a:p>
          <a:p>
            <a:r>
              <a:rPr lang="en-US" dirty="0"/>
              <a:t>The species Anolis carolinensis in an important model organism</a:t>
            </a:r>
          </a:p>
          <a:p>
            <a:r>
              <a:rPr lang="en-US" dirty="0"/>
              <a:t>The species Caenorhabditis elegans in an important model organism</a:t>
            </a:r>
          </a:p>
          <a:p>
            <a:r>
              <a:rPr lang="en-US" dirty="0"/>
              <a:t>The species Arabidopsis thaliana in an important model organism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hyperlink" Target="https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excrossword.com/" TargetMode="External"/><Relationship Id="rId4" Type="http://schemas.openxmlformats.org/officeDocument/2006/relationships/hyperlink" Target="https://regexon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 err="1"/>
              <a:t>Symlinks</a:t>
            </a:r>
            <a:r>
              <a:rPr lang="en-US" dirty="0"/>
              <a:t> and 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Recap – files,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Links – hard and soft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Regex (regular expressions)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655-97F3-6BD5-62B4-786E4B46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link is a file with the same structure as other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AE47-E16A-1C17-3EA5-2CD53555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850C-264F-2629-55D9-1827811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31CB-FD13-DE54-0E28-69CFE50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14D0F-99D6-336E-077F-D5989B928160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D9CBA-FDB1-2A31-350A-6BB8DA5D1FAE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CCD8D-86DE-108C-0060-F6F16FFA7E05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D1AB6B-7F1E-1853-9DE4-472D5FA2C73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D8355-6F6D-7ADA-6868-CE649BD5C130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E3DFF-3DB8-5187-8CC0-8DF9BAA626E8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617CF5-BFF6-A28F-5819-D3D45EB51CB0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A51E1E-07CB-8777-E54C-6232D5A646C7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A8AA2-4378-9537-F822-816C73B5E741}"/>
              </a:ext>
            </a:extLst>
          </p:cNvPr>
          <p:cNvSpPr/>
          <p:nvPr/>
        </p:nvSpPr>
        <p:spPr>
          <a:xfrm>
            <a:off x="6655986" y="2926576"/>
            <a:ext cx="4666903" cy="4942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BF8F5-1F70-6734-F542-AE4FAF9681C0}"/>
              </a:ext>
            </a:extLst>
          </p:cNvPr>
          <p:cNvSpPr txBox="1"/>
          <p:nvPr/>
        </p:nvSpPr>
        <p:spPr>
          <a:xfrm>
            <a:off x="8239084" y="298771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68EF4-D8C5-AA25-6B22-DB634F870FE3}"/>
              </a:ext>
            </a:extLst>
          </p:cNvPr>
          <p:cNvSpPr txBox="1"/>
          <p:nvPr/>
        </p:nvSpPr>
        <p:spPr>
          <a:xfrm>
            <a:off x="9512353" y="2989045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locations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76A0C1-AA89-783A-B4B9-B351C86CCC9C}"/>
              </a:ext>
            </a:extLst>
          </p:cNvPr>
          <p:cNvCxnSpPr>
            <a:cxnSpLocks/>
          </p:cNvCxnSpPr>
          <p:nvPr/>
        </p:nvCxnSpPr>
        <p:spPr>
          <a:xfrm>
            <a:off x="8138969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9A4569-502D-FB8B-F5F0-417B7076C40C}"/>
              </a:ext>
            </a:extLst>
          </p:cNvPr>
          <p:cNvCxnSpPr>
            <a:cxnSpLocks/>
          </p:cNvCxnSpPr>
          <p:nvPr/>
        </p:nvCxnSpPr>
        <p:spPr>
          <a:xfrm>
            <a:off x="9387002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4206E3-4350-00F3-C582-4F0333E49362}"/>
              </a:ext>
            </a:extLst>
          </p:cNvPr>
          <p:cNvSpPr txBox="1"/>
          <p:nvPr/>
        </p:nvSpPr>
        <p:spPr>
          <a:xfrm>
            <a:off x="6655987" y="298771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 number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70824F-7F65-D4F8-6E01-746BA3879CB4}"/>
              </a:ext>
            </a:extLst>
          </p:cNvPr>
          <p:cNvCxnSpPr>
            <a:cxnSpLocks/>
          </p:cNvCxnSpPr>
          <p:nvPr/>
        </p:nvCxnSpPr>
        <p:spPr>
          <a:xfrm>
            <a:off x="5461687" y="2269194"/>
            <a:ext cx="1930885" cy="665535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7A911E-BD18-808D-2103-1CA2ABD305C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CDFC04-89AF-3190-1E75-822CD9222E90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F720-8D77-DACD-B7C2-3843EE472EC0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EA709-5950-5920-E510-A0A903A06EE5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8DEB-628E-CDE6-EC38-03FD04A7C93F}"/>
              </a:ext>
            </a:extLst>
          </p:cNvPr>
          <p:cNvSpPr txBox="1"/>
          <p:nvPr/>
        </p:nvSpPr>
        <p:spPr>
          <a:xfrm>
            <a:off x="2666279" y="5408568"/>
            <a:ext cx="685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Links are defined by their relationships with other files</a:t>
            </a:r>
          </a:p>
        </p:txBody>
      </p:sp>
    </p:spTree>
    <p:extLst>
      <p:ext uri="{BB962C8B-B14F-4D97-AF65-F5344CB8AC3E}">
        <p14:creationId xmlns:p14="http://schemas.microsoft.com/office/powerpoint/2010/main" val="30668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655-97F3-6BD5-62B4-786E4B46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 are files that point to the same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AE47-E16A-1C17-3EA5-2CD53555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850C-264F-2629-55D9-1827811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31CB-FD13-DE54-0E28-69CFE50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14D0F-99D6-336E-077F-D5989B928160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D9CBA-FDB1-2A31-350A-6BB8DA5D1FAE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CCD8D-86DE-108C-0060-F6F16FFA7E05}"/>
                </a:ext>
              </a:extLst>
            </p:cNvPr>
            <p:cNvSpPr txBox="1"/>
            <p:nvPr/>
          </p:nvSpPr>
          <p:spPr>
            <a:xfrm>
              <a:off x="4641122" y="2278447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Filename1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D1AB6B-7F1E-1853-9DE4-472D5FA2C73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D8355-6F6D-7ADA-6868-CE649BD5C130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E3DFF-3DB8-5187-8CC0-8DF9BAA626E8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617CF5-BFF6-A28F-5819-D3D45EB51CB0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A51E1E-07CB-8777-E54C-6232D5A646C7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A8AA2-4378-9537-F822-816C73B5E741}"/>
              </a:ext>
            </a:extLst>
          </p:cNvPr>
          <p:cNvSpPr/>
          <p:nvPr/>
        </p:nvSpPr>
        <p:spPr>
          <a:xfrm>
            <a:off x="6655986" y="2926576"/>
            <a:ext cx="4666903" cy="4942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BF8F5-1F70-6734-F542-AE4FAF9681C0}"/>
              </a:ext>
            </a:extLst>
          </p:cNvPr>
          <p:cNvSpPr txBox="1"/>
          <p:nvPr/>
        </p:nvSpPr>
        <p:spPr>
          <a:xfrm>
            <a:off x="8239084" y="298771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68EF4-D8C5-AA25-6B22-DB634F870FE3}"/>
              </a:ext>
            </a:extLst>
          </p:cNvPr>
          <p:cNvSpPr txBox="1"/>
          <p:nvPr/>
        </p:nvSpPr>
        <p:spPr>
          <a:xfrm>
            <a:off x="9512353" y="2989045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locations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76A0C1-AA89-783A-B4B9-B351C86CCC9C}"/>
              </a:ext>
            </a:extLst>
          </p:cNvPr>
          <p:cNvCxnSpPr>
            <a:cxnSpLocks/>
          </p:cNvCxnSpPr>
          <p:nvPr/>
        </p:nvCxnSpPr>
        <p:spPr>
          <a:xfrm>
            <a:off x="8138969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9A4569-502D-FB8B-F5F0-417B7076C40C}"/>
              </a:ext>
            </a:extLst>
          </p:cNvPr>
          <p:cNvCxnSpPr>
            <a:cxnSpLocks/>
          </p:cNvCxnSpPr>
          <p:nvPr/>
        </p:nvCxnSpPr>
        <p:spPr>
          <a:xfrm>
            <a:off x="9387002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4206E3-4350-00F3-C582-4F0333E49362}"/>
              </a:ext>
            </a:extLst>
          </p:cNvPr>
          <p:cNvSpPr txBox="1"/>
          <p:nvPr/>
        </p:nvSpPr>
        <p:spPr>
          <a:xfrm>
            <a:off x="6655987" y="298771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 number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70824F-7F65-D4F8-6E01-746BA3879CB4}"/>
              </a:ext>
            </a:extLst>
          </p:cNvPr>
          <p:cNvCxnSpPr>
            <a:cxnSpLocks/>
          </p:cNvCxnSpPr>
          <p:nvPr/>
        </p:nvCxnSpPr>
        <p:spPr>
          <a:xfrm>
            <a:off x="5461687" y="2269194"/>
            <a:ext cx="1930885" cy="665535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7A911E-BD18-808D-2103-1CA2ABD305C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CDFC04-89AF-3190-1E75-822CD9222E90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F720-8D77-DACD-B7C2-3843EE472EC0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EA709-5950-5920-E510-A0A903A06EE5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7530EE-72DE-4228-B7C9-446A321765D5}"/>
              </a:ext>
            </a:extLst>
          </p:cNvPr>
          <p:cNvGrpSpPr/>
          <p:nvPr/>
        </p:nvGrpSpPr>
        <p:grpSpPr>
          <a:xfrm>
            <a:off x="7799157" y="1761367"/>
            <a:ext cx="3253946" cy="494271"/>
            <a:chOff x="4349573" y="2215978"/>
            <a:chExt cx="3253946" cy="494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A227D1-1A30-AC1B-36B9-A45D4215F0F4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15A21C-2C24-9A94-33AE-A8D3DC8D091D}"/>
                </a:ext>
              </a:extLst>
            </p:cNvPr>
            <p:cNvSpPr txBox="1"/>
            <p:nvPr/>
          </p:nvSpPr>
          <p:spPr>
            <a:xfrm>
              <a:off x="4641122" y="2278447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1B954E-5750-1505-8E88-0B5B07EF28A0}"/>
                </a:ext>
              </a:extLst>
            </p:cNvPr>
            <p:cNvCxnSpPr>
              <a:stCxn id="13" idx="0"/>
              <a:endCxn id="13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73DAEE-3290-13B1-956C-99E997BB4AA5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89C0E-F153-A6C4-92D1-06092F5B08FA}"/>
              </a:ext>
            </a:extLst>
          </p:cNvPr>
          <p:cNvCxnSpPr>
            <a:cxnSpLocks/>
          </p:cNvCxnSpPr>
          <p:nvPr/>
        </p:nvCxnSpPr>
        <p:spPr>
          <a:xfrm flipH="1">
            <a:off x="7392572" y="2267517"/>
            <a:ext cx="2733786" cy="667212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40090-5412-A0A5-D999-9628E7C22765}"/>
              </a:ext>
            </a:extLst>
          </p:cNvPr>
          <p:cNvSpPr txBox="1"/>
          <p:nvPr/>
        </p:nvSpPr>
        <p:spPr>
          <a:xfrm>
            <a:off x="3050102" y="5408568"/>
            <a:ext cx="609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this setup, both files are said to be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hardlinked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655-97F3-6BD5-62B4-786E4B46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associated with soft links (</a:t>
            </a:r>
            <a:r>
              <a:rPr lang="en-US" dirty="0" err="1"/>
              <a:t>symlinks</a:t>
            </a:r>
            <a:r>
              <a:rPr lang="en-US" dirty="0"/>
              <a:t>) is a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AE47-E16A-1C17-3EA5-2CD53555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850C-264F-2629-55D9-1827811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31CB-FD13-DE54-0E28-69CFE50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14D0F-99D6-336E-077F-D5989B928160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D9CBA-FDB1-2A31-350A-6BB8DA5D1FAE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CCD8D-86DE-108C-0060-F6F16FFA7E05}"/>
                </a:ext>
              </a:extLst>
            </p:cNvPr>
            <p:cNvSpPr txBox="1"/>
            <p:nvPr/>
          </p:nvSpPr>
          <p:spPr>
            <a:xfrm>
              <a:off x="4641122" y="2278447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Filename1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D1AB6B-7F1E-1853-9DE4-472D5FA2C73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D8355-6F6D-7ADA-6868-CE649BD5C130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E3DFF-3DB8-5187-8CC0-8DF9BAA626E8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617CF5-BFF6-A28F-5819-D3D45EB51CB0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A51E1E-07CB-8777-E54C-6232D5A646C7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A8AA2-4378-9537-F822-816C73B5E741}"/>
              </a:ext>
            </a:extLst>
          </p:cNvPr>
          <p:cNvSpPr/>
          <p:nvPr/>
        </p:nvSpPr>
        <p:spPr>
          <a:xfrm>
            <a:off x="6655986" y="2926576"/>
            <a:ext cx="4666903" cy="4942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BF8F5-1F70-6734-F542-AE4FAF9681C0}"/>
              </a:ext>
            </a:extLst>
          </p:cNvPr>
          <p:cNvSpPr txBox="1"/>
          <p:nvPr/>
        </p:nvSpPr>
        <p:spPr>
          <a:xfrm>
            <a:off x="8239084" y="298771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68EF4-D8C5-AA25-6B22-DB634F870FE3}"/>
              </a:ext>
            </a:extLst>
          </p:cNvPr>
          <p:cNvSpPr txBox="1"/>
          <p:nvPr/>
        </p:nvSpPr>
        <p:spPr>
          <a:xfrm>
            <a:off x="9512353" y="2989045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locations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76A0C1-AA89-783A-B4B9-B351C86CCC9C}"/>
              </a:ext>
            </a:extLst>
          </p:cNvPr>
          <p:cNvCxnSpPr>
            <a:cxnSpLocks/>
          </p:cNvCxnSpPr>
          <p:nvPr/>
        </p:nvCxnSpPr>
        <p:spPr>
          <a:xfrm>
            <a:off x="8138969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9A4569-502D-FB8B-F5F0-417B7076C40C}"/>
              </a:ext>
            </a:extLst>
          </p:cNvPr>
          <p:cNvCxnSpPr>
            <a:cxnSpLocks/>
          </p:cNvCxnSpPr>
          <p:nvPr/>
        </p:nvCxnSpPr>
        <p:spPr>
          <a:xfrm>
            <a:off x="9387002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4206E3-4350-00F3-C582-4F0333E49362}"/>
              </a:ext>
            </a:extLst>
          </p:cNvPr>
          <p:cNvSpPr txBox="1"/>
          <p:nvPr/>
        </p:nvSpPr>
        <p:spPr>
          <a:xfrm>
            <a:off x="6655987" y="298771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 number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70824F-7F65-D4F8-6E01-746BA3879CB4}"/>
              </a:ext>
            </a:extLst>
          </p:cNvPr>
          <p:cNvCxnSpPr>
            <a:cxnSpLocks/>
          </p:cNvCxnSpPr>
          <p:nvPr/>
        </p:nvCxnSpPr>
        <p:spPr>
          <a:xfrm>
            <a:off x="5461687" y="2269194"/>
            <a:ext cx="1930885" cy="665535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7A911E-BD18-808D-2103-1CA2ABD305C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CDFC04-89AF-3190-1E75-822CD9222E90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F720-8D77-DACD-B7C2-3843EE472EC0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EA709-5950-5920-E510-A0A903A06EE5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7530EE-72DE-4228-B7C9-446A321765D5}"/>
              </a:ext>
            </a:extLst>
          </p:cNvPr>
          <p:cNvGrpSpPr/>
          <p:nvPr/>
        </p:nvGrpSpPr>
        <p:grpSpPr>
          <a:xfrm>
            <a:off x="2751439" y="5209930"/>
            <a:ext cx="3253946" cy="494271"/>
            <a:chOff x="4349573" y="2215978"/>
            <a:chExt cx="3253946" cy="494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A227D1-1A30-AC1B-36B9-A45D4215F0F4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15A21C-2C24-9A94-33AE-A8D3DC8D091D}"/>
                </a:ext>
              </a:extLst>
            </p:cNvPr>
            <p:cNvSpPr txBox="1"/>
            <p:nvPr/>
          </p:nvSpPr>
          <p:spPr>
            <a:xfrm>
              <a:off x="4641122" y="2278447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1B954E-5750-1505-8E88-0B5B07EF28A0}"/>
                </a:ext>
              </a:extLst>
            </p:cNvPr>
            <p:cNvCxnSpPr>
              <a:stCxn id="13" idx="0"/>
              <a:endCxn id="13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73DAEE-3290-13B1-956C-99E997BB4AA5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89C0E-F153-A6C4-92D1-06092F5B08FA}"/>
              </a:ext>
            </a:extLst>
          </p:cNvPr>
          <p:cNvCxnSpPr>
            <a:cxnSpLocks/>
          </p:cNvCxnSpPr>
          <p:nvPr/>
        </p:nvCxnSpPr>
        <p:spPr>
          <a:xfrm>
            <a:off x="5198033" y="5704201"/>
            <a:ext cx="131929" cy="441446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73E9F1-CC17-2FF2-FFFB-27BFDA480BC5}"/>
              </a:ext>
            </a:extLst>
          </p:cNvPr>
          <p:cNvSpPr txBox="1"/>
          <p:nvPr/>
        </p:nvSpPr>
        <p:spPr>
          <a:xfrm>
            <a:off x="8026400" y="5226233"/>
            <a:ext cx="282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“/path/to/filename2”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40D2B5-D3B9-0C01-EE3E-B131A86CEA15}"/>
              </a:ext>
            </a:extLst>
          </p:cNvPr>
          <p:cNvCxnSpPr>
            <a:cxnSpLocks/>
          </p:cNvCxnSpPr>
          <p:nvPr/>
        </p:nvCxnSpPr>
        <p:spPr>
          <a:xfrm flipH="1">
            <a:off x="8239084" y="4586055"/>
            <a:ext cx="643345" cy="670939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B674C6-6EDB-37F1-96F0-C2B96A98F4C2}"/>
              </a:ext>
            </a:extLst>
          </p:cNvPr>
          <p:cNvCxnSpPr>
            <a:cxnSpLocks/>
          </p:cNvCxnSpPr>
          <p:nvPr/>
        </p:nvCxnSpPr>
        <p:spPr>
          <a:xfrm>
            <a:off x="9969830" y="4586055"/>
            <a:ext cx="623142" cy="670939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44073E-BD29-8E10-601D-50DEB660F355}"/>
              </a:ext>
            </a:extLst>
          </p:cNvPr>
          <p:cNvSpPr txBox="1"/>
          <p:nvPr/>
        </p:nvSpPr>
        <p:spPr>
          <a:xfrm>
            <a:off x="5177794" y="595703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79ABE1-A101-3EA2-1024-3C5027895AF9}"/>
              </a:ext>
            </a:extLst>
          </p:cNvPr>
          <p:cNvSpPr txBox="1"/>
          <p:nvPr/>
        </p:nvSpPr>
        <p:spPr>
          <a:xfrm>
            <a:off x="7620248" y="5875462"/>
            <a:ext cx="37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path is followed when Filename1 is opened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54B699-7B67-5194-F7AE-B23B066929DF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6005385" y="5457066"/>
            <a:ext cx="2021015" cy="0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42C2-E3FD-CC0F-642D-BA03EFED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73D0-FBB1-1D03-0C99-646A7EAC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2025-B992-D881-3D5D-819F9EF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C66B-1F28-C487-9DC3-31B16B1A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B9CC-6EC4-6FBD-1412-48A7891D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Recap – files,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Links – hard and soft</a:t>
            </a:r>
          </a:p>
          <a:p>
            <a:r>
              <a:rPr lang="en-US" dirty="0"/>
              <a:t>Regex (regular expressions)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FF82-3163-12C3-CEAD-6701DB30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about grep and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4482-F7A2-E185-87C9-D62919CC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implementations behave differently when handling some regex patterns</a:t>
            </a:r>
          </a:p>
          <a:p>
            <a:endParaRPr lang="en-US" dirty="0"/>
          </a:p>
          <a:p>
            <a:r>
              <a:rPr lang="en-US" dirty="0"/>
              <a:t>We’re focused on Ubuntu and therefore GNU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may perform differently so you may wish to install GNU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 Mamba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C7DC-9703-E589-F815-9DE79A4C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CCDA-8146-EE15-A088-9BBBBAD7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BE9E-0378-79E5-DF35-0854EDF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B4DC-4F24-6A98-6CA5-E662BC7A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91F0-83F2-E8B8-090B-A71C72F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can be very complex</a:t>
            </a:r>
          </a:p>
          <a:p>
            <a:endParaRPr lang="en-US" dirty="0"/>
          </a:p>
          <a:p>
            <a:r>
              <a:rPr lang="en-US" dirty="0"/>
              <a:t>Regex are very useful</a:t>
            </a:r>
          </a:p>
          <a:p>
            <a:endParaRPr lang="en-US" dirty="0"/>
          </a:p>
          <a:p>
            <a:r>
              <a:rPr lang="en-US" dirty="0"/>
              <a:t>My goal is to introduce you and make you aware of the possibilities of regex</a:t>
            </a:r>
          </a:p>
          <a:p>
            <a:endParaRPr lang="en-US" dirty="0"/>
          </a:p>
          <a:p>
            <a:r>
              <a:rPr lang="en-US" dirty="0"/>
              <a:t>You do not need to be able to write them from memory</a:t>
            </a:r>
          </a:p>
          <a:p>
            <a:endParaRPr lang="en-US" dirty="0"/>
          </a:p>
          <a:p>
            <a:r>
              <a:rPr lang="en-US" dirty="0"/>
              <a:t>You should be able to build them with time, experimentation, and a reference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4D95-D968-B43C-70D8-C062E200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5D5C-CCBD-EFF0-F5CD-475DD337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D03F-2F74-7AF2-024B-2C823805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F12A-6FF0-3EA8-8C71-2A7E85D4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worth using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449D-E09C-580F-344F-51E82A7F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Demo/teaser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1275-97E4-F6A6-66EA-FE360E0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8E8E-C312-4AF5-D19C-41E0E2D4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D80F-615E-2446-475B-6C256FA6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  <a:p>
            <a:r>
              <a:rPr lang="en-US" dirty="0"/>
              <a:t>Extended regex</a:t>
            </a:r>
          </a:p>
          <a:p>
            <a:pPr lvl="1"/>
            <a:r>
              <a:rPr lang="en-US" dirty="0"/>
              <a:t>Quantifiers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/>
              <a:t>Bracket expressions and character classes</a:t>
            </a:r>
          </a:p>
          <a:p>
            <a:pPr lvl="1"/>
            <a:r>
              <a:rPr lang="en-US" dirty="0"/>
              <a:t>Match groups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Perl regex</a:t>
            </a:r>
          </a:p>
          <a:p>
            <a:pPr lvl="1"/>
            <a:r>
              <a:rPr lang="en-US" dirty="0"/>
              <a:t>Lazy quantifiers</a:t>
            </a:r>
          </a:p>
          <a:p>
            <a:pPr lvl="1"/>
            <a:r>
              <a:rPr lang="en-US" dirty="0" err="1"/>
              <a:t>Lookarounds</a:t>
            </a:r>
            <a:endParaRPr lang="en-US" dirty="0"/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– files, </a:t>
            </a:r>
            <a:r>
              <a:rPr lang="en-US" dirty="0" err="1"/>
              <a:t>dirs</a:t>
            </a:r>
            <a:r>
              <a:rPr lang="en-US" dirty="0"/>
              <a:t>, </a:t>
            </a:r>
            <a:r>
              <a:rPr lang="en-US" dirty="0" err="1"/>
              <a:t>inodes</a:t>
            </a:r>
            <a:endParaRPr lang="en-US" dirty="0"/>
          </a:p>
          <a:p>
            <a:r>
              <a:rPr lang="en-US" dirty="0"/>
              <a:t>Links – hard and soft</a:t>
            </a:r>
          </a:p>
          <a:p>
            <a:r>
              <a:rPr lang="en-US" dirty="0"/>
              <a:t>Regex (regular expressions)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100-F4AC-71D3-F2EF-3218DD2D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8235-DECE-1F4E-2723-A7977440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descripts, examples, and reference tables for different varieties of regex </a:t>
            </a:r>
            <a:r>
              <a:rPr lang="en-US" dirty="0">
                <a:hlinkClick r:id="rId2"/>
              </a:rPr>
              <a:t>https://www.regular-expressions.info/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Build, test, explain regex (like explainshell.com) </a:t>
            </a:r>
            <a:r>
              <a:rPr lang="en-US" dirty="0">
                <a:hlinkClick r:id="rId3"/>
              </a:rPr>
              <a:t>https://regexr.com/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Regex interactive lessons </a:t>
            </a:r>
            <a:r>
              <a:rPr lang="en-US" dirty="0">
                <a:hlinkClick r:id="rId4"/>
              </a:rPr>
              <a:t>https://regexone.com/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Regex game! </a:t>
            </a:r>
            <a:r>
              <a:rPr lang="en-US" dirty="0">
                <a:hlinkClick r:id="rId5"/>
              </a:rPr>
              <a:t>https://regexcrossword.com/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B59A-1648-CC57-FE6E-7AE1A9AD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B68B-6417-A8C8-7B41-A072FCEA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6F5F-AC7C-91B6-45B4-6D7FC27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DBD5-B158-78F3-6F57-CE053F76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 negate 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FF11-9815-0F35-F0E5-84103A32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characters negate the special meaning of special characters</a:t>
            </a:r>
          </a:p>
          <a:p>
            <a:endParaRPr lang="en-US" dirty="0"/>
          </a:p>
          <a:p>
            <a:r>
              <a:rPr lang="en-US" dirty="0"/>
              <a:t>You’ve already been using escape characters. E.g.,</a:t>
            </a:r>
          </a:p>
          <a:p>
            <a:pPr lvl="1"/>
            <a:r>
              <a:rPr lang="en-US" dirty="0"/>
              <a:t>White space delimits inputs, except in “” or ‘’</a:t>
            </a:r>
          </a:p>
          <a:p>
            <a:pPr lvl="1"/>
            <a:r>
              <a:rPr lang="en-US" dirty="0"/>
              <a:t>$ declares variables except in ‘’</a:t>
            </a:r>
          </a:p>
          <a:p>
            <a:endParaRPr lang="en-US" dirty="0"/>
          </a:p>
          <a:p>
            <a:r>
              <a:rPr lang="en-US" dirty="0"/>
              <a:t>Another escape character is \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198F-D1CE-52DD-1537-98C4750F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FBA7-DEDF-36AE-7CDD-831D812A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6CEE-5511-A4DB-BFD5-FFCBC736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DBD5-B158-78F3-6F57-CE053F76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 gives function to some regular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FF11-9815-0F35-F0E5-84103A32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 followed by certain characters refers to special characters</a:t>
            </a:r>
          </a:p>
          <a:p>
            <a:endParaRPr lang="en-US" dirty="0"/>
          </a:p>
          <a:p>
            <a:r>
              <a:rPr lang="en-US" dirty="0"/>
              <a:t>We already saw “\r” (carriage return) to remove Windows line endings</a:t>
            </a:r>
          </a:p>
          <a:p>
            <a:endParaRPr lang="en-US" dirty="0"/>
          </a:p>
          <a:p>
            <a:r>
              <a:rPr lang="en-US" dirty="0"/>
              <a:t>Common examples:</a:t>
            </a:r>
          </a:p>
          <a:p>
            <a:pPr lvl="1"/>
            <a:r>
              <a:rPr lang="en-US" dirty="0"/>
              <a:t>\t – tab</a:t>
            </a:r>
          </a:p>
          <a:p>
            <a:pPr lvl="1"/>
            <a:r>
              <a:rPr lang="en-US" dirty="0"/>
              <a:t>\n – newline</a:t>
            </a:r>
          </a:p>
          <a:p>
            <a:pPr lvl="1"/>
            <a:r>
              <a:rPr lang="en-US" dirty="0"/>
              <a:t>\r – carriage return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198F-D1CE-52DD-1537-98C4750F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FBA7-DEDF-36AE-7CDD-831D812A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6CEE-5511-A4DB-BFD5-FFCBC736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0CD1C525-314E-1080-CE45-279711A3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81EAA-BDAB-019A-72B3-1C2A3E1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globs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521F-DD8B-C837-2519-4873EA5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C762-6947-A2C4-17A4-2EB71303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A2B6-EF67-A7CE-C3FC-9BE9845B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99294-392D-30CA-288A-A69AEA51ACAD}"/>
              </a:ext>
            </a:extLst>
          </p:cNvPr>
          <p:cNvSpPr/>
          <p:nvPr/>
        </p:nvSpPr>
        <p:spPr>
          <a:xfrm>
            <a:off x="2702411" y="2433018"/>
            <a:ext cx="4527202" cy="328404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30">
            <a:extLst>
              <a:ext uri="{FF2B5EF4-FFF2-40B4-BE49-F238E27FC236}">
                <a16:creationId xmlns:a16="http://schemas.microsoft.com/office/drawing/2014/main" id="{96189BD9-437B-40A8-5AED-7DEDCFF5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136648-7FA8-FD55-152D-990DBA314260}"/>
              </a:ext>
            </a:extLst>
          </p:cNvPr>
          <p:cNvSpPr/>
          <p:nvPr/>
        </p:nvSpPr>
        <p:spPr>
          <a:xfrm>
            <a:off x="2702411" y="2767914"/>
            <a:ext cx="4527202" cy="294914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Content Placeholder 30">
            <a:extLst>
              <a:ext uri="{FF2B5EF4-FFF2-40B4-BE49-F238E27FC236}">
                <a16:creationId xmlns:a16="http://schemas.microsoft.com/office/drawing/2014/main" id="{8BEFB633-6713-1219-B58A-C3AD2500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2D2B8DC-9E75-E95E-DEBB-B86AA13180A6}"/>
              </a:ext>
            </a:extLst>
          </p:cNvPr>
          <p:cNvSpPr/>
          <p:nvPr/>
        </p:nvSpPr>
        <p:spPr>
          <a:xfrm>
            <a:off x="2702411" y="3097427"/>
            <a:ext cx="4527202" cy="261963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0">
            <a:extLst>
              <a:ext uri="{FF2B5EF4-FFF2-40B4-BE49-F238E27FC236}">
                <a16:creationId xmlns:a16="http://schemas.microsoft.com/office/drawing/2014/main" id="{DD55EF69-09B8-1C0E-DA78-C4B7A68A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BFE3A41-9074-64DD-EB69-F9AD7AB53013}"/>
              </a:ext>
            </a:extLst>
          </p:cNvPr>
          <p:cNvSpPr/>
          <p:nvPr/>
        </p:nvSpPr>
        <p:spPr>
          <a:xfrm>
            <a:off x="2702411" y="3428999"/>
            <a:ext cx="4527202" cy="228805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0">
            <a:extLst>
              <a:ext uri="{FF2B5EF4-FFF2-40B4-BE49-F238E27FC236}">
                <a16:creationId xmlns:a16="http://schemas.microsoft.com/office/drawing/2014/main" id="{25875919-AB92-E2D6-922F-AC02C651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5FC72B1-22E9-564C-7214-CA4382D46D6F}"/>
              </a:ext>
            </a:extLst>
          </p:cNvPr>
          <p:cNvSpPr/>
          <p:nvPr/>
        </p:nvSpPr>
        <p:spPr>
          <a:xfrm>
            <a:off x="2702411" y="3756454"/>
            <a:ext cx="4527202" cy="196060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30">
            <a:extLst>
              <a:ext uri="{FF2B5EF4-FFF2-40B4-BE49-F238E27FC236}">
                <a16:creationId xmlns:a16="http://schemas.microsoft.com/office/drawing/2014/main" id="{8D7DE27B-9347-0A8E-E757-C5B55FF9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C4C7B66-3C0A-0036-83D8-6698D9018630}"/>
              </a:ext>
            </a:extLst>
          </p:cNvPr>
          <p:cNvSpPr/>
          <p:nvPr/>
        </p:nvSpPr>
        <p:spPr>
          <a:xfrm>
            <a:off x="2702411" y="4102442"/>
            <a:ext cx="4527202" cy="161461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30">
            <a:extLst>
              <a:ext uri="{FF2B5EF4-FFF2-40B4-BE49-F238E27FC236}">
                <a16:creationId xmlns:a16="http://schemas.microsoft.com/office/drawing/2014/main" id="{EEE8CF82-FCCE-ADCA-AAEE-241F64CD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4859F64-011F-90F4-FB2E-BA47B14F40FD}"/>
              </a:ext>
            </a:extLst>
          </p:cNvPr>
          <p:cNvSpPr/>
          <p:nvPr/>
        </p:nvSpPr>
        <p:spPr>
          <a:xfrm>
            <a:off x="2702411" y="4431957"/>
            <a:ext cx="4527202" cy="128510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Content Placeholder 30">
            <a:extLst>
              <a:ext uri="{FF2B5EF4-FFF2-40B4-BE49-F238E27FC236}">
                <a16:creationId xmlns:a16="http://schemas.microsoft.com/office/drawing/2014/main" id="{7C87FC1A-78E0-82F1-A307-33E082CA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93E07D1-6F7F-0A58-AFF9-4C8DAC8CE6BC}"/>
              </a:ext>
            </a:extLst>
          </p:cNvPr>
          <p:cNvSpPr/>
          <p:nvPr/>
        </p:nvSpPr>
        <p:spPr>
          <a:xfrm>
            <a:off x="2702411" y="4744995"/>
            <a:ext cx="4527202" cy="97206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Content Placeholder 30">
            <a:extLst>
              <a:ext uri="{FF2B5EF4-FFF2-40B4-BE49-F238E27FC236}">
                <a16:creationId xmlns:a16="http://schemas.microsoft.com/office/drawing/2014/main" id="{A9390DDA-1A8C-AB23-E783-3C4A78B6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85B2C2F-65A7-1749-B379-BC553085AE91}"/>
              </a:ext>
            </a:extLst>
          </p:cNvPr>
          <p:cNvSpPr/>
          <p:nvPr/>
        </p:nvSpPr>
        <p:spPr>
          <a:xfrm>
            <a:off x="2702411" y="5099221"/>
            <a:ext cx="4527202" cy="61783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Content Placeholder 30">
            <a:extLst>
              <a:ext uri="{FF2B5EF4-FFF2-40B4-BE49-F238E27FC236}">
                <a16:creationId xmlns:a16="http://schemas.microsoft.com/office/drawing/2014/main" id="{84A1A127-AC03-2C85-1E0C-4D09C1C5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4" y="1600200"/>
            <a:ext cx="68583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/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9B9F-EC3A-92AC-0D9A-40CA68CF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regex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D50D-CB00-4FB5-4DDF-01D1E964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regex (GNU ERE) defines a set of metacharacters (special characters) to describe strings</a:t>
            </a:r>
          </a:p>
          <a:p>
            <a:endParaRPr lang="en-US" dirty="0"/>
          </a:p>
          <a:p>
            <a:r>
              <a:rPr lang="en-US" dirty="0"/>
              <a:t>Same idea as glob, but more characters with more </a:t>
            </a:r>
            <a:r>
              <a:rPr lang="en-US" dirty="0" err="1"/>
              <a:t>behaviours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Allows you to match strings using targetable patterns (more powerful than glob)</a:t>
            </a:r>
          </a:p>
          <a:p>
            <a:endParaRPr lang="en-US" dirty="0"/>
          </a:p>
          <a:p>
            <a:r>
              <a:rPr lang="en-US" dirty="0"/>
              <a:t>Supported by many Unix tools but less powerful than Perl regex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6667-F718-302D-BA88-4B9FD5FC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CCE4-7FDA-5EF6-9AF9-6F6BFD39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3DEF-4960-64F0-9FE5-983BD1EF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E209-B23A-ED92-2072-532D6BB5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Some text editors support regex search/replace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5387-F402-8C54-76E3-AA127352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“.*” button in “find” to activate regex mode in Sublime Text and VS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E7F8-ED85-79AC-3D38-681AF181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C0AE-B674-C189-FB61-5047707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DA55-E22B-545A-19F2-F3EAA2D5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BC3C4-12C6-7479-77A8-B796E866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1" y="3836590"/>
            <a:ext cx="6049219" cy="1771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373564-4EB0-EA44-7454-70EED48C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58" y="2495856"/>
            <a:ext cx="686848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00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C97D-CB76-9C74-22D1-45E396A9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regex? A few example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7C6A-BC17-3C67-B6BA-0167423F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specify acceptable/unacceptable character sets</a:t>
            </a:r>
          </a:p>
          <a:p>
            <a:pPr lvl="1"/>
            <a:r>
              <a:rPr lang="en-US" dirty="0"/>
              <a:t>PHYLIP Tree format forbids “[()\[\],:;]” in sample names</a:t>
            </a:r>
          </a:p>
          <a:p>
            <a:pPr lvl="1"/>
            <a:r>
              <a:rPr lang="en-US" dirty="0"/>
              <a:t>Check if a .</a:t>
            </a:r>
            <a:r>
              <a:rPr lang="en-US" dirty="0" err="1"/>
              <a:t>fasta</a:t>
            </a:r>
            <a:r>
              <a:rPr lang="en-US" dirty="0"/>
              <a:t> is DNA, RNA, or protein based on alphabet used</a:t>
            </a:r>
          </a:p>
          <a:p>
            <a:pPr lvl="1"/>
            <a:r>
              <a:rPr lang="en-US" dirty="0"/>
              <a:t>Describe sequence motifs</a:t>
            </a:r>
          </a:p>
          <a:p>
            <a:endParaRPr lang="en-US" dirty="0"/>
          </a:p>
          <a:p>
            <a:r>
              <a:rPr lang="en-US" dirty="0"/>
              <a:t>Bioinformatic data formats often rely on context to indicate what data are. E.g.,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: characters after “&gt;” are header (&gt;sequence1)</a:t>
            </a:r>
          </a:p>
          <a:p>
            <a:pPr lvl="1"/>
            <a:r>
              <a:rPr lang="en-US" dirty="0"/>
              <a:t>XML: characters between flags are content (&lt;species&gt;Homo sapiens&lt;\species&gt;)</a:t>
            </a:r>
          </a:p>
          <a:p>
            <a:pPr lvl="1"/>
            <a:r>
              <a:rPr lang="en-US" dirty="0"/>
              <a:t>SAM format: 6</a:t>
            </a:r>
            <a:r>
              <a:rPr lang="en-US" baseline="30000" dirty="0"/>
              <a:t>th</a:t>
            </a:r>
            <a:r>
              <a:rPr lang="en-US" dirty="0"/>
              <a:t> column has letter codes describing match info (50S100M5I2D10M10H)</a:t>
            </a:r>
          </a:p>
          <a:p>
            <a:endParaRPr lang="en-US" dirty="0"/>
          </a:p>
          <a:p>
            <a:r>
              <a:rPr lang="en-US" dirty="0"/>
              <a:t>Allows sophisticated find and replace in Bash one-liners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3403-A579-AFE5-83EB-02DFD281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7719-603F-B266-3D56-ADA07FF7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C4FB-395F-3751-4FDA-49B7943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/>
              <a:t>Extended regex</a:t>
            </a:r>
          </a:p>
          <a:p>
            <a:pPr lvl="1"/>
            <a:r>
              <a:rPr lang="en-US" b="1" dirty="0"/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– files, </a:t>
            </a:r>
            <a:r>
              <a:rPr lang="en-US" dirty="0" err="1"/>
              <a:t>dirs</a:t>
            </a:r>
            <a:r>
              <a:rPr lang="en-US" dirty="0"/>
              <a:t>, </a:t>
            </a:r>
            <a:r>
              <a:rPr lang="en-US" dirty="0" err="1"/>
              <a:t>inodes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Links – hard and soft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Regex (regular expressions)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7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F549D1EF-8745-37B3-CE62-BF9B3504F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601321"/>
              </p:ext>
            </p:extLst>
          </p:nvPr>
        </p:nvGraphicFramePr>
        <p:xfrm>
          <a:off x="609600" y="1600200"/>
          <a:ext cx="109728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26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1686384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2959509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aardvarks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r</a:t>
                      </a:r>
                      <a:r>
                        <a:rPr lang="en-US" dirty="0"/>
                        <a:t>azen a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ar</a:t>
                      </a:r>
                      <a:r>
                        <a:rPr lang="en-US" dirty="0"/>
                        <a:t>dv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ar</a:t>
                      </a:r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aardvarks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r</a:t>
                      </a:r>
                      <a:r>
                        <a:rPr lang="en-US" dirty="0"/>
                        <a:t>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ar</a:t>
                      </a:r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aardvarks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ar</a:t>
                      </a:r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5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aardvarks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a{2}r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8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n,m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n and m, 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aardvarks, </a:t>
                      </a:r>
                      <a:r>
                        <a:rPr lang="en-US" dirty="0" err="1"/>
                        <a:t>raaaarrr</a:t>
                      </a:r>
                      <a:r>
                        <a:rPr lang="en-US" dirty="0"/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a{2,}r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dvarks, </a:t>
                      </a:r>
                      <a:r>
                        <a:rPr lang="en-US" dirty="0" err="1"/>
                        <a:t>r</a:t>
                      </a:r>
                      <a:r>
                        <a:rPr lang="en-US" b="1" u="sng" dirty="0" err="1">
                          <a:solidFill>
                            <a:srgbClr val="648FFF"/>
                          </a:solidFill>
                        </a:rPr>
                        <a:t>aaaar</a:t>
                      </a:r>
                      <a:r>
                        <a:rPr lang="en-US" dirty="0" err="1"/>
                        <a:t>rr</a:t>
                      </a:r>
                      <a:r>
                        <a:rPr lang="en-US" dirty="0"/>
                        <a:t>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750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27808C-62D6-C03C-84D8-CE7FC70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regex - quantifiers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0263-BBA1-37A7-4A65-64397663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B913-A7C0-FF26-F440-D307D66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9F9E-F24C-C793-7C87-959898E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66AFB-E7D9-5D26-478A-74ED6EF5EC1E}"/>
              </a:ext>
            </a:extLst>
          </p:cNvPr>
          <p:cNvSpPr/>
          <p:nvPr/>
        </p:nvSpPr>
        <p:spPr>
          <a:xfrm>
            <a:off x="643597" y="2031545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42540-3B55-DFD2-6F31-5C65B4840A24}"/>
              </a:ext>
            </a:extLst>
          </p:cNvPr>
          <p:cNvSpPr/>
          <p:nvPr/>
        </p:nvSpPr>
        <p:spPr>
          <a:xfrm>
            <a:off x="2220350" y="2044248"/>
            <a:ext cx="684628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0840B-9C54-7EDB-A5B4-BFD68837AF77}"/>
              </a:ext>
            </a:extLst>
          </p:cNvPr>
          <p:cNvSpPr/>
          <p:nvPr/>
        </p:nvSpPr>
        <p:spPr>
          <a:xfrm>
            <a:off x="3961724" y="2016760"/>
            <a:ext cx="195843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74DE3-A8CF-DE03-5DA0-028BB3B47D50}"/>
              </a:ext>
            </a:extLst>
          </p:cNvPr>
          <p:cNvSpPr/>
          <p:nvPr/>
        </p:nvSpPr>
        <p:spPr>
          <a:xfrm>
            <a:off x="6869717" y="1994132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95136-04A6-8C51-F471-AD9AA9EB0F8B}"/>
              </a:ext>
            </a:extLst>
          </p:cNvPr>
          <p:cNvSpPr/>
          <p:nvPr/>
        </p:nvSpPr>
        <p:spPr>
          <a:xfrm>
            <a:off x="8515058" y="2031545"/>
            <a:ext cx="164885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779C39-A70E-472E-D96C-CE2E6471ACF5}"/>
              </a:ext>
            </a:extLst>
          </p:cNvPr>
          <p:cNvSpPr/>
          <p:nvPr/>
        </p:nvSpPr>
        <p:spPr>
          <a:xfrm>
            <a:off x="668217" y="2394109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41461F-C6E4-E2FB-9805-9A15A3B05816}"/>
              </a:ext>
            </a:extLst>
          </p:cNvPr>
          <p:cNvSpPr/>
          <p:nvPr/>
        </p:nvSpPr>
        <p:spPr>
          <a:xfrm>
            <a:off x="2263726" y="2406251"/>
            <a:ext cx="1028114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7AA0D-A8E6-7A70-3803-8FFD12283DF8}"/>
              </a:ext>
            </a:extLst>
          </p:cNvPr>
          <p:cNvSpPr/>
          <p:nvPr/>
        </p:nvSpPr>
        <p:spPr>
          <a:xfrm>
            <a:off x="3961279" y="2399168"/>
            <a:ext cx="199639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9F244-2004-5355-9C4B-DD7739ACBAFE}"/>
              </a:ext>
            </a:extLst>
          </p:cNvPr>
          <p:cNvSpPr/>
          <p:nvPr/>
        </p:nvSpPr>
        <p:spPr>
          <a:xfrm>
            <a:off x="6896679" y="2396845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66774-813B-30A2-0457-5C3B51243DB7}"/>
              </a:ext>
            </a:extLst>
          </p:cNvPr>
          <p:cNvSpPr/>
          <p:nvPr/>
        </p:nvSpPr>
        <p:spPr>
          <a:xfrm>
            <a:off x="8526197" y="2406251"/>
            <a:ext cx="2065541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D2808-BF48-5A7E-A236-E62AB688411C}"/>
              </a:ext>
            </a:extLst>
          </p:cNvPr>
          <p:cNvSpPr/>
          <p:nvPr/>
        </p:nvSpPr>
        <p:spPr>
          <a:xfrm>
            <a:off x="657663" y="2771228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4FB432-BDAD-D5AE-150D-C2EA849D5EFE}"/>
              </a:ext>
            </a:extLst>
          </p:cNvPr>
          <p:cNvSpPr/>
          <p:nvPr/>
        </p:nvSpPr>
        <p:spPr>
          <a:xfrm>
            <a:off x="2220350" y="2771228"/>
            <a:ext cx="1028113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8BF99-50F1-AF7C-C7D5-32F4DB09D83C}"/>
              </a:ext>
            </a:extLst>
          </p:cNvPr>
          <p:cNvSpPr/>
          <p:nvPr/>
        </p:nvSpPr>
        <p:spPr>
          <a:xfrm>
            <a:off x="3929486" y="2752736"/>
            <a:ext cx="195843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4AD22B-2CB0-E1FD-58F8-D014D38B236A}"/>
              </a:ext>
            </a:extLst>
          </p:cNvPr>
          <p:cNvSpPr/>
          <p:nvPr/>
        </p:nvSpPr>
        <p:spPr>
          <a:xfrm>
            <a:off x="6914269" y="2774825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962889-45EB-D5D5-C510-DDCFAA6BCF2C}"/>
              </a:ext>
            </a:extLst>
          </p:cNvPr>
          <p:cNvSpPr/>
          <p:nvPr/>
        </p:nvSpPr>
        <p:spPr>
          <a:xfrm>
            <a:off x="8515058" y="2760135"/>
            <a:ext cx="2065541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CF2D88-41A1-F529-62A8-806BD95C825A}"/>
              </a:ext>
            </a:extLst>
          </p:cNvPr>
          <p:cNvSpPr/>
          <p:nvPr/>
        </p:nvSpPr>
        <p:spPr>
          <a:xfrm>
            <a:off x="668217" y="3133792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E8CEF-F3E6-87A4-154A-7415CE2C844E}"/>
              </a:ext>
            </a:extLst>
          </p:cNvPr>
          <p:cNvSpPr/>
          <p:nvPr/>
        </p:nvSpPr>
        <p:spPr>
          <a:xfrm>
            <a:off x="2238521" y="3144343"/>
            <a:ext cx="1028114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9307A-196F-E1D2-930B-015FE3EBA10C}"/>
              </a:ext>
            </a:extLst>
          </p:cNvPr>
          <p:cNvSpPr/>
          <p:nvPr/>
        </p:nvSpPr>
        <p:spPr>
          <a:xfrm>
            <a:off x="3921084" y="3116659"/>
            <a:ext cx="1958429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03A21D-75C7-70CF-0365-8756A3FEFEDC}"/>
              </a:ext>
            </a:extLst>
          </p:cNvPr>
          <p:cNvSpPr/>
          <p:nvPr/>
        </p:nvSpPr>
        <p:spPr>
          <a:xfrm>
            <a:off x="6896679" y="3144343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4B9433-69B2-6783-7520-F6B6C796FC2E}"/>
              </a:ext>
            </a:extLst>
          </p:cNvPr>
          <p:cNvSpPr/>
          <p:nvPr/>
        </p:nvSpPr>
        <p:spPr>
          <a:xfrm>
            <a:off x="8525022" y="3154166"/>
            <a:ext cx="2065541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791F06-BA8E-DBED-FCFD-0AE0EA465FE4}"/>
              </a:ext>
            </a:extLst>
          </p:cNvPr>
          <p:cNvSpPr/>
          <p:nvPr/>
        </p:nvSpPr>
        <p:spPr>
          <a:xfrm>
            <a:off x="703383" y="3517979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986678-2B1F-2A8C-1B18-75B622BEBD45}"/>
              </a:ext>
            </a:extLst>
          </p:cNvPr>
          <p:cNvSpPr/>
          <p:nvPr/>
        </p:nvSpPr>
        <p:spPr>
          <a:xfrm>
            <a:off x="2280137" y="3517864"/>
            <a:ext cx="1447801" cy="520719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3EA6C-D05B-E6E2-601D-571E7A101A60}"/>
              </a:ext>
            </a:extLst>
          </p:cNvPr>
          <p:cNvSpPr/>
          <p:nvPr/>
        </p:nvSpPr>
        <p:spPr>
          <a:xfrm>
            <a:off x="3953023" y="3533219"/>
            <a:ext cx="2700996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F55CCB-67B3-8814-49EC-F6ECBA3F57BD}"/>
              </a:ext>
            </a:extLst>
          </p:cNvPr>
          <p:cNvSpPr/>
          <p:nvPr/>
        </p:nvSpPr>
        <p:spPr>
          <a:xfrm>
            <a:off x="6896679" y="3547056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355CC4-63F7-DAF7-5352-CE14E3EA0765}"/>
              </a:ext>
            </a:extLst>
          </p:cNvPr>
          <p:cNvSpPr/>
          <p:nvPr/>
        </p:nvSpPr>
        <p:spPr>
          <a:xfrm>
            <a:off x="8468751" y="3547056"/>
            <a:ext cx="2827606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94E91926-A8D5-17BB-70C7-B72A34F47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58785"/>
              </p:ext>
            </p:extLst>
          </p:nvPr>
        </p:nvGraphicFramePr>
        <p:xfrm>
          <a:off x="609600" y="1600200"/>
          <a:ext cx="109728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26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1686384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2959509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aardvarks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r</a:t>
                      </a:r>
                      <a:r>
                        <a:rPr lang="en-US" dirty="0"/>
                        <a:t>azen a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ar</a:t>
                      </a:r>
                      <a:r>
                        <a:rPr lang="en-US" dirty="0"/>
                        <a:t>dv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ar</a:t>
                      </a:r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aardvarks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r</a:t>
                      </a:r>
                      <a:r>
                        <a:rPr lang="en-US" dirty="0"/>
                        <a:t>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ar</a:t>
                      </a:r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aardvarks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ar</a:t>
                      </a:r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5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aardvarks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a{2}r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8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n,m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n and m, 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Brazen aardvarks, </a:t>
                      </a:r>
                      <a:r>
                        <a:rPr lang="en-US" dirty="0" err="1"/>
                        <a:t>raaaarrr</a:t>
                      </a:r>
                      <a:r>
                        <a:rPr lang="en-US" dirty="0"/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a{2,}r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Brazen 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aar</a:t>
                      </a:r>
                      <a:r>
                        <a:rPr lang="en-US" dirty="0"/>
                        <a:t>dvarks, </a:t>
                      </a:r>
                      <a:r>
                        <a:rPr lang="en-US" dirty="0" err="1"/>
                        <a:t>r</a:t>
                      </a:r>
                      <a:r>
                        <a:rPr lang="en-US" b="1" u="sng" dirty="0" err="1">
                          <a:solidFill>
                            <a:srgbClr val="648FFF"/>
                          </a:solidFill>
                        </a:rPr>
                        <a:t>aaaar</a:t>
                      </a:r>
                      <a:r>
                        <a:rPr lang="en-US" dirty="0" err="1"/>
                        <a:t>rr</a:t>
                      </a:r>
                      <a:r>
                        <a:rPr lang="en-US" dirty="0"/>
                        <a:t>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7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4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/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b="1" dirty="0"/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168DE078-950E-EABF-2E20-AC7A55B2C7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79324"/>
              </p:ext>
            </p:extLst>
          </p:nvPr>
        </p:nvGraphicFramePr>
        <p:xfrm>
          <a:off x="609600" y="3129950"/>
          <a:ext cx="10972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26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2099339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2906415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591994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7971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 bowl of salsa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bowl of sals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ba|a</a:t>
                      </a:r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 bowl of sals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\Ba\B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bowl of s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</a:t>
                      </a:r>
                      <a:r>
                        <a:rPr lang="en-US" dirty="0"/>
                        <a:t>ls</a:t>
                      </a:r>
                      <a:r>
                        <a:rPr lang="en-US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896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27808C-62D6-C03C-84D8-CE7FC70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regex - anchors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0263-BBA1-37A7-4A65-64397663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B913-A7C0-FF26-F440-D307D66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9F9E-F24C-C793-7C87-959898E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85E912-11DA-4044-9785-AD27627D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Anchors match a location</a:t>
            </a:r>
          </a:p>
          <a:p>
            <a:r>
              <a:rPr lang="en-US" dirty="0"/>
              <a:t>Anchors don’t have width (i.e., they can match in between characters)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EB66A5-DE02-3C35-44BF-D8A6FE3C45EA}"/>
              </a:ext>
            </a:extLst>
          </p:cNvPr>
          <p:cNvSpPr/>
          <p:nvPr/>
        </p:nvSpPr>
        <p:spPr>
          <a:xfrm>
            <a:off x="705859" y="3558667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2B97F7-E835-E0D6-019A-BC2DCC0B4B92}"/>
              </a:ext>
            </a:extLst>
          </p:cNvPr>
          <p:cNvSpPr/>
          <p:nvPr/>
        </p:nvSpPr>
        <p:spPr>
          <a:xfrm>
            <a:off x="2274276" y="3570377"/>
            <a:ext cx="1704534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7A2CF-3B85-B0F3-800E-46F21AAAE13A}"/>
              </a:ext>
            </a:extLst>
          </p:cNvPr>
          <p:cNvSpPr/>
          <p:nvPr/>
        </p:nvSpPr>
        <p:spPr>
          <a:xfrm>
            <a:off x="4345441" y="3570377"/>
            <a:ext cx="170453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AB63A-33C7-AED7-3608-3D8DE284BD15}"/>
              </a:ext>
            </a:extLst>
          </p:cNvPr>
          <p:cNvSpPr/>
          <p:nvPr/>
        </p:nvSpPr>
        <p:spPr>
          <a:xfrm>
            <a:off x="7246033" y="3558667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E9AB77-938B-AD1A-F2DE-069727762C98}"/>
              </a:ext>
            </a:extLst>
          </p:cNvPr>
          <p:cNvSpPr/>
          <p:nvPr/>
        </p:nvSpPr>
        <p:spPr>
          <a:xfrm>
            <a:off x="8846818" y="3545964"/>
            <a:ext cx="1418059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207F0-696A-17D2-787E-90A202446BC8}"/>
              </a:ext>
            </a:extLst>
          </p:cNvPr>
          <p:cNvSpPr/>
          <p:nvPr/>
        </p:nvSpPr>
        <p:spPr>
          <a:xfrm>
            <a:off x="683457" y="3908528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FB0006-86C9-D3F6-4F78-25BC20164E76}"/>
              </a:ext>
            </a:extLst>
          </p:cNvPr>
          <p:cNvSpPr/>
          <p:nvPr/>
        </p:nvSpPr>
        <p:spPr>
          <a:xfrm>
            <a:off x="2278966" y="3920670"/>
            <a:ext cx="1028114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6AEDE-FA51-C98B-14B1-35C02CBD3197}"/>
              </a:ext>
            </a:extLst>
          </p:cNvPr>
          <p:cNvSpPr/>
          <p:nvPr/>
        </p:nvSpPr>
        <p:spPr>
          <a:xfrm>
            <a:off x="4325776" y="3916373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170A43-38F4-171F-BB70-4EF370261BB7}"/>
              </a:ext>
            </a:extLst>
          </p:cNvPr>
          <p:cNvSpPr/>
          <p:nvPr/>
        </p:nvSpPr>
        <p:spPr>
          <a:xfrm>
            <a:off x="7246033" y="3902945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CC4A54-14E7-61C0-B253-4EF8AE0D0752}"/>
              </a:ext>
            </a:extLst>
          </p:cNvPr>
          <p:cNvSpPr/>
          <p:nvPr/>
        </p:nvSpPr>
        <p:spPr>
          <a:xfrm>
            <a:off x="8857956" y="3920670"/>
            <a:ext cx="1418059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6F798-A441-64C8-B297-C4B13611AE54}"/>
              </a:ext>
            </a:extLst>
          </p:cNvPr>
          <p:cNvSpPr/>
          <p:nvPr/>
        </p:nvSpPr>
        <p:spPr>
          <a:xfrm>
            <a:off x="684605" y="4301182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D5357-DBF6-7C41-B059-64638D8A5415}"/>
              </a:ext>
            </a:extLst>
          </p:cNvPr>
          <p:cNvSpPr/>
          <p:nvPr/>
        </p:nvSpPr>
        <p:spPr>
          <a:xfrm>
            <a:off x="2262854" y="4312892"/>
            <a:ext cx="1704534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74967-A1D0-A674-FE1C-F24F48448DE5}"/>
              </a:ext>
            </a:extLst>
          </p:cNvPr>
          <p:cNvSpPr/>
          <p:nvPr/>
        </p:nvSpPr>
        <p:spPr>
          <a:xfrm>
            <a:off x="4334301" y="4305280"/>
            <a:ext cx="170453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17E63-5161-DDAE-C283-9CDDAAF8E5A3}"/>
              </a:ext>
            </a:extLst>
          </p:cNvPr>
          <p:cNvSpPr/>
          <p:nvPr/>
        </p:nvSpPr>
        <p:spPr>
          <a:xfrm>
            <a:off x="7234610" y="4301182"/>
            <a:ext cx="93599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4F90D-D84A-7FD0-F0CD-33057F06F680}"/>
              </a:ext>
            </a:extLst>
          </p:cNvPr>
          <p:cNvSpPr/>
          <p:nvPr/>
        </p:nvSpPr>
        <p:spPr>
          <a:xfrm>
            <a:off x="8835396" y="4288479"/>
            <a:ext cx="151797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2A949-FD71-F089-7F52-E4A6B8C6D063}"/>
              </a:ext>
            </a:extLst>
          </p:cNvPr>
          <p:cNvSpPr/>
          <p:nvPr/>
        </p:nvSpPr>
        <p:spPr>
          <a:xfrm>
            <a:off x="672035" y="4651043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CBC1E-5074-54F5-7941-E2565E101FCD}"/>
              </a:ext>
            </a:extLst>
          </p:cNvPr>
          <p:cNvSpPr/>
          <p:nvPr/>
        </p:nvSpPr>
        <p:spPr>
          <a:xfrm>
            <a:off x="2267544" y="4663185"/>
            <a:ext cx="1898056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51000-CE2F-C1C9-2689-732FEF3B02C8}"/>
              </a:ext>
            </a:extLst>
          </p:cNvPr>
          <p:cNvSpPr/>
          <p:nvPr/>
        </p:nvSpPr>
        <p:spPr>
          <a:xfrm>
            <a:off x="4335608" y="4656102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171F7-2342-B549-6BD3-64765AE3033A}"/>
              </a:ext>
            </a:extLst>
          </p:cNvPr>
          <p:cNvSpPr/>
          <p:nvPr/>
        </p:nvSpPr>
        <p:spPr>
          <a:xfrm>
            <a:off x="7234611" y="4645460"/>
            <a:ext cx="670524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75030C-8561-69FC-F853-DD8FACCBB795}"/>
              </a:ext>
            </a:extLst>
          </p:cNvPr>
          <p:cNvSpPr/>
          <p:nvPr/>
        </p:nvSpPr>
        <p:spPr>
          <a:xfrm>
            <a:off x="8846534" y="4663185"/>
            <a:ext cx="1418343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64A73CC8-F1CB-E77B-DE6E-E9EBF9C9A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837288"/>
              </p:ext>
            </p:extLst>
          </p:nvPr>
        </p:nvGraphicFramePr>
        <p:xfrm>
          <a:off x="609600" y="3129950"/>
          <a:ext cx="10972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26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2099339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2906415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591994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7971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 bowl of salsa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bowl of sals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ba|a</a:t>
                      </a:r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 bowl of sals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\Ba\B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bowl of s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a</a:t>
                      </a:r>
                      <a:r>
                        <a:rPr lang="en-US" dirty="0"/>
                        <a:t>ls</a:t>
                      </a:r>
                      <a:r>
                        <a:rPr lang="en-US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6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b="1" dirty="0"/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  <a:endParaRPr lang="en-US" b="1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82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9276-EC84-6210-E367-D17F7A7F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expressions define a set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158D-7440-F50B-6B99-5E3DD498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literal characters, like in glob </a:t>
            </a:r>
          </a:p>
          <a:p>
            <a:pPr lvl="1"/>
            <a:r>
              <a:rPr lang="en-US" dirty="0"/>
              <a:t>e.g., [</a:t>
            </a:r>
            <a:r>
              <a:rPr lang="en-US" dirty="0" err="1"/>
              <a:t>abc</a:t>
            </a:r>
            <a:r>
              <a:rPr lang="en-US" dirty="0"/>
              <a:t>] matches a, b, or c</a:t>
            </a:r>
          </a:p>
          <a:p>
            <a:endParaRPr lang="en-US" dirty="0"/>
          </a:p>
          <a:p>
            <a:r>
              <a:rPr lang="en-US" dirty="0"/>
              <a:t>Can be negated, like in glob </a:t>
            </a:r>
          </a:p>
          <a:p>
            <a:pPr lvl="1"/>
            <a:r>
              <a:rPr lang="en-US" dirty="0"/>
              <a:t>glob [!</a:t>
            </a:r>
            <a:r>
              <a:rPr lang="en-US" dirty="0" err="1"/>
              <a:t>abc</a:t>
            </a:r>
            <a:r>
              <a:rPr lang="en-US" dirty="0"/>
              <a:t>] matches anything other than a, b, or c</a:t>
            </a:r>
          </a:p>
          <a:p>
            <a:pPr lvl="1"/>
            <a:r>
              <a:rPr lang="en-US" dirty="0"/>
              <a:t>Regex negation character is ^</a:t>
            </a:r>
          </a:p>
          <a:p>
            <a:endParaRPr lang="en-US" dirty="0"/>
          </a:p>
          <a:p>
            <a:r>
              <a:rPr lang="en-US" dirty="0"/>
              <a:t>Can be ranges of characters (in alphabetical/numerical order)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9725-AC1F-FE3F-2398-497BA6D5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AE33-BFED-5834-3678-C96387B0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9F2E-3939-E5F2-9F2B-52D6B926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D3948B3A-C2D7-57E1-499F-A672E049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03793"/>
              </p:ext>
            </p:extLst>
          </p:nvPr>
        </p:nvGraphicFramePr>
        <p:xfrm>
          <a:off x="609600" y="2418080"/>
          <a:ext cx="1097280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465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3087858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1624819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508738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Bracket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the given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a character other than the given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1</a:t>
                      </a:r>
                      <a:r>
                        <a:rPr lang="en-US" u="sng" dirty="0">
                          <a:solidFill>
                            <a:srgbClr val="648FFF"/>
                          </a:solidFill>
                        </a:rPr>
                        <a:t>  </a:t>
                      </a:r>
                      <a:r>
                        <a:rPr lang="en-US" b="1" u="sng" dirty="0">
                          <a:solidFill>
                            <a:srgbClr val="FFB000"/>
                          </a:solidFill>
                        </a:rPr>
                        <a:t>B</a:t>
                      </a:r>
                      <a:r>
                        <a:rPr lang="en-US" dirty="0"/>
                        <a:t>a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n</a:t>
                      </a:r>
                      <a:r>
                        <a:rPr lang="en-US" dirty="0"/>
                        <a:t>a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n</a:t>
                      </a: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[0-2a-cA-C]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the characters in the given ranges (inclusive)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[0-2a-cA-C]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1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FFB000"/>
                          </a:solidFill>
                        </a:rPr>
                        <a:t>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7687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0A1B51-B496-02E1-93CB-D84548C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regex- bracket expression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C98A-2DA9-99F5-A036-E4A09543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49AF-62A1-DC55-E6EE-8C6CBEBD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3CEF-222F-3391-331F-37BE39FA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B621FF-36E1-01CA-63C6-C7B58DC213DE}"/>
              </a:ext>
            </a:extLst>
          </p:cNvPr>
          <p:cNvSpPr/>
          <p:nvPr/>
        </p:nvSpPr>
        <p:spPr>
          <a:xfrm>
            <a:off x="715692" y="2855334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A9B80-8D52-FA56-881F-C8538ED3B199}"/>
              </a:ext>
            </a:extLst>
          </p:cNvPr>
          <p:cNvSpPr/>
          <p:nvPr/>
        </p:nvSpPr>
        <p:spPr>
          <a:xfrm>
            <a:off x="2772510" y="2855334"/>
            <a:ext cx="260838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D97B8-F434-6112-CDDD-A4558A4FD88A}"/>
              </a:ext>
            </a:extLst>
          </p:cNvPr>
          <p:cNvSpPr/>
          <p:nvPr/>
        </p:nvSpPr>
        <p:spPr>
          <a:xfrm>
            <a:off x="5855677" y="2855334"/>
            <a:ext cx="146421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933A9-C0C3-DC9D-07B1-1CA0A5462635}"/>
              </a:ext>
            </a:extLst>
          </p:cNvPr>
          <p:cNvSpPr/>
          <p:nvPr/>
        </p:nvSpPr>
        <p:spPr>
          <a:xfrm>
            <a:off x="7520354" y="2867044"/>
            <a:ext cx="54864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B3C87-EA4D-C38A-AA09-FF118B72DDF2}"/>
              </a:ext>
            </a:extLst>
          </p:cNvPr>
          <p:cNvSpPr/>
          <p:nvPr/>
        </p:nvSpPr>
        <p:spPr>
          <a:xfrm>
            <a:off x="9121726" y="2844702"/>
            <a:ext cx="108673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F26C7-A7D5-1C9D-9EBC-AB8BE372AE10}"/>
              </a:ext>
            </a:extLst>
          </p:cNvPr>
          <p:cNvSpPr/>
          <p:nvPr/>
        </p:nvSpPr>
        <p:spPr>
          <a:xfrm>
            <a:off x="683458" y="3205195"/>
            <a:ext cx="5486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7FB6B-9DB5-1B37-BB9D-E6FFFD9A6495}"/>
              </a:ext>
            </a:extLst>
          </p:cNvPr>
          <p:cNvSpPr/>
          <p:nvPr/>
        </p:nvSpPr>
        <p:spPr>
          <a:xfrm>
            <a:off x="2772509" y="3258426"/>
            <a:ext cx="2847533" cy="51171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C6E0D2-1B7D-0FD2-4668-98B2F1F30155}"/>
              </a:ext>
            </a:extLst>
          </p:cNvPr>
          <p:cNvSpPr/>
          <p:nvPr/>
        </p:nvSpPr>
        <p:spPr>
          <a:xfrm>
            <a:off x="5855677" y="3246445"/>
            <a:ext cx="1540412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ADBAB-0A15-2EC1-B044-2AAEBE01359F}"/>
              </a:ext>
            </a:extLst>
          </p:cNvPr>
          <p:cNvSpPr/>
          <p:nvPr/>
        </p:nvSpPr>
        <p:spPr>
          <a:xfrm>
            <a:off x="7520354" y="3190284"/>
            <a:ext cx="6248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3E0C19-A3BF-D985-71CF-2F7C27F81BB7}"/>
              </a:ext>
            </a:extLst>
          </p:cNvPr>
          <p:cNvSpPr/>
          <p:nvPr/>
        </p:nvSpPr>
        <p:spPr>
          <a:xfrm>
            <a:off x="9121726" y="3246445"/>
            <a:ext cx="99168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CEEF3-FE05-8A79-8B12-CF09872F13DE}"/>
              </a:ext>
            </a:extLst>
          </p:cNvPr>
          <p:cNvSpPr/>
          <p:nvPr/>
        </p:nvSpPr>
        <p:spPr>
          <a:xfrm>
            <a:off x="715692" y="3844058"/>
            <a:ext cx="121158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1D58B-3CB6-279D-92ED-1C1B70C110FE}"/>
              </a:ext>
            </a:extLst>
          </p:cNvPr>
          <p:cNvSpPr/>
          <p:nvPr/>
        </p:nvSpPr>
        <p:spPr>
          <a:xfrm>
            <a:off x="2772510" y="3844058"/>
            <a:ext cx="2608382" cy="5520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7AC071-73BC-7019-C2E8-293E82A99307}"/>
              </a:ext>
            </a:extLst>
          </p:cNvPr>
          <p:cNvSpPr/>
          <p:nvPr/>
        </p:nvSpPr>
        <p:spPr>
          <a:xfrm>
            <a:off x="5855677" y="3844058"/>
            <a:ext cx="146421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0D1E2-1C1A-3F34-2D13-AE4644F05803}"/>
              </a:ext>
            </a:extLst>
          </p:cNvPr>
          <p:cNvSpPr/>
          <p:nvPr/>
        </p:nvSpPr>
        <p:spPr>
          <a:xfrm>
            <a:off x="7520354" y="3855768"/>
            <a:ext cx="1053904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5341E2-50CF-5A98-F7FA-C09E04E222DA}"/>
              </a:ext>
            </a:extLst>
          </p:cNvPr>
          <p:cNvSpPr/>
          <p:nvPr/>
        </p:nvSpPr>
        <p:spPr>
          <a:xfrm>
            <a:off x="9121726" y="3833426"/>
            <a:ext cx="1086730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E3601071-587C-5A56-13A7-485B015B9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559526"/>
              </p:ext>
            </p:extLst>
          </p:nvPr>
        </p:nvGraphicFramePr>
        <p:xfrm>
          <a:off x="609600" y="2418080"/>
          <a:ext cx="1097280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465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3087858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1624819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508738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Bracket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the given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a character other than the given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1</a:t>
                      </a:r>
                      <a:r>
                        <a:rPr lang="en-US" u="sng" dirty="0">
                          <a:solidFill>
                            <a:srgbClr val="648FFF"/>
                          </a:solidFill>
                        </a:rPr>
                        <a:t>  </a:t>
                      </a:r>
                      <a:r>
                        <a:rPr lang="en-US" b="1" u="sng" dirty="0">
                          <a:solidFill>
                            <a:srgbClr val="FFB000"/>
                          </a:solidFill>
                        </a:rPr>
                        <a:t>B</a:t>
                      </a:r>
                      <a:r>
                        <a:rPr lang="en-US" dirty="0"/>
                        <a:t>a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n</a:t>
                      </a:r>
                      <a:r>
                        <a:rPr lang="en-US" dirty="0"/>
                        <a:t>a</a:t>
                      </a:r>
                      <a:r>
                        <a:rPr lang="en-US" b="1" u="sng" dirty="0">
                          <a:solidFill>
                            <a:srgbClr val="DC267F"/>
                          </a:solidFill>
                        </a:rPr>
                        <a:t>n</a:t>
                      </a: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[0-2a-cA-C]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the characters in the given ranges (inclusive)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[0-2a-cA-C]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1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FFB000"/>
                          </a:solidFill>
                        </a:rPr>
                        <a:t>B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n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7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9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61AF-EE12-E421-C259-C4B31B53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are special strings which refer to a type of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C956-1121-90F8-0CEE-705DB744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to a range in a bracket expansion</a:t>
            </a:r>
          </a:p>
          <a:p>
            <a:endParaRPr lang="en-US" dirty="0"/>
          </a:p>
          <a:p>
            <a:r>
              <a:rPr lang="en-US" dirty="0"/>
              <a:t>Must be within a bracket expansion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5301-4BD1-CD0D-9E1E-80C200DF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A96D-7087-A0E3-F34E-2CBDEE05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F1E3-68FD-6502-C61D-9F644A30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7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D0E9A2E6-D782-2787-C332-614BAB61E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843199"/>
              </p:ext>
            </p:extLst>
          </p:nvPr>
        </p:nvGraphicFramePr>
        <p:xfrm>
          <a:off x="609600" y="1600200"/>
          <a:ext cx="10972800" cy="415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1936350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3015175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591994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7971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 bracket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[[:alpha:]]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[[:alpha:]]+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[[:digit:]]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[[:digit:]]+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E69F00"/>
                          </a:solidFill>
                        </a:rPr>
                        <a:t>012</a:t>
                      </a:r>
                      <a:r>
                        <a:rPr lang="en-US" dirty="0"/>
                        <a:t>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alnum</a:t>
                      </a:r>
                      <a:r>
                        <a:rPr lang="en-US" dirty="0"/>
                        <a:t>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alnum</a:t>
                      </a:r>
                      <a:r>
                        <a:rPr lang="en-US" dirty="0"/>
                        <a:t>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E69F00"/>
                          </a:solidFill>
                        </a:rPr>
                        <a:t>012</a:t>
                      </a:r>
                      <a:r>
                        <a:rPr lang="en-US" dirty="0"/>
                        <a:t>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5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[[:space:]]|\s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 \t\n\r]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[[:space:]]+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</a:t>
                      </a:r>
                      <a:r>
                        <a:rPr lang="en-US" b="1" u="sng" dirty="0">
                          <a:solidFill>
                            <a:srgbClr val="009E73"/>
                          </a:solidFill>
                        </a:rPr>
                        <a:t>\</a:t>
                      </a:r>
                      <a:r>
                        <a:rPr lang="en-US" b="1" u="sng" dirty="0" err="1">
                          <a:solidFill>
                            <a:srgbClr val="009E73"/>
                          </a:solidFill>
                        </a:rPr>
                        <a:t>t</a:t>
                      </a:r>
                      <a:r>
                        <a:rPr lang="en-US" dirty="0" err="1"/>
                        <a:t>abc</a:t>
                      </a:r>
                      <a:r>
                        <a:rPr lang="en-US" b="1" u="sng" dirty="0">
                          <a:solidFill>
                            <a:srgbClr val="0072B2"/>
                          </a:solidFill>
                        </a:rPr>
                        <a:t>  </a:t>
                      </a:r>
                      <a:r>
                        <a:rPr lang="en-US" dirty="0"/>
                        <a:t>DEF_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8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[[:upper:]]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[[:upper:]]+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[[:lower:]]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[[:lower:]]+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[A-Za-z0-9_]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E69F00"/>
                          </a:solidFill>
                        </a:rPr>
                        <a:t>012</a:t>
                      </a:r>
                      <a:r>
                        <a:rPr lang="en-US" dirty="0"/>
                        <a:t>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u="sng" dirty="0">
                          <a:solidFill>
                            <a:srgbClr val="D55E00"/>
                          </a:solidFill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6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punct</a:t>
                      </a:r>
                      <a:r>
                        <a:rPr lang="en-US" dirty="0"/>
                        <a:t>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[!"\#$%&amp;'()*+,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\-./:;&lt;=&gt;?@\[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\\\]^_`{|}~]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punct</a:t>
                      </a:r>
                      <a:r>
                        <a:rPr lang="en-US" dirty="0"/>
                        <a:t>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</a:t>
                      </a:r>
                      <a:r>
                        <a:rPr lang="en-US" b="1" u="sng" dirty="0">
                          <a:solidFill>
                            <a:srgbClr val="56B4E9"/>
                          </a:solidFill>
                        </a:rPr>
                        <a:t>!</a:t>
                      </a:r>
                      <a:r>
                        <a:rPr lang="en-US" dirty="0"/>
                        <a:t>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</a:t>
                      </a:r>
                      <a:r>
                        <a:rPr lang="en-US" b="1" u="sng" dirty="0">
                          <a:solidFill>
                            <a:srgbClr val="CC79A7"/>
                          </a:solidFill>
                        </a:rPr>
                        <a:t>_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199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27808C-62D6-C03C-84D8-CE7FC70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regex – Character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0263-BBA1-37A7-4A65-64397663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B913-A7C0-FF26-F440-D307D66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9F9E-F24C-C793-7C87-959898E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66AFB-E7D9-5D26-478A-74ED6EF5EC1E}"/>
              </a:ext>
            </a:extLst>
          </p:cNvPr>
          <p:cNvSpPr/>
          <p:nvPr/>
        </p:nvSpPr>
        <p:spPr>
          <a:xfrm>
            <a:off x="688027" y="2270390"/>
            <a:ext cx="953959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42540-3B55-DFD2-6F31-5C65B4840A24}"/>
              </a:ext>
            </a:extLst>
          </p:cNvPr>
          <p:cNvSpPr/>
          <p:nvPr/>
        </p:nvSpPr>
        <p:spPr>
          <a:xfrm>
            <a:off x="2259678" y="2270390"/>
            <a:ext cx="866979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0840B-9C54-7EDB-A5B4-BFD68837AF77}"/>
              </a:ext>
            </a:extLst>
          </p:cNvPr>
          <p:cNvSpPr/>
          <p:nvPr/>
        </p:nvSpPr>
        <p:spPr>
          <a:xfrm>
            <a:off x="4222709" y="2307283"/>
            <a:ext cx="170453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74DE3-A8CF-DE03-5DA0-028BB3B47D50}"/>
              </a:ext>
            </a:extLst>
          </p:cNvPr>
          <p:cNvSpPr/>
          <p:nvPr/>
        </p:nvSpPr>
        <p:spPr>
          <a:xfrm>
            <a:off x="7289786" y="2267519"/>
            <a:ext cx="101847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95136-04A6-8C51-F471-AD9AA9EB0F8B}"/>
              </a:ext>
            </a:extLst>
          </p:cNvPr>
          <p:cNvSpPr/>
          <p:nvPr/>
        </p:nvSpPr>
        <p:spPr>
          <a:xfrm>
            <a:off x="8870907" y="2267519"/>
            <a:ext cx="150212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779C39-A70E-472E-D96C-CE2E6471ACF5}"/>
              </a:ext>
            </a:extLst>
          </p:cNvPr>
          <p:cNvSpPr/>
          <p:nvPr/>
        </p:nvSpPr>
        <p:spPr>
          <a:xfrm>
            <a:off x="707546" y="2620250"/>
            <a:ext cx="934440" cy="313185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41461F-C6E4-E2FB-9805-9A15A3B05816}"/>
              </a:ext>
            </a:extLst>
          </p:cNvPr>
          <p:cNvSpPr/>
          <p:nvPr/>
        </p:nvSpPr>
        <p:spPr>
          <a:xfrm>
            <a:off x="2303055" y="2632393"/>
            <a:ext cx="1028114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7AA0D-A8E6-7A70-3803-8FFD12283DF8}"/>
              </a:ext>
            </a:extLst>
          </p:cNvPr>
          <p:cNvSpPr/>
          <p:nvPr/>
        </p:nvSpPr>
        <p:spPr>
          <a:xfrm>
            <a:off x="4253134" y="2644974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9F244-2004-5355-9C4B-DD7739ACBAFE}"/>
              </a:ext>
            </a:extLst>
          </p:cNvPr>
          <p:cNvSpPr/>
          <p:nvPr/>
        </p:nvSpPr>
        <p:spPr>
          <a:xfrm>
            <a:off x="7270121" y="2620251"/>
            <a:ext cx="1018471" cy="29349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66774-813B-30A2-0457-5C3B51243DB7}"/>
              </a:ext>
            </a:extLst>
          </p:cNvPr>
          <p:cNvSpPr/>
          <p:nvPr/>
        </p:nvSpPr>
        <p:spPr>
          <a:xfrm>
            <a:off x="8882045" y="2632393"/>
            <a:ext cx="1502125" cy="3010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D2808-BF48-5A7E-A236-E62AB688411C}"/>
              </a:ext>
            </a:extLst>
          </p:cNvPr>
          <p:cNvSpPr/>
          <p:nvPr/>
        </p:nvSpPr>
        <p:spPr>
          <a:xfrm>
            <a:off x="696992" y="3026865"/>
            <a:ext cx="1028112" cy="29243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4FB432-BDAD-D5AE-150D-C2EA849D5EFE}"/>
              </a:ext>
            </a:extLst>
          </p:cNvPr>
          <p:cNvSpPr/>
          <p:nvPr/>
        </p:nvSpPr>
        <p:spPr>
          <a:xfrm>
            <a:off x="2259679" y="2997370"/>
            <a:ext cx="1134934" cy="321928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8BF99-50F1-AF7C-C7D5-32F4DB09D83C}"/>
              </a:ext>
            </a:extLst>
          </p:cNvPr>
          <p:cNvSpPr/>
          <p:nvPr/>
        </p:nvSpPr>
        <p:spPr>
          <a:xfrm>
            <a:off x="4232541" y="3037870"/>
            <a:ext cx="170453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4AD22B-2CB0-E1FD-58F8-D014D38B236A}"/>
              </a:ext>
            </a:extLst>
          </p:cNvPr>
          <p:cNvSpPr/>
          <p:nvPr/>
        </p:nvSpPr>
        <p:spPr>
          <a:xfrm>
            <a:off x="7270120" y="3004857"/>
            <a:ext cx="1134933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962889-45EB-D5D5-C510-DDCFAA6BCF2C}"/>
              </a:ext>
            </a:extLst>
          </p:cNvPr>
          <p:cNvSpPr/>
          <p:nvPr/>
        </p:nvSpPr>
        <p:spPr>
          <a:xfrm>
            <a:off x="8880870" y="3046178"/>
            <a:ext cx="149216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CF2D88-41A1-F529-62A8-806BD95C825A}"/>
              </a:ext>
            </a:extLst>
          </p:cNvPr>
          <p:cNvSpPr/>
          <p:nvPr/>
        </p:nvSpPr>
        <p:spPr>
          <a:xfrm>
            <a:off x="706616" y="3380560"/>
            <a:ext cx="1250003" cy="31733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E8CEF-F3E6-87A4-154A-7415CE2C844E}"/>
              </a:ext>
            </a:extLst>
          </p:cNvPr>
          <p:cNvSpPr/>
          <p:nvPr/>
        </p:nvSpPr>
        <p:spPr>
          <a:xfrm>
            <a:off x="2307346" y="3409813"/>
            <a:ext cx="1028114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9307A-196F-E1D2-930B-015FE3EBA10C}"/>
              </a:ext>
            </a:extLst>
          </p:cNvPr>
          <p:cNvSpPr/>
          <p:nvPr/>
        </p:nvSpPr>
        <p:spPr>
          <a:xfrm>
            <a:off x="4233970" y="3391961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03A21D-75C7-70CF-0365-8756A3FEFEDC}"/>
              </a:ext>
            </a:extLst>
          </p:cNvPr>
          <p:cNvSpPr/>
          <p:nvPr/>
        </p:nvSpPr>
        <p:spPr>
          <a:xfrm>
            <a:off x="7272161" y="3369731"/>
            <a:ext cx="1152557" cy="30358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4B9433-69B2-6783-7520-F6B6C796FC2E}"/>
              </a:ext>
            </a:extLst>
          </p:cNvPr>
          <p:cNvSpPr/>
          <p:nvPr/>
        </p:nvSpPr>
        <p:spPr>
          <a:xfrm>
            <a:off x="8880870" y="3380307"/>
            <a:ext cx="1502125" cy="29300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791F06-BA8E-DBED-FCFD-0AE0EA465FE4}"/>
              </a:ext>
            </a:extLst>
          </p:cNvPr>
          <p:cNvSpPr/>
          <p:nvPr/>
        </p:nvSpPr>
        <p:spPr>
          <a:xfrm>
            <a:off x="707544" y="3761747"/>
            <a:ext cx="1028111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986678-2B1F-2A8C-1B18-75B622BEBD45}"/>
              </a:ext>
            </a:extLst>
          </p:cNvPr>
          <p:cNvSpPr/>
          <p:nvPr/>
        </p:nvSpPr>
        <p:spPr>
          <a:xfrm>
            <a:off x="2319466" y="3784269"/>
            <a:ext cx="1134934" cy="281355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3EA6C-D05B-E6E2-601D-571E7A101A60}"/>
              </a:ext>
            </a:extLst>
          </p:cNvPr>
          <p:cNvSpPr/>
          <p:nvPr/>
        </p:nvSpPr>
        <p:spPr>
          <a:xfrm>
            <a:off x="4223638" y="3769193"/>
            <a:ext cx="2683411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F55CCB-67B3-8814-49EC-F6ECBA3F57BD}"/>
              </a:ext>
            </a:extLst>
          </p:cNvPr>
          <p:cNvSpPr/>
          <p:nvPr/>
        </p:nvSpPr>
        <p:spPr>
          <a:xfrm>
            <a:off x="7289785" y="3770449"/>
            <a:ext cx="1134933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355CC4-63F7-DAF7-5352-CE14E3EA0765}"/>
              </a:ext>
            </a:extLst>
          </p:cNvPr>
          <p:cNvSpPr/>
          <p:nvPr/>
        </p:nvSpPr>
        <p:spPr>
          <a:xfrm>
            <a:off x="8880870" y="3773198"/>
            <a:ext cx="161998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1A7C4-D69C-4526-4ECA-B129D601106F}"/>
              </a:ext>
            </a:extLst>
          </p:cNvPr>
          <p:cNvSpPr/>
          <p:nvPr/>
        </p:nvSpPr>
        <p:spPr>
          <a:xfrm>
            <a:off x="706616" y="4121617"/>
            <a:ext cx="944273" cy="31733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060448-862C-D40F-AD61-3D535132D496}"/>
              </a:ext>
            </a:extLst>
          </p:cNvPr>
          <p:cNvSpPr/>
          <p:nvPr/>
        </p:nvSpPr>
        <p:spPr>
          <a:xfrm>
            <a:off x="2306417" y="4171497"/>
            <a:ext cx="1028114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7B0E8-1DC6-255A-17E0-4CE1D683C53B}"/>
              </a:ext>
            </a:extLst>
          </p:cNvPr>
          <p:cNvSpPr/>
          <p:nvPr/>
        </p:nvSpPr>
        <p:spPr>
          <a:xfrm>
            <a:off x="4233041" y="4153645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A9F71D-0AA9-17CF-181C-AE8AB472777E}"/>
              </a:ext>
            </a:extLst>
          </p:cNvPr>
          <p:cNvSpPr/>
          <p:nvPr/>
        </p:nvSpPr>
        <p:spPr>
          <a:xfrm>
            <a:off x="7271232" y="4131415"/>
            <a:ext cx="1152557" cy="30358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3E075-4582-B0E7-DB41-18FC0AD7BEF9}"/>
              </a:ext>
            </a:extLst>
          </p:cNvPr>
          <p:cNvSpPr/>
          <p:nvPr/>
        </p:nvSpPr>
        <p:spPr>
          <a:xfrm>
            <a:off x="8879941" y="4141992"/>
            <a:ext cx="1619982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B2F51F-2AC5-041E-318D-DA577C789217}"/>
              </a:ext>
            </a:extLst>
          </p:cNvPr>
          <p:cNvSpPr/>
          <p:nvPr/>
        </p:nvSpPr>
        <p:spPr>
          <a:xfrm>
            <a:off x="688027" y="4504593"/>
            <a:ext cx="1028111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4BCF0-FCD0-35EA-15D4-7BFAD84EDB21}"/>
              </a:ext>
            </a:extLst>
          </p:cNvPr>
          <p:cNvSpPr/>
          <p:nvPr/>
        </p:nvSpPr>
        <p:spPr>
          <a:xfrm>
            <a:off x="2318537" y="4516457"/>
            <a:ext cx="1134934" cy="281355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D98380-6A19-3AA7-5E71-0824CCF87B92}"/>
              </a:ext>
            </a:extLst>
          </p:cNvPr>
          <p:cNvSpPr/>
          <p:nvPr/>
        </p:nvSpPr>
        <p:spPr>
          <a:xfrm>
            <a:off x="4222709" y="4501381"/>
            <a:ext cx="2683411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A00812-2CE1-A6E6-241B-D78524F36C3A}"/>
              </a:ext>
            </a:extLst>
          </p:cNvPr>
          <p:cNvSpPr/>
          <p:nvPr/>
        </p:nvSpPr>
        <p:spPr>
          <a:xfrm>
            <a:off x="7270119" y="4504593"/>
            <a:ext cx="1134933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468DA6-08B7-5A63-45A7-DBEF72115A58}"/>
              </a:ext>
            </a:extLst>
          </p:cNvPr>
          <p:cNvSpPr/>
          <p:nvPr/>
        </p:nvSpPr>
        <p:spPr>
          <a:xfrm>
            <a:off x="8824796" y="4510786"/>
            <a:ext cx="1619982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E1B1D6-754B-B837-C1FF-61B1A7F0CB67}"/>
              </a:ext>
            </a:extLst>
          </p:cNvPr>
          <p:cNvSpPr/>
          <p:nvPr/>
        </p:nvSpPr>
        <p:spPr>
          <a:xfrm>
            <a:off x="706616" y="4845420"/>
            <a:ext cx="944273" cy="31733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E4969F-3BC2-9E92-57CF-84B42739420C}"/>
              </a:ext>
            </a:extLst>
          </p:cNvPr>
          <p:cNvSpPr/>
          <p:nvPr/>
        </p:nvSpPr>
        <p:spPr>
          <a:xfrm>
            <a:off x="2306417" y="4865804"/>
            <a:ext cx="1380680" cy="85526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07343D-C4E4-3C42-4821-F04A3A6499DA}"/>
              </a:ext>
            </a:extLst>
          </p:cNvPr>
          <p:cNvSpPr/>
          <p:nvPr/>
        </p:nvSpPr>
        <p:spPr>
          <a:xfrm>
            <a:off x="4233041" y="4877448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28BE38-1F65-7FD1-1127-B3917F84D935}"/>
              </a:ext>
            </a:extLst>
          </p:cNvPr>
          <p:cNvSpPr/>
          <p:nvPr/>
        </p:nvSpPr>
        <p:spPr>
          <a:xfrm>
            <a:off x="7271232" y="4855218"/>
            <a:ext cx="1152557" cy="30358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7FBCED-9479-B918-62A4-C8EDFC0B5E6E}"/>
              </a:ext>
            </a:extLst>
          </p:cNvPr>
          <p:cNvSpPr/>
          <p:nvPr/>
        </p:nvSpPr>
        <p:spPr>
          <a:xfrm>
            <a:off x="8879941" y="4865795"/>
            <a:ext cx="1619982" cy="33322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7">
            <a:extLst>
              <a:ext uri="{FF2B5EF4-FFF2-40B4-BE49-F238E27FC236}">
                <a16:creationId xmlns:a16="http://schemas.microsoft.com/office/drawing/2014/main" id="{9951C154-2DA4-93D0-6431-83364119F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278134"/>
              </p:ext>
            </p:extLst>
          </p:nvPr>
        </p:nvGraphicFramePr>
        <p:xfrm>
          <a:off x="609600" y="1598134"/>
          <a:ext cx="10972800" cy="415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1936350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3015175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591994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7971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 bracket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[[:alpha:]]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[[:alpha:]]+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[[:digit:]]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[[:digit:]]+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E69F00"/>
                          </a:solidFill>
                        </a:rPr>
                        <a:t>012</a:t>
                      </a:r>
                      <a:r>
                        <a:rPr lang="en-US" dirty="0"/>
                        <a:t>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alnum</a:t>
                      </a:r>
                      <a:r>
                        <a:rPr lang="en-US" dirty="0"/>
                        <a:t>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alnum</a:t>
                      </a:r>
                      <a:r>
                        <a:rPr lang="en-US" dirty="0"/>
                        <a:t>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E69F00"/>
                          </a:solidFill>
                        </a:rPr>
                        <a:t>012</a:t>
                      </a:r>
                      <a:r>
                        <a:rPr lang="en-US" dirty="0"/>
                        <a:t>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5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[[:space:]]|\s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 \t\n\r]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[[:space:]]+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</a:t>
                      </a:r>
                      <a:r>
                        <a:rPr lang="en-US" b="1" u="sng" dirty="0">
                          <a:solidFill>
                            <a:srgbClr val="009E73"/>
                          </a:solidFill>
                        </a:rPr>
                        <a:t>\</a:t>
                      </a:r>
                      <a:r>
                        <a:rPr lang="en-US" b="1" u="sng" dirty="0" err="1">
                          <a:solidFill>
                            <a:srgbClr val="009E73"/>
                          </a:solidFill>
                        </a:rPr>
                        <a:t>t</a:t>
                      </a:r>
                      <a:r>
                        <a:rPr lang="en-US" dirty="0" err="1"/>
                        <a:t>abc</a:t>
                      </a:r>
                      <a:r>
                        <a:rPr lang="en-US" b="1" u="sng" dirty="0">
                          <a:solidFill>
                            <a:srgbClr val="0072B2"/>
                          </a:solidFill>
                        </a:rPr>
                        <a:t>  </a:t>
                      </a:r>
                      <a:r>
                        <a:rPr lang="en-US" dirty="0"/>
                        <a:t>DEF_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8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[[:upper:]]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[[:upper:]]+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[[:lower:]]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[[:lower:]]+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[A-Za-z0-9_]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E69F00"/>
                          </a:solidFill>
                        </a:rPr>
                        <a:t>012</a:t>
                      </a:r>
                      <a:r>
                        <a:rPr lang="en-US" dirty="0"/>
                        <a:t>!\</a:t>
                      </a:r>
                      <a:r>
                        <a:rPr lang="en-US" dirty="0" err="1"/>
                        <a:t>t</a:t>
                      </a:r>
                      <a:r>
                        <a:rPr lang="en-US" b="1" u="sng" dirty="0" err="1">
                          <a:solidFill>
                            <a:srgbClr val="F0E442"/>
                          </a:solidFill>
                        </a:rPr>
                        <a:t>abc</a:t>
                      </a:r>
                      <a:r>
                        <a:rPr lang="en-US" dirty="0"/>
                        <a:t>  </a:t>
                      </a:r>
                      <a:r>
                        <a:rPr lang="en-US" b="1" u="sng" dirty="0">
                          <a:solidFill>
                            <a:srgbClr val="D55E00"/>
                          </a:solidFill>
                        </a:rPr>
                        <a:t>DEF</a:t>
                      </a:r>
                      <a:r>
                        <a:rPr lang="en-US" u="sng" dirty="0">
                          <a:solidFill>
                            <a:srgbClr val="D55E00"/>
                          </a:solidFill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6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punct</a:t>
                      </a:r>
                      <a:r>
                        <a:rPr lang="en-US" dirty="0"/>
                        <a:t>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[!"\#$%&amp;'()*+,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\-./:;&lt;=&gt;?@\[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\\\]^_`{|}~]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012!\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[[:</a:t>
                      </a:r>
                      <a:r>
                        <a:rPr lang="en-US" dirty="0" err="1"/>
                        <a:t>punct</a:t>
                      </a:r>
                      <a:r>
                        <a:rPr lang="en-US" dirty="0"/>
                        <a:t>:]]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</a:t>
                      </a:r>
                      <a:r>
                        <a:rPr lang="en-US" b="1" u="sng" dirty="0">
                          <a:solidFill>
                            <a:srgbClr val="56B4E9"/>
                          </a:solidFill>
                        </a:rPr>
                        <a:t>!</a:t>
                      </a:r>
                      <a:r>
                        <a:rPr lang="en-US" dirty="0"/>
                        <a:t>\</a:t>
                      </a:r>
                      <a:r>
                        <a:rPr lang="en-US" dirty="0" err="1"/>
                        <a:t>tabc</a:t>
                      </a:r>
                      <a:r>
                        <a:rPr lang="en-US" dirty="0"/>
                        <a:t>  DEF</a:t>
                      </a:r>
                      <a:r>
                        <a:rPr lang="en-US" b="1" u="sng" dirty="0">
                          <a:solidFill>
                            <a:srgbClr val="CC79A7"/>
                          </a:solidFill>
                        </a:rPr>
                        <a:t>_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1991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DE55313-2FB7-A4E6-A935-2E218657A141}"/>
              </a:ext>
            </a:extLst>
          </p:cNvPr>
          <p:cNvSpPr txBox="1"/>
          <p:nvPr/>
        </p:nvSpPr>
        <p:spPr>
          <a:xfrm>
            <a:off x="1165123" y="5789056"/>
            <a:ext cx="98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outer [] form a bracket expression. You can combine/negate these (e.g., [^[:alpha:][:digit]] </a:t>
            </a:r>
          </a:p>
          <a:p>
            <a:r>
              <a:rPr lang="en-US" dirty="0"/>
              <a:t>the opposite of \w and \s is \W and \S (i.e., uppercase is negated version)</a:t>
            </a:r>
          </a:p>
        </p:txBody>
      </p:sp>
    </p:spTree>
    <p:extLst>
      <p:ext uri="{BB962C8B-B14F-4D97-AF65-F5344CB8AC3E}">
        <p14:creationId xmlns:p14="http://schemas.microsoft.com/office/powerpoint/2010/main" val="22993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b="1" dirty="0"/>
              <a:t>Match groups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6CD-F027-D2B7-C6C8-011A097B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ED0A-040C-8871-CA25-BB6FB156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groups define portions of your pattern you want to refer back to (backreference)</a:t>
            </a:r>
          </a:p>
          <a:p>
            <a:pPr lvl="1"/>
            <a:r>
              <a:rPr lang="en-US" dirty="0"/>
              <a:t>Can use backreferences within a pattern or during a replace operation</a:t>
            </a:r>
          </a:p>
          <a:p>
            <a:r>
              <a:rPr lang="en-US" dirty="0"/>
              <a:t>Match groups are defined using parentheses “()”</a:t>
            </a:r>
          </a:p>
          <a:p>
            <a:r>
              <a:rPr lang="en-US" dirty="0"/>
              <a:t>Each match group can be backreferenced using escaped numbers</a:t>
            </a:r>
          </a:p>
          <a:p>
            <a:pPr lvl="1"/>
            <a:r>
              <a:rPr lang="en-US" dirty="0"/>
              <a:t>“(a)(b)(c)” are backreferenced using “\1\2\3”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/>
              <a:t>String “1,2,3,4,1,5,6,7”</a:t>
            </a:r>
          </a:p>
          <a:p>
            <a:pPr lvl="1"/>
            <a:r>
              <a:rPr lang="en-US" dirty="0"/>
              <a:t>Pattern “([0-9]).*(\1)”</a:t>
            </a:r>
          </a:p>
          <a:p>
            <a:pPr lvl="1"/>
            <a:r>
              <a:rPr lang="en-US" dirty="0"/>
              <a:t>Match “1,2,3,4,1”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D94D-32D2-8F3C-4EDA-91CB6725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F33D-FD99-7529-DA66-27AF57ED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8CA3-D47C-3155-4C67-5BE9106C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 a UNIX system, </a:t>
            </a:r>
            <a:r>
              <a:rPr lang="en-US" sz="2400" i="1" dirty="0"/>
              <a:t>almost</a:t>
            </a:r>
            <a:r>
              <a:rPr lang="en-US" sz="2400" dirty="0"/>
              <a:t> everything is given a </a:t>
            </a:r>
            <a:r>
              <a:rPr lang="en-US" sz="2400" dirty="0" err="1"/>
              <a:t>filehandle</a:t>
            </a:r>
            <a:r>
              <a:rPr lang="en-US" sz="2400" dirty="0"/>
              <a:t> (address in the filesystem).</a:t>
            </a:r>
          </a:p>
          <a:p>
            <a:pPr marL="0" indent="0">
              <a:buNone/>
            </a:pPr>
            <a:r>
              <a:rPr lang="en-US" dirty="0"/>
              <a:t>See this week’s reading for more details!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19632" y="3200084"/>
          <a:ext cx="790008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552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Regular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 of other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Links (shortcuts) to other files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Character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Type of special file – serial access only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Block</a:t>
                      </a:r>
                      <a:r>
                        <a:rPr lang="en-US" sz="1800" b="1" baseline="0" dirty="0"/>
                        <a:t> device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 of special file – supports random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 inter-process 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Named pipes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like sockets, w/o network socket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  <a:endParaRPr lang="en-US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8C81B7BA-03A8-DB85-C833-6B1B71A9FB93}"/>
              </a:ext>
            </a:extLst>
          </p:cNvPr>
          <p:cNvSpPr/>
          <p:nvPr/>
        </p:nvSpPr>
        <p:spPr>
          <a:xfrm>
            <a:off x="2331308" y="3542270"/>
            <a:ext cx="148281" cy="1103871"/>
          </a:xfrm>
          <a:prstGeom prst="leftBracket">
            <a:avLst/>
          </a:prstGeom>
          <a:ln w="3810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B6DF4B98-951B-87BF-07B3-3904654DFB35}"/>
              </a:ext>
            </a:extLst>
          </p:cNvPr>
          <p:cNvSpPr/>
          <p:nvPr/>
        </p:nvSpPr>
        <p:spPr>
          <a:xfrm>
            <a:off x="2331308" y="4705863"/>
            <a:ext cx="148281" cy="1420301"/>
          </a:xfrm>
          <a:prstGeom prst="leftBracket">
            <a:avLst/>
          </a:prstGeom>
          <a:ln w="3810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517E5-8882-8C1C-F213-13EA2F825574}"/>
              </a:ext>
            </a:extLst>
          </p:cNvPr>
          <p:cNvSpPr txBox="1"/>
          <p:nvPr/>
        </p:nvSpPr>
        <p:spPr>
          <a:xfrm>
            <a:off x="734776" y="3912973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08145-75DF-2D2C-86E2-ACAA7A10F3AC}"/>
              </a:ext>
            </a:extLst>
          </p:cNvPr>
          <p:cNvSpPr txBox="1"/>
          <p:nvPr/>
        </p:nvSpPr>
        <p:spPr>
          <a:xfrm>
            <a:off x="690469" y="5231347"/>
            <a:ext cx="15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Outside course</a:t>
            </a:r>
          </a:p>
          <a:p>
            <a:pPr algn="ctr"/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927373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b="1" dirty="0"/>
              <a:t>Demo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0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/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8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A4DD-8083-F5D2-B325-744628DA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Perl-compatible regex (</a:t>
            </a:r>
            <a:r>
              <a:rPr lang="en-US" dirty="0" err="1"/>
              <a:t>pcre</a:t>
            </a:r>
            <a:r>
              <a:rPr lang="en-US" dirty="0"/>
              <a:t>) are a newer “</a:t>
            </a:r>
            <a:r>
              <a:rPr lang="en-US" dirty="0" err="1"/>
              <a:t>flavour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8772-736A-1CA2-4627-33FA91A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“</a:t>
            </a:r>
            <a:r>
              <a:rPr lang="en-US" dirty="0" err="1"/>
              <a:t>flavours</a:t>
            </a:r>
            <a:r>
              <a:rPr lang="en-US" dirty="0"/>
              <a:t>” refer to the software (or “engine”) that interprets the pattern and searches for matches</a:t>
            </a:r>
          </a:p>
          <a:p>
            <a:endParaRPr lang="en-US" dirty="0"/>
          </a:p>
          <a:p>
            <a:r>
              <a:rPr lang="en-US" dirty="0"/>
              <a:t>PCRE was inspired by functionality of the Perl programming language</a:t>
            </a:r>
          </a:p>
          <a:p>
            <a:endParaRPr lang="en-US" dirty="0"/>
          </a:p>
          <a:p>
            <a:r>
              <a:rPr lang="en-US" dirty="0"/>
              <a:t>Supported by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dirty="0"/>
              <a:t> and by Python.</a:t>
            </a:r>
          </a:p>
          <a:p>
            <a:endParaRPr lang="en-US" dirty="0"/>
          </a:p>
          <a:p>
            <a:r>
              <a:rPr lang="en-US" dirty="0"/>
              <a:t>Includes valuable extensions of GNU ERE</a:t>
            </a:r>
          </a:p>
          <a:p>
            <a:endParaRPr lang="en-US" dirty="0"/>
          </a:p>
          <a:p>
            <a:r>
              <a:rPr lang="en-US" dirty="0"/>
              <a:t>We’ll cover some extensions today, but there are more!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556B-782D-ECE6-C2E6-C6BB7B7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1065-B9CA-519A-17BE-1751A244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DCBE-E0E8-1F4A-E964-9063DD1F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/>
              <a:t>Perl regex</a:t>
            </a:r>
          </a:p>
          <a:p>
            <a:pPr lvl="1"/>
            <a:r>
              <a:rPr lang="en-US" b="1" dirty="0"/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6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E3C7-D42A-BDBD-372D-7098420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quantifiers lazy with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4BBB-16A5-6892-9749-D675FF0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? to a quantifier makes it lazy</a:t>
            </a:r>
          </a:p>
          <a:p>
            <a:pPr lvl="1"/>
            <a:r>
              <a:rPr lang="en-US" dirty="0"/>
              <a:t>“.*?”</a:t>
            </a:r>
          </a:p>
          <a:p>
            <a:pPr lvl="1"/>
            <a:r>
              <a:rPr lang="en-US" dirty="0"/>
              <a:t>“.+?”</a:t>
            </a:r>
          </a:p>
          <a:p>
            <a:pPr lvl="1"/>
            <a:r>
              <a:rPr lang="en-US" dirty="0"/>
              <a:t>“{0,2}?”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A4C6-9CA3-476E-DB67-AF39EE0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E903-1E90-8590-8D83-F114E3AE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1B53-9E4D-4B24-7CAA-A7FE063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DBAE-6261-A325-EF03-928907DB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vs greedy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EE9C-0463-79A4-E789-EF9AAC34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behavior of quantifiers:</a:t>
            </a:r>
          </a:p>
          <a:p>
            <a:pPr lvl="1"/>
            <a:r>
              <a:rPr lang="en-US" dirty="0"/>
              <a:t>Greedy matches as much as it can</a:t>
            </a:r>
          </a:p>
          <a:p>
            <a:pPr lvl="1"/>
            <a:r>
              <a:rPr lang="en-US" dirty="0"/>
              <a:t>Lazy matches as little as it can</a:t>
            </a:r>
          </a:p>
          <a:p>
            <a:endParaRPr lang="en-US" dirty="0"/>
          </a:p>
          <a:p>
            <a:r>
              <a:rPr lang="en-US" dirty="0"/>
              <a:t>Behind the scenes it describes a difference in how the regex engine constructs a match</a:t>
            </a:r>
          </a:p>
          <a:p>
            <a:endParaRPr lang="en-US" dirty="0"/>
          </a:p>
          <a:p>
            <a:r>
              <a:rPr lang="en-US" dirty="0"/>
              <a:t>Each element of regex pattern is processed in turn from left to right</a:t>
            </a:r>
          </a:p>
          <a:p>
            <a:pPr lvl="1"/>
            <a:r>
              <a:rPr lang="en-US" dirty="0"/>
              <a:t>An element is a character or bracket expression plus any quantifiers (e.g., “a+”, “[[:alpha:]]{5,10}”)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B609-D931-2210-3D6E-7CB3E9EC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CFAA-0E45-5E49-ABF9-0E39E06A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80DF-D1E3-16C8-1E19-36C2BFFB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9AC7-9AF8-109E-AE48-88494954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engines handle quantifiers by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FE14-F70F-3B4B-B7FE-EB5E0949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behavior (greedy) matches as much as possible and then walks back until the whole pattern matches.</a:t>
            </a:r>
          </a:p>
          <a:p>
            <a:pPr lvl="1"/>
            <a:r>
              <a:rPr lang="en-US" dirty="0"/>
              <a:t>E.g., string “xx123xx123xx” and pattern “.*123”</a:t>
            </a:r>
          </a:p>
          <a:p>
            <a:pPr lvl="1"/>
            <a:r>
              <a:rPr lang="en-US" dirty="0"/>
              <a:t>“.*” matches (A.K.A. consumes) “xx123xx123xx” then backtracks until “1” matches, then “2”, then “3”</a:t>
            </a:r>
          </a:p>
          <a:p>
            <a:pPr lvl="1"/>
            <a:r>
              <a:rPr lang="en-US" dirty="0"/>
              <a:t>Final match is “xx123xx123”</a:t>
            </a:r>
          </a:p>
          <a:p>
            <a:endParaRPr lang="en-US" dirty="0"/>
          </a:p>
          <a:p>
            <a:r>
              <a:rPr lang="en-US" dirty="0"/>
              <a:t>Lazy behavior matches as little as possible and then adds characters until the whole pattern matches</a:t>
            </a:r>
          </a:p>
          <a:p>
            <a:pPr lvl="1"/>
            <a:r>
              <a:rPr lang="en-US" dirty="0"/>
              <a:t>E.g., string “xx123xx123xx” and pattern “.*?123”</a:t>
            </a:r>
          </a:p>
          <a:p>
            <a:pPr lvl="1"/>
            <a:r>
              <a:rPr lang="en-US" dirty="0"/>
              <a:t>“.*?” matches nothing then adds characters until “1”, “2”, and “3” matches too</a:t>
            </a:r>
          </a:p>
          <a:p>
            <a:pPr lvl="1"/>
            <a:r>
              <a:rPr lang="en-US" dirty="0"/>
              <a:t>Final match is “xx123”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2C0B-69EF-42CB-2674-6382C53F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FB24-A787-1E06-7B7E-17CBD540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E353-7907-D3B0-3D68-75E267B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/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b="1" dirty="0" err="1"/>
              <a:t>Lookarounds</a:t>
            </a:r>
            <a:endParaRPr lang="en-US" b="1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8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3DA9ECD8-A08D-8ABF-A65F-15C2B1668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623845"/>
              </p:ext>
            </p:extLst>
          </p:nvPr>
        </p:nvGraphicFramePr>
        <p:xfrm>
          <a:off x="609600" y="2501900"/>
          <a:ext cx="10972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1484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2340077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2572119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591994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7971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(?=pattern)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lookahead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\w(?=w)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o</a:t>
                      </a:r>
                      <a:r>
                        <a:rPr lang="en-US" dirty="0"/>
                        <a:t>wl of salsa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(?!pattern)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lookahead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a(?!$)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 bowl of 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(?&lt;=pattern)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lookbehind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(?&lt;=s)a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ls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(?&lt;!pattern)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lookbehind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(?&lt;!^)a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ls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896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27808C-62D6-C03C-84D8-CE7FC70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Lookarounds</a:t>
            </a:r>
            <a:r>
              <a:rPr lang="en-US" dirty="0"/>
              <a:t> specify context of the match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0263-BBA1-37A7-4A65-64397663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B913-A7C0-FF26-F440-D307D66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9F9E-F24C-C793-7C87-959898E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85E912-11DA-4044-9785-AD27627D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Lookarounds</a:t>
            </a:r>
            <a:r>
              <a:rPr lang="en-US" dirty="0"/>
              <a:t> aren’t matched, but can apply a rule to matched portion</a:t>
            </a:r>
          </a:p>
          <a:p>
            <a:r>
              <a:rPr lang="en-US" dirty="0" err="1"/>
              <a:t>lookarounds</a:t>
            </a:r>
            <a:r>
              <a:rPr lang="en-US" dirty="0"/>
              <a:t> don’t have width (i.e., they can match in between characters)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Lookarounds</a:t>
            </a:r>
            <a:r>
              <a:rPr lang="en-US" dirty="0"/>
              <a:t> can control features within matches as well as around matches</a:t>
            </a:r>
          </a:p>
          <a:p>
            <a:pPr lvl="1"/>
            <a:r>
              <a:rPr lang="en-US" dirty="0"/>
              <a:t>“\w*o\w*” matches “bowl” and “of”</a:t>
            </a:r>
          </a:p>
          <a:p>
            <a:pPr lvl="1"/>
            <a:r>
              <a:rPr lang="en-US" dirty="0"/>
              <a:t>“(?=\b\w{4}\b)” specifies 4 word characters between word boundaries (i.e., 4 letter word)</a:t>
            </a:r>
          </a:p>
          <a:p>
            <a:pPr lvl="1"/>
            <a:r>
              <a:rPr lang="en-US" dirty="0"/>
              <a:t>“(?=\b\w{4}\b)\w*o\w*” matches “bowl” but not “of”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EB66A5-DE02-3C35-44BF-D8A6FE3C45EA}"/>
              </a:ext>
            </a:extLst>
          </p:cNvPr>
          <p:cNvSpPr/>
          <p:nvPr/>
        </p:nvSpPr>
        <p:spPr>
          <a:xfrm>
            <a:off x="705858" y="2926320"/>
            <a:ext cx="1034451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2B97F7-E835-E0D6-019A-BC2DCC0B4B92}"/>
              </a:ext>
            </a:extLst>
          </p:cNvPr>
          <p:cNvSpPr/>
          <p:nvPr/>
        </p:nvSpPr>
        <p:spPr>
          <a:xfrm>
            <a:off x="2313604" y="2928198"/>
            <a:ext cx="1891324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7A2CF-3B85-B0F3-800E-46F21AAAE13A}"/>
              </a:ext>
            </a:extLst>
          </p:cNvPr>
          <p:cNvSpPr/>
          <p:nvPr/>
        </p:nvSpPr>
        <p:spPr>
          <a:xfrm>
            <a:off x="4654720" y="2937072"/>
            <a:ext cx="170453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AB63A-33C7-AED7-3608-3D8DE284BD15}"/>
              </a:ext>
            </a:extLst>
          </p:cNvPr>
          <p:cNvSpPr/>
          <p:nvPr/>
        </p:nvSpPr>
        <p:spPr>
          <a:xfrm>
            <a:off x="7246032" y="2926320"/>
            <a:ext cx="895077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E9AB77-938B-AD1A-F2DE-069727762C98}"/>
              </a:ext>
            </a:extLst>
          </p:cNvPr>
          <p:cNvSpPr/>
          <p:nvPr/>
        </p:nvSpPr>
        <p:spPr>
          <a:xfrm>
            <a:off x="8875667" y="2913617"/>
            <a:ext cx="1418707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207F0-696A-17D2-787E-90A202446BC8}"/>
              </a:ext>
            </a:extLst>
          </p:cNvPr>
          <p:cNvSpPr/>
          <p:nvPr/>
        </p:nvSpPr>
        <p:spPr>
          <a:xfrm>
            <a:off x="683457" y="3276181"/>
            <a:ext cx="1056852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FB0006-86C9-D3F6-4F78-25BC20164E76}"/>
              </a:ext>
            </a:extLst>
          </p:cNvPr>
          <p:cNvSpPr/>
          <p:nvPr/>
        </p:nvSpPr>
        <p:spPr>
          <a:xfrm>
            <a:off x="2278966" y="3288323"/>
            <a:ext cx="204681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6AEDE-FA51-C98B-14B1-35C02CBD3197}"/>
              </a:ext>
            </a:extLst>
          </p:cNvPr>
          <p:cNvSpPr/>
          <p:nvPr/>
        </p:nvSpPr>
        <p:spPr>
          <a:xfrm>
            <a:off x="4673780" y="3293212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170A43-38F4-171F-BB70-4EF370261BB7}"/>
              </a:ext>
            </a:extLst>
          </p:cNvPr>
          <p:cNvSpPr/>
          <p:nvPr/>
        </p:nvSpPr>
        <p:spPr>
          <a:xfrm>
            <a:off x="7246032" y="3270598"/>
            <a:ext cx="780367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CC4A54-14E7-61C0-B253-4EF8AE0D0752}"/>
              </a:ext>
            </a:extLst>
          </p:cNvPr>
          <p:cNvSpPr/>
          <p:nvPr/>
        </p:nvSpPr>
        <p:spPr>
          <a:xfrm>
            <a:off x="8857956" y="3288323"/>
            <a:ext cx="1458978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6F798-A441-64C8-B297-C4B13611AE54}"/>
              </a:ext>
            </a:extLst>
          </p:cNvPr>
          <p:cNvSpPr/>
          <p:nvPr/>
        </p:nvSpPr>
        <p:spPr>
          <a:xfrm>
            <a:off x="684605" y="3668835"/>
            <a:ext cx="1211336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D5357-DBF6-7C41-B059-64638D8A5415}"/>
              </a:ext>
            </a:extLst>
          </p:cNvPr>
          <p:cNvSpPr/>
          <p:nvPr/>
        </p:nvSpPr>
        <p:spPr>
          <a:xfrm>
            <a:off x="2312013" y="3670713"/>
            <a:ext cx="2071447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74967-A1D0-A674-FE1C-F24F48448DE5}"/>
              </a:ext>
            </a:extLst>
          </p:cNvPr>
          <p:cNvSpPr/>
          <p:nvPr/>
        </p:nvSpPr>
        <p:spPr>
          <a:xfrm>
            <a:off x="4660266" y="3682655"/>
            <a:ext cx="1704535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17E63-5161-DDAE-C283-9CDDAAF8E5A3}"/>
              </a:ext>
            </a:extLst>
          </p:cNvPr>
          <p:cNvSpPr/>
          <p:nvPr/>
        </p:nvSpPr>
        <p:spPr>
          <a:xfrm>
            <a:off x="7234611" y="3668835"/>
            <a:ext cx="780366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4F90D-D84A-7FD0-F0CD-33057F06F680}"/>
              </a:ext>
            </a:extLst>
          </p:cNvPr>
          <p:cNvSpPr/>
          <p:nvPr/>
        </p:nvSpPr>
        <p:spPr>
          <a:xfrm>
            <a:off x="8835396" y="3656132"/>
            <a:ext cx="1458978" cy="28135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2A949-FD71-F089-7F52-E4A6B8C6D063}"/>
              </a:ext>
            </a:extLst>
          </p:cNvPr>
          <p:cNvSpPr/>
          <p:nvPr/>
        </p:nvSpPr>
        <p:spPr>
          <a:xfrm>
            <a:off x="672035" y="4018696"/>
            <a:ext cx="1211336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CBC1E-5074-54F5-7941-E2565E101FCD}"/>
              </a:ext>
            </a:extLst>
          </p:cNvPr>
          <p:cNvSpPr/>
          <p:nvPr/>
        </p:nvSpPr>
        <p:spPr>
          <a:xfrm>
            <a:off x="2306872" y="4030838"/>
            <a:ext cx="2058232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51000-CE2F-C1C9-2689-732FEF3B02C8}"/>
              </a:ext>
            </a:extLst>
          </p:cNvPr>
          <p:cNvSpPr/>
          <p:nvPr/>
        </p:nvSpPr>
        <p:spPr>
          <a:xfrm>
            <a:off x="4660266" y="4032986"/>
            <a:ext cx="1704535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171F7-2342-B549-6BD3-64765AE3033A}"/>
              </a:ext>
            </a:extLst>
          </p:cNvPr>
          <p:cNvSpPr/>
          <p:nvPr/>
        </p:nvSpPr>
        <p:spPr>
          <a:xfrm>
            <a:off x="7234611" y="4013113"/>
            <a:ext cx="791788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75030C-8561-69FC-F853-DD8FACCBB795}"/>
              </a:ext>
            </a:extLst>
          </p:cNvPr>
          <p:cNvSpPr/>
          <p:nvPr/>
        </p:nvSpPr>
        <p:spPr>
          <a:xfrm>
            <a:off x="8846534" y="4030838"/>
            <a:ext cx="1447840" cy="28135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64A73CC8-F1CB-E77B-DE6E-E9EBF9C9A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816872"/>
              </p:ext>
            </p:extLst>
          </p:nvPr>
        </p:nvGraphicFramePr>
        <p:xfrm>
          <a:off x="609600" y="2501900"/>
          <a:ext cx="10972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1484">
                  <a:extLst>
                    <a:ext uri="{9D8B030D-6E8A-4147-A177-3AD203B41FA5}">
                      <a16:colId xmlns:a16="http://schemas.microsoft.com/office/drawing/2014/main" val="706829712"/>
                    </a:ext>
                  </a:extLst>
                </a:gridCol>
                <a:gridCol w="2340077">
                  <a:extLst>
                    <a:ext uri="{9D8B030D-6E8A-4147-A177-3AD203B41FA5}">
                      <a16:colId xmlns:a16="http://schemas.microsoft.com/office/drawing/2014/main" val="3653956519"/>
                    </a:ext>
                  </a:extLst>
                </a:gridCol>
                <a:gridCol w="2572119">
                  <a:extLst>
                    <a:ext uri="{9D8B030D-6E8A-4147-A177-3AD203B41FA5}">
                      <a16:colId xmlns:a16="http://schemas.microsoft.com/office/drawing/2014/main" val="2847431974"/>
                    </a:ext>
                  </a:extLst>
                </a:gridCol>
                <a:gridCol w="1591994">
                  <a:extLst>
                    <a:ext uri="{9D8B030D-6E8A-4147-A177-3AD203B41FA5}">
                      <a16:colId xmlns:a16="http://schemas.microsoft.com/office/drawing/2014/main" val="1658489805"/>
                    </a:ext>
                  </a:extLst>
                </a:gridCol>
                <a:gridCol w="2797126">
                  <a:extLst>
                    <a:ext uri="{9D8B030D-6E8A-4147-A177-3AD203B41FA5}">
                      <a16:colId xmlns:a16="http://schemas.microsoft.com/office/drawing/2014/main" val="214535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(?=pattern)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lookahead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\w(?=w)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</a:t>
                      </a:r>
                      <a:r>
                        <a:rPr lang="en-US" b="1" u="sng" dirty="0">
                          <a:solidFill>
                            <a:srgbClr val="FE6100"/>
                          </a:solidFill>
                        </a:rPr>
                        <a:t>o</a:t>
                      </a:r>
                      <a:r>
                        <a:rPr lang="en-US" dirty="0"/>
                        <a:t>wl of salsa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(?!pattern)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lookahead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a(?!$)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 bowl of 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(?&lt;=pattern)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lookbehind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(?&lt;=s)a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ls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(?&lt;!pattern)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lookbehind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salsa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(?&lt;!^)a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bowl of 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  <a:r>
                        <a:rPr lang="en-US" dirty="0"/>
                        <a:t>ls</a:t>
                      </a:r>
                      <a:r>
                        <a:rPr lang="en-US" b="1" u="sng" dirty="0">
                          <a:solidFill>
                            <a:srgbClr val="785EF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7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82D-F98B-3241-0EA2-4EA3BC63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FDFE-F5B7-65FB-E19B-5AF00935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characters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Quantifiers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Bracket expressions and character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Match groups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US" dirty="0"/>
              <a:t>Perl regex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Lazy quantifiers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Lookarounds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DDC-94DC-6FAF-0A2D-2B850131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DE5-EFA1-B210-83A6-DA657CA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273A-0A99-CBA5-8DA4-26E11DD0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B758-393F-93B7-F44E-2B79354C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Unix files can be thought of as having 3 levels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7080-6B3F-383F-92D4-92A26AF3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F81-F463-A53E-E34E-EBDE29A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9FAB-202B-C305-A1DA-A7403F78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00F29D-CC92-887B-E8D8-64961F7BCF01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4632FF6-BCAC-1416-5C86-03F8C94AFF65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5EACE9-C049-086F-4829-DA83035EA2A0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17127D9-FA2D-1200-2076-7F69EB1417BC}"/>
                </a:ext>
              </a:extLst>
            </p:cNvPr>
            <p:cNvCxnSpPr>
              <a:stCxn id="60" idx="0"/>
              <a:endCxn id="60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8034B7-60BC-0D54-058B-766013CCD474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000A34-649D-A578-1065-591F691B75B8}"/>
              </a:ext>
            </a:extLst>
          </p:cNvPr>
          <p:cNvGrpSpPr/>
          <p:nvPr/>
        </p:nvGrpSpPr>
        <p:grpSpPr>
          <a:xfrm>
            <a:off x="7529369" y="4091785"/>
            <a:ext cx="1087401" cy="494271"/>
            <a:chOff x="4349572" y="5010663"/>
            <a:chExt cx="1087401" cy="49427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AE2147-7416-04E8-B988-4747221C514D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5195B6-E6B0-C867-CCDC-441B789E7240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47DD31-54D3-D540-C4AC-F11368E1F540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E03868-D8B2-6595-DD88-FE6228AEF3D1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60C383-3A77-B21F-00E1-6CF4F23E3BC8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92D7E3-1AFB-B7E1-C93C-E79D0F89A157}"/>
              </a:ext>
            </a:extLst>
          </p:cNvPr>
          <p:cNvGrpSpPr/>
          <p:nvPr/>
        </p:nvGrpSpPr>
        <p:grpSpPr>
          <a:xfrm>
            <a:off x="10235489" y="4091784"/>
            <a:ext cx="1087401" cy="494271"/>
            <a:chOff x="10383770" y="5010662"/>
            <a:chExt cx="1087401" cy="49427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4B3DE83-820B-88C1-9766-82339B5CA395}"/>
                </a:ext>
              </a:extLst>
            </p:cNvPr>
            <p:cNvSpPr/>
            <p:nvPr/>
          </p:nvSpPr>
          <p:spPr>
            <a:xfrm>
              <a:off x="10383770" y="5010662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D0AB9B-919F-6892-1B8C-65A1AA48FF7D}"/>
                </a:ext>
              </a:extLst>
            </p:cNvPr>
            <p:cNvSpPr txBox="1"/>
            <p:nvPr/>
          </p:nvSpPr>
          <p:spPr>
            <a:xfrm>
              <a:off x="10755788" y="507313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1DAD7C-6273-56E6-4B5D-FADF1BC1B8A3}"/>
              </a:ext>
            </a:extLst>
          </p:cNvPr>
          <p:cNvGrpSpPr/>
          <p:nvPr/>
        </p:nvGrpSpPr>
        <p:grpSpPr>
          <a:xfrm>
            <a:off x="3134486" y="2925244"/>
            <a:ext cx="8188404" cy="503756"/>
            <a:chOff x="3237472" y="3428999"/>
            <a:chExt cx="8188404" cy="50375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2F73BF-B55C-4EF4-6E1B-6EC4CC707859}"/>
                </a:ext>
              </a:extLst>
            </p:cNvPr>
            <p:cNvSpPr/>
            <p:nvPr/>
          </p:nvSpPr>
          <p:spPr>
            <a:xfrm>
              <a:off x="3237472" y="3430331"/>
              <a:ext cx="8188404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FDE5C8F-33A9-A9F5-D9FF-849CA41268C4}"/>
                </a:ext>
              </a:extLst>
            </p:cNvPr>
            <p:cNvSpPr txBox="1"/>
            <p:nvPr/>
          </p:nvSpPr>
          <p:spPr>
            <a:xfrm>
              <a:off x="5113149" y="3492800"/>
              <a:ext cx="14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Owner/group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BCFC312-DFBB-F480-BA00-78575672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09716" y="3429000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0ACFFD-E4F1-7010-665A-EE8140144D0F}"/>
                </a:ext>
              </a:extLst>
            </p:cNvPr>
            <p:cNvSpPr txBox="1"/>
            <p:nvPr/>
          </p:nvSpPr>
          <p:spPr>
            <a:xfrm>
              <a:off x="6842596" y="3492800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2ED7E2-523D-10A3-F01D-EBDEE224C6BE}"/>
                </a:ext>
              </a:extLst>
            </p:cNvPr>
            <p:cNvSpPr txBox="1"/>
            <p:nvPr/>
          </p:nvSpPr>
          <p:spPr>
            <a:xfrm>
              <a:off x="8547669" y="349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r>
                <a:rPr lang="en-US" dirty="0"/>
                <a:t>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E55DB6-D051-328E-012D-4122223A1982}"/>
                </a:ext>
              </a:extLst>
            </p:cNvPr>
            <p:cNvSpPr txBox="1"/>
            <p:nvPr/>
          </p:nvSpPr>
          <p:spPr>
            <a:xfrm>
              <a:off x="9615339" y="3492800"/>
              <a:ext cx="174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locations …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25C1B8-EA5C-DEB1-A4F1-28F3C369F92E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55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E73D-0BA0-8E1F-4B21-D11ABC210E60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88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9A7431-1BE0-EDCE-E3D4-0BA4E32AD638}"/>
                </a:ext>
              </a:extLst>
            </p:cNvPr>
            <p:cNvSpPr txBox="1"/>
            <p:nvPr/>
          </p:nvSpPr>
          <p:spPr>
            <a:xfrm>
              <a:off x="3318300" y="3491469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9763673-917A-883E-939A-B776ECD05808}"/>
                </a:ext>
              </a:extLst>
            </p:cNvPr>
            <p:cNvCxnSpPr>
              <a:cxnSpLocks/>
            </p:cNvCxnSpPr>
            <p:nvPr/>
          </p:nvCxnSpPr>
          <p:spPr>
            <a:xfrm>
              <a:off x="4950937" y="3428999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32913C-0F90-F8C2-7BEC-A6741BAC6DC1}"/>
              </a:ext>
            </a:extLst>
          </p:cNvPr>
          <p:cNvCxnSpPr>
            <a:cxnSpLocks/>
          </p:cNvCxnSpPr>
          <p:nvPr/>
        </p:nvCxnSpPr>
        <p:spPr>
          <a:xfrm flipH="1">
            <a:off x="4017319" y="2269194"/>
            <a:ext cx="1444368" cy="64789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B84FBD1-CCB2-0F26-9D56-96477DAA271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C4E260-D9DB-6E80-ED00-F66EEDFA0A58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073070" y="3451608"/>
            <a:ext cx="2310194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58FEEC-7C7A-E4B1-5E0C-DFB9AA5359E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383264" y="3451608"/>
            <a:ext cx="395926" cy="640176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457EC5-78C5-D62D-93BE-2FF20E0FC9E9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A5002B-0B18-59CE-075F-A1CC5BF87999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28EB63-A694-2E0D-DBF8-F58C3D432FEB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</p:spTree>
    <p:extLst>
      <p:ext uri="{BB962C8B-B14F-4D97-AF65-F5344CB8AC3E}">
        <p14:creationId xmlns:p14="http://schemas.microsoft.com/office/powerpoint/2010/main" val="3891099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2723-4B5F-E8E0-C25B-770987EA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Regex experimentation with regexr.com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7C8748-C22F-2313-A639-5069C8642B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are in notes pane below slide</a:t>
            </a:r>
          </a:p>
          <a:p>
            <a:r>
              <a:rPr lang="en-US" dirty="0"/>
              <a:t>.*(?&lt;!^)([[:upper:]][[:lower:]]+) ([[:lower:]]+).*</a:t>
            </a:r>
          </a:p>
          <a:p>
            <a:r>
              <a:rPr lang="en-US" dirty="0"/>
              <a:t>Set regex engine to PCRE</a:t>
            </a:r>
          </a:p>
          <a:p>
            <a:r>
              <a:rPr lang="en-US" dirty="0"/>
              <a:t>Activate multiline “flag”</a:t>
            </a:r>
          </a:p>
          <a:p>
            <a:r>
              <a:rPr lang="en-US" dirty="0"/>
              <a:t>Check out the “Details” and “Replace” tabs </a:t>
            </a:r>
            <a:r>
              <a:rPr lang="en-US"/>
              <a:t>in the “Tools” pane.</a:t>
            </a:r>
            <a:endParaRPr lang="en-US" dirty="0"/>
          </a:p>
          <a:p>
            <a:r>
              <a:rPr lang="en-US" dirty="0"/>
              <a:t>Explore!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DC7111-BC08-CBFD-AC10-B30F2139D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127350"/>
            <a:ext cx="5384800" cy="34716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DE32-D183-21E3-1CC4-8DCF6CC2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4AE7-730C-EB25-545D-7D509519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E717-6E3A-3156-445F-C9632D58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8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27D-893A-B89E-FDF6-4A30BB6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contain data as you would expect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60D1-2FF0-B06B-4677-41C88226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CCAF-96B7-F4A1-9B4C-B02DD73F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858B-7996-EB11-554D-71FC3ED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5F831-4DC2-366A-390E-7EE1F1F8664A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3985B-2CFA-7F59-1554-683067F1E828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B227E1-7183-89A3-AF02-A0DDF04E0D00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1B2F7-B1D3-9764-5535-9010192AC86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8A2B2-A5D1-B257-649B-A47BFB28F693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A65F86-44FC-5B73-E868-160B29860133}"/>
              </a:ext>
            </a:extLst>
          </p:cNvPr>
          <p:cNvGrpSpPr/>
          <p:nvPr/>
        </p:nvGrpSpPr>
        <p:grpSpPr>
          <a:xfrm>
            <a:off x="7529369" y="4091785"/>
            <a:ext cx="1087401" cy="494271"/>
            <a:chOff x="4349572" y="5010663"/>
            <a:chExt cx="1087401" cy="494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9AA4A6-C284-E885-5B1F-7E76BC3210E8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9B36-6CCB-DA40-196B-A050580DB32E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742C7E-3296-1113-04CB-8C8D6047AB16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D337B6-D167-46A6-097A-7FF3E88C3580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B14D14-0B60-A809-6721-B3FEE5CEB778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900DE4-B2EE-FCFC-2546-6C4A29147EB4}"/>
              </a:ext>
            </a:extLst>
          </p:cNvPr>
          <p:cNvGrpSpPr/>
          <p:nvPr/>
        </p:nvGrpSpPr>
        <p:grpSpPr>
          <a:xfrm>
            <a:off x="10235489" y="4091784"/>
            <a:ext cx="1087401" cy="494271"/>
            <a:chOff x="10383770" y="5010662"/>
            <a:chExt cx="1087401" cy="4942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FF4582-4191-BD1E-91D8-4EFB43514402}"/>
                </a:ext>
              </a:extLst>
            </p:cNvPr>
            <p:cNvSpPr/>
            <p:nvPr/>
          </p:nvSpPr>
          <p:spPr>
            <a:xfrm>
              <a:off x="10383770" y="5010662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39DABF-F237-B8ED-FA1E-CF56DDE237CB}"/>
                </a:ext>
              </a:extLst>
            </p:cNvPr>
            <p:cNvSpPr txBox="1"/>
            <p:nvPr/>
          </p:nvSpPr>
          <p:spPr>
            <a:xfrm>
              <a:off x="10755788" y="507313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66434-2745-D871-4016-6DB1B831DD58}"/>
              </a:ext>
            </a:extLst>
          </p:cNvPr>
          <p:cNvGrpSpPr/>
          <p:nvPr/>
        </p:nvGrpSpPr>
        <p:grpSpPr>
          <a:xfrm>
            <a:off x="3134486" y="2925244"/>
            <a:ext cx="8188404" cy="503756"/>
            <a:chOff x="3237472" y="3428999"/>
            <a:chExt cx="8188404" cy="5037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9782D-DBD0-6B8E-5850-2F4F2D435731}"/>
                </a:ext>
              </a:extLst>
            </p:cNvPr>
            <p:cNvSpPr/>
            <p:nvPr/>
          </p:nvSpPr>
          <p:spPr>
            <a:xfrm>
              <a:off x="3237472" y="3430331"/>
              <a:ext cx="8188404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A9AFEF-20FA-8072-9070-EED40587B09E}"/>
                </a:ext>
              </a:extLst>
            </p:cNvPr>
            <p:cNvSpPr txBox="1"/>
            <p:nvPr/>
          </p:nvSpPr>
          <p:spPr>
            <a:xfrm>
              <a:off x="5113149" y="3492800"/>
              <a:ext cx="14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Owner/group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F873DD-D8D9-432C-2F23-754AEF9CCE21}"/>
                </a:ext>
              </a:extLst>
            </p:cNvPr>
            <p:cNvCxnSpPr>
              <a:cxnSpLocks/>
            </p:cNvCxnSpPr>
            <p:nvPr/>
          </p:nvCxnSpPr>
          <p:spPr>
            <a:xfrm>
              <a:off x="6709716" y="3429000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8D43E1-CFB1-8437-1D26-1DE3A13188ED}"/>
                </a:ext>
              </a:extLst>
            </p:cNvPr>
            <p:cNvSpPr txBox="1"/>
            <p:nvPr/>
          </p:nvSpPr>
          <p:spPr>
            <a:xfrm>
              <a:off x="6842596" y="3492800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99031A-6556-C433-19BC-935B19D4BC88}"/>
                </a:ext>
              </a:extLst>
            </p:cNvPr>
            <p:cNvSpPr txBox="1"/>
            <p:nvPr/>
          </p:nvSpPr>
          <p:spPr>
            <a:xfrm>
              <a:off x="8547669" y="349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r>
                <a:rPr lang="en-US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84D43-C483-E06A-C0E2-487AB7BD2E9E}"/>
                </a:ext>
              </a:extLst>
            </p:cNvPr>
            <p:cNvSpPr txBox="1"/>
            <p:nvPr/>
          </p:nvSpPr>
          <p:spPr>
            <a:xfrm>
              <a:off x="9615339" y="3492800"/>
              <a:ext cx="174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locations 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70826-75D4-912D-FB37-7A5AEEDD38B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55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2F92A-FF8B-6ED6-87DB-BEEA2117A541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88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7BF80B-DD80-0B9A-EF5A-7BA2ADDF30DD}"/>
                </a:ext>
              </a:extLst>
            </p:cNvPr>
            <p:cNvSpPr txBox="1"/>
            <p:nvPr/>
          </p:nvSpPr>
          <p:spPr>
            <a:xfrm>
              <a:off x="3318300" y="3491469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6876C-53D0-0546-07A0-417BBECCB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0937" y="3428999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0950B-F9B7-7AD2-B135-45A893C756E1}"/>
              </a:ext>
            </a:extLst>
          </p:cNvPr>
          <p:cNvCxnSpPr>
            <a:cxnSpLocks/>
          </p:cNvCxnSpPr>
          <p:nvPr/>
        </p:nvCxnSpPr>
        <p:spPr>
          <a:xfrm flipH="1">
            <a:off x="4017319" y="2269194"/>
            <a:ext cx="1444368" cy="64789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BFECFC-4684-BB8D-C74F-F0A8D842ED1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44614-9FE0-0C34-37E4-648493A5A36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73070" y="3451608"/>
            <a:ext cx="2310194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FC6A32-8C05-564F-BAD4-4053C0A2E3F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83264" y="3451608"/>
            <a:ext cx="395926" cy="640176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E3C1AC-BACB-914C-4FDE-DE79F51B8E0C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EB30E-18D2-6036-9510-9FB3523E00CB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7B88-E12E-D541-118C-CDFA346286F6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1737D3-0FE7-1277-EB50-E9E6CBC695FD}"/>
              </a:ext>
            </a:extLst>
          </p:cNvPr>
          <p:cNvSpPr txBox="1"/>
          <p:nvPr/>
        </p:nvSpPr>
        <p:spPr>
          <a:xfrm>
            <a:off x="6461570" y="5226233"/>
            <a:ext cx="3222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"The quick brown fox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jumps over the lazy dog"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5A03A3-C683-B27A-CB7C-C102BDC7F726}"/>
              </a:ext>
            </a:extLst>
          </p:cNvPr>
          <p:cNvSpPr txBox="1"/>
          <p:nvPr/>
        </p:nvSpPr>
        <p:spPr>
          <a:xfrm>
            <a:off x="461319" y="5410898"/>
            <a:ext cx="7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B876D7-B1F8-925D-DAF5-0E08F641016C}"/>
              </a:ext>
            </a:extLst>
          </p:cNvPr>
          <p:cNvCxnSpPr/>
          <p:nvPr/>
        </p:nvCxnSpPr>
        <p:spPr>
          <a:xfrm flipH="1">
            <a:off x="6527409" y="4586055"/>
            <a:ext cx="1001960" cy="724499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7C2D6D-2A10-6AEB-8BA0-C052BF1CDAAA}"/>
              </a:ext>
            </a:extLst>
          </p:cNvPr>
          <p:cNvCxnSpPr>
            <a:cxnSpLocks/>
          </p:cNvCxnSpPr>
          <p:nvPr/>
        </p:nvCxnSpPr>
        <p:spPr>
          <a:xfrm>
            <a:off x="8616770" y="4586055"/>
            <a:ext cx="949261" cy="724499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27D-893A-B89E-FDF6-4A30BB6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are files that contain a table of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60D1-2FF0-B06B-4677-41C88226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CCAF-96B7-F4A1-9B4C-B02DD73F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858B-7996-EB11-554D-71FC3ED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5F831-4DC2-366A-390E-7EE1F1F8664A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3985B-2CFA-7F59-1554-683067F1E828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B227E1-7183-89A3-AF02-A0DDF04E0D00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1B2F7-B1D3-9764-5535-9010192AC86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8A2B2-A5D1-B257-649B-A47BFB28F693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A65F86-44FC-5B73-E868-160B29860133}"/>
              </a:ext>
            </a:extLst>
          </p:cNvPr>
          <p:cNvGrpSpPr/>
          <p:nvPr/>
        </p:nvGrpSpPr>
        <p:grpSpPr>
          <a:xfrm>
            <a:off x="7529369" y="4091785"/>
            <a:ext cx="1087401" cy="494271"/>
            <a:chOff x="4349572" y="5010663"/>
            <a:chExt cx="1087401" cy="494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9AA4A6-C284-E885-5B1F-7E76BC3210E8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9B36-6CCB-DA40-196B-A050580DB32E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66434-2745-D871-4016-6DB1B831DD58}"/>
              </a:ext>
            </a:extLst>
          </p:cNvPr>
          <p:cNvGrpSpPr/>
          <p:nvPr/>
        </p:nvGrpSpPr>
        <p:grpSpPr>
          <a:xfrm>
            <a:off x="3134486" y="2925244"/>
            <a:ext cx="8188404" cy="503756"/>
            <a:chOff x="3237472" y="3428999"/>
            <a:chExt cx="8188404" cy="5037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9782D-DBD0-6B8E-5850-2F4F2D435731}"/>
                </a:ext>
              </a:extLst>
            </p:cNvPr>
            <p:cNvSpPr/>
            <p:nvPr/>
          </p:nvSpPr>
          <p:spPr>
            <a:xfrm>
              <a:off x="3237472" y="3430331"/>
              <a:ext cx="8188404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A9AFEF-20FA-8072-9070-EED40587B09E}"/>
                </a:ext>
              </a:extLst>
            </p:cNvPr>
            <p:cNvSpPr txBox="1"/>
            <p:nvPr/>
          </p:nvSpPr>
          <p:spPr>
            <a:xfrm>
              <a:off x="5113149" y="3492800"/>
              <a:ext cx="14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Owner/group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F873DD-D8D9-432C-2F23-754AEF9CCE21}"/>
                </a:ext>
              </a:extLst>
            </p:cNvPr>
            <p:cNvCxnSpPr>
              <a:cxnSpLocks/>
            </p:cNvCxnSpPr>
            <p:nvPr/>
          </p:nvCxnSpPr>
          <p:spPr>
            <a:xfrm>
              <a:off x="6709716" y="3429000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8D43E1-CFB1-8437-1D26-1DE3A13188ED}"/>
                </a:ext>
              </a:extLst>
            </p:cNvPr>
            <p:cNvSpPr txBox="1"/>
            <p:nvPr/>
          </p:nvSpPr>
          <p:spPr>
            <a:xfrm>
              <a:off x="6842596" y="3492800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99031A-6556-C433-19BC-935B19D4BC88}"/>
                </a:ext>
              </a:extLst>
            </p:cNvPr>
            <p:cNvSpPr txBox="1"/>
            <p:nvPr/>
          </p:nvSpPr>
          <p:spPr>
            <a:xfrm>
              <a:off x="8547669" y="349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r>
                <a:rPr lang="en-US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84D43-C483-E06A-C0E2-487AB7BD2E9E}"/>
                </a:ext>
              </a:extLst>
            </p:cNvPr>
            <p:cNvSpPr txBox="1"/>
            <p:nvPr/>
          </p:nvSpPr>
          <p:spPr>
            <a:xfrm>
              <a:off x="9615339" y="3492800"/>
              <a:ext cx="174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locations 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70826-75D4-912D-FB37-7A5AEEDD38B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55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2F92A-FF8B-6ED6-87DB-BEEA2117A541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88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7BF80B-DD80-0B9A-EF5A-7BA2ADDF30DD}"/>
                </a:ext>
              </a:extLst>
            </p:cNvPr>
            <p:cNvSpPr txBox="1"/>
            <p:nvPr/>
          </p:nvSpPr>
          <p:spPr>
            <a:xfrm>
              <a:off x="3318300" y="3491469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6876C-53D0-0546-07A0-417BBECCB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0937" y="3428999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0950B-F9B7-7AD2-B135-45A893C756E1}"/>
              </a:ext>
            </a:extLst>
          </p:cNvPr>
          <p:cNvCxnSpPr>
            <a:cxnSpLocks/>
          </p:cNvCxnSpPr>
          <p:nvPr/>
        </p:nvCxnSpPr>
        <p:spPr>
          <a:xfrm flipH="1">
            <a:off x="4017319" y="2269194"/>
            <a:ext cx="1444368" cy="64789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44614-9FE0-0C34-37E4-648493A5A36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73070" y="3451608"/>
            <a:ext cx="2310194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E3C1AC-BACB-914C-4FDE-DE79F51B8E0C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EB30E-18D2-6036-9510-9FB3523E00CB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7B88-E12E-D541-118C-CDFA346286F6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1737D3-0FE7-1277-EB50-E9E6CBC695FD}"/>
              </a:ext>
            </a:extLst>
          </p:cNvPr>
          <p:cNvSpPr txBox="1"/>
          <p:nvPr/>
        </p:nvSpPr>
        <p:spPr>
          <a:xfrm>
            <a:off x="6046456" y="4969253"/>
            <a:ext cx="4053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	&lt;self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..	&lt;parent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file1	&lt;file1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AD2CA-80FB-D76A-800F-26413920868B}"/>
              </a:ext>
            </a:extLst>
          </p:cNvPr>
          <p:cNvSpPr txBox="1"/>
          <p:nvPr/>
        </p:nvSpPr>
        <p:spPr>
          <a:xfrm>
            <a:off x="461319" y="5410898"/>
            <a:ext cx="7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F5DD5-E356-A960-E527-6E3F6BB95C28}"/>
              </a:ext>
            </a:extLst>
          </p:cNvPr>
          <p:cNvCxnSpPr>
            <a:cxnSpLocks/>
          </p:cNvCxnSpPr>
          <p:nvPr/>
        </p:nvCxnSpPr>
        <p:spPr>
          <a:xfrm flipH="1">
            <a:off x="6096000" y="4586055"/>
            <a:ext cx="1433369" cy="590856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D0637C-947B-E484-8D0A-176414D3FA4D}"/>
              </a:ext>
            </a:extLst>
          </p:cNvPr>
          <p:cNvCxnSpPr>
            <a:cxnSpLocks/>
          </p:cNvCxnSpPr>
          <p:nvPr/>
        </p:nvCxnSpPr>
        <p:spPr>
          <a:xfrm>
            <a:off x="8616770" y="4586055"/>
            <a:ext cx="1300953" cy="534585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8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27D-893A-B89E-FDF6-4A30BB6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 renames files cp copies the whole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60D1-2FF0-B06B-4677-41C88226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CCAF-96B7-F4A1-9B4C-B02DD73F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858B-7996-EB11-554D-71FC3ED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3985B-2CFA-7F59-1554-683067F1E828}"/>
              </a:ext>
            </a:extLst>
          </p:cNvPr>
          <p:cNvSpPr/>
          <p:nvPr/>
        </p:nvSpPr>
        <p:spPr>
          <a:xfrm>
            <a:off x="3134486" y="1774923"/>
            <a:ext cx="3253946" cy="4942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227E1-7183-89A3-AF02-A0DDF04E0D00}"/>
              </a:ext>
            </a:extLst>
          </p:cNvPr>
          <p:cNvSpPr txBox="1"/>
          <p:nvPr/>
        </p:nvSpPr>
        <p:spPr>
          <a:xfrm>
            <a:off x="3426035" y="18373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61B2F7-B1D3-9764-5535-9010192AC866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4761459" y="1774923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F8A2B2-A5D1-B257-649B-A47BFB28F693}"/>
              </a:ext>
            </a:extLst>
          </p:cNvPr>
          <p:cNvSpPr txBox="1"/>
          <p:nvPr/>
        </p:nvSpPr>
        <p:spPr>
          <a:xfrm>
            <a:off x="4820295" y="184333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 number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A65F86-44FC-5B73-E868-160B29860133}"/>
              </a:ext>
            </a:extLst>
          </p:cNvPr>
          <p:cNvGrpSpPr/>
          <p:nvPr/>
        </p:nvGrpSpPr>
        <p:grpSpPr>
          <a:xfrm>
            <a:off x="7529369" y="4091785"/>
            <a:ext cx="1087401" cy="494271"/>
            <a:chOff x="4349572" y="5010663"/>
            <a:chExt cx="1087401" cy="494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9AA4A6-C284-E885-5B1F-7E76BC3210E8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9B36-6CCB-DA40-196B-A050580DB32E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66434-2745-D871-4016-6DB1B831DD58}"/>
              </a:ext>
            </a:extLst>
          </p:cNvPr>
          <p:cNvGrpSpPr/>
          <p:nvPr/>
        </p:nvGrpSpPr>
        <p:grpSpPr>
          <a:xfrm>
            <a:off x="3134486" y="2925244"/>
            <a:ext cx="8188404" cy="503756"/>
            <a:chOff x="3237472" y="3428999"/>
            <a:chExt cx="8188404" cy="5037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9782D-DBD0-6B8E-5850-2F4F2D435731}"/>
                </a:ext>
              </a:extLst>
            </p:cNvPr>
            <p:cNvSpPr/>
            <p:nvPr/>
          </p:nvSpPr>
          <p:spPr>
            <a:xfrm>
              <a:off x="3237472" y="3430331"/>
              <a:ext cx="8188404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A9AFEF-20FA-8072-9070-EED40587B09E}"/>
                </a:ext>
              </a:extLst>
            </p:cNvPr>
            <p:cNvSpPr txBox="1"/>
            <p:nvPr/>
          </p:nvSpPr>
          <p:spPr>
            <a:xfrm>
              <a:off x="5113149" y="3492800"/>
              <a:ext cx="14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Owner/group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F873DD-D8D9-432C-2F23-754AEF9CCE21}"/>
                </a:ext>
              </a:extLst>
            </p:cNvPr>
            <p:cNvCxnSpPr>
              <a:cxnSpLocks/>
            </p:cNvCxnSpPr>
            <p:nvPr/>
          </p:nvCxnSpPr>
          <p:spPr>
            <a:xfrm>
              <a:off x="6709716" y="3429000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8D43E1-CFB1-8437-1D26-1DE3A13188ED}"/>
                </a:ext>
              </a:extLst>
            </p:cNvPr>
            <p:cNvSpPr txBox="1"/>
            <p:nvPr/>
          </p:nvSpPr>
          <p:spPr>
            <a:xfrm>
              <a:off x="6842596" y="3492800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99031A-6556-C433-19BC-935B19D4BC88}"/>
                </a:ext>
              </a:extLst>
            </p:cNvPr>
            <p:cNvSpPr txBox="1"/>
            <p:nvPr/>
          </p:nvSpPr>
          <p:spPr>
            <a:xfrm>
              <a:off x="8547669" y="349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r>
                <a:rPr lang="en-US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84D43-C483-E06A-C0E2-487AB7BD2E9E}"/>
                </a:ext>
              </a:extLst>
            </p:cNvPr>
            <p:cNvSpPr txBox="1"/>
            <p:nvPr/>
          </p:nvSpPr>
          <p:spPr>
            <a:xfrm>
              <a:off x="9615339" y="3492800"/>
              <a:ext cx="174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locations 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70826-75D4-912D-FB37-7A5AEEDD38B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55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2F92A-FF8B-6ED6-87DB-BEEA2117A541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88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7BF80B-DD80-0B9A-EF5A-7BA2ADDF30DD}"/>
                </a:ext>
              </a:extLst>
            </p:cNvPr>
            <p:cNvSpPr txBox="1"/>
            <p:nvPr/>
          </p:nvSpPr>
          <p:spPr>
            <a:xfrm>
              <a:off x="3318300" y="3491469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6876C-53D0-0546-07A0-417BBECCB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0937" y="3428999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0950B-F9B7-7AD2-B135-45A893C756E1}"/>
              </a:ext>
            </a:extLst>
          </p:cNvPr>
          <p:cNvCxnSpPr>
            <a:cxnSpLocks/>
          </p:cNvCxnSpPr>
          <p:nvPr/>
        </p:nvCxnSpPr>
        <p:spPr>
          <a:xfrm flipH="1">
            <a:off x="4017319" y="2269194"/>
            <a:ext cx="1444368" cy="64789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44614-9FE0-0C34-37E4-648493A5A36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73070" y="3451608"/>
            <a:ext cx="2310194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E3C1AC-BACB-914C-4FDE-DE79F51B8E0C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EB30E-18D2-6036-9510-9FB3523E00CB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7B88-E12E-D541-118C-CDFA346286F6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1737D3-0FE7-1277-EB50-E9E6CBC695FD}"/>
              </a:ext>
            </a:extLst>
          </p:cNvPr>
          <p:cNvSpPr txBox="1"/>
          <p:nvPr/>
        </p:nvSpPr>
        <p:spPr>
          <a:xfrm>
            <a:off x="6046456" y="4969253"/>
            <a:ext cx="4053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	&lt;self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..	&lt;parent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file1	&lt;file1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AD2CA-80FB-D76A-800F-26413920868B}"/>
              </a:ext>
            </a:extLst>
          </p:cNvPr>
          <p:cNvSpPr txBox="1"/>
          <p:nvPr/>
        </p:nvSpPr>
        <p:spPr>
          <a:xfrm>
            <a:off x="461319" y="5410898"/>
            <a:ext cx="7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E0946-B174-765D-280D-3D34456916D1}"/>
              </a:ext>
            </a:extLst>
          </p:cNvPr>
          <p:cNvSpPr txBox="1"/>
          <p:nvPr/>
        </p:nvSpPr>
        <p:spPr>
          <a:xfrm>
            <a:off x="3193483" y="1853164"/>
            <a:ext cx="1489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New filename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E29D7-8A2A-E176-89C8-30719BC9E2A3}"/>
              </a:ext>
            </a:extLst>
          </p:cNvPr>
          <p:cNvSpPr txBox="1"/>
          <p:nvPr/>
        </p:nvSpPr>
        <p:spPr>
          <a:xfrm>
            <a:off x="6046456" y="4966434"/>
            <a:ext cx="4648067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	&lt;self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..	&lt;new parent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file1	&lt;file1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F5DD5-E356-A960-E527-6E3F6BB95C28}"/>
              </a:ext>
            </a:extLst>
          </p:cNvPr>
          <p:cNvCxnSpPr>
            <a:cxnSpLocks/>
          </p:cNvCxnSpPr>
          <p:nvPr/>
        </p:nvCxnSpPr>
        <p:spPr>
          <a:xfrm flipH="1">
            <a:off x="6096000" y="4586055"/>
            <a:ext cx="1433369" cy="590856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D0637C-947B-E484-8D0A-176414D3FA4D}"/>
              </a:ext>
            </a:extLst>
          </p:cNvPr>
          <p:cNvCxnSpPr>
            <a:cxnSpLocks/>
          </p:cNvCxnSpPr>
          <p:nvPr/>
        </p:nvCxnSpPr>
        <p:spPr>
          <a:xfrm>
            <a:off x="8616770" y="4586055"/>
            <a:ext cx="1300953" cy="534585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655-97F3-6BD5-62B4-786E4B46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AE47-E16A-1C17-3EA5-2CD53555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850C-264F-2629-55D9-1827811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31CB-FD13-DE54-0E28-69CFE50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14D0F-99D6-336E-077F-D5989B928160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D9CBA-FDB1-2A31-350A-6BB8DA5D1FAE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CCD8D-86DE-108C-0060-F6F16FFA7E05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D1AB6B-7F1E-1853-9DE4-472D5FA2C73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D8355-6F6D-7ADA-6868-CE649BD5C130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E3DFF-3DB8-5187-8CC0-8DF9BAA626E8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617CF5-BFF6-A28F-5819-D3D45EB51CB0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A51E1E-07CB-8777-E54C-6232D5A646C7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A8AA2-4378-9537-F822-816C73B5E741}"/>
              </a:ext>
            </a:extLst>
          </p:cNvPr>
          <p:cNvSpPr/>
          <p:nvPr/>
        </p:nvSpPr>
        <p:spPr>
          <a:xfrm>
            <a:off x="6655986" y="2926576"/>
            <a:ext cx="4666903" cy="4942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BF8F5-1F70-6734-F542-AE4FAF9681C0}"/>
              </a:ext>
            </a:extLst>
          </p:cNvPr>
          <p:cNvSpPr txBox="1"/>
          <p:nvPr/>
        </p:nvSpPr>
        <p:spPr>
          <a:xfrm>
            <a:off x="8239084" y="298771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68EF4-D8C5-AA25-6B22-DB634F870FE3}"/>
              </a:ext>
            </a:extLst>
          </p:cNvPr>
          <p:cNvSpPr txBox="1"/>
          <p:nvPr/>
        </p:nvSpPr>
        <p:spPr>
          <a:xfrm>
            <a:off x="9512353" y="2989045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locations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76A0C1-AA89-783A-B4B9-B351C86CCC9C}"/>
              </a:ext>
            </a:extLst>
          </p:cNvPr>
          <p:cNvCxnSpPr>
            <a:cxnSpLocks/>
          </p:cNvCxnSpPr>
          <p:nvPr/>
        </p:nvCxnSpPr>
        <p:spPr>
          <a:xfrm>
            <a:off x="8138969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9A4569-502D-FB8B-F5F0-417B7076C40C}"/>
              </a:ext>
            </a:extLst>
          </p:cNvPr>
          <p:cNvCxnSpPr>
            <a:cxnSpLocks/>
          </p:cNvCxnSpPr>
          <p:nvPr/>
        </p:nvCxnSpPr>
        <p:spPr>
          <a:xfrm>
            <a:off x="9387002" y="2934729"/>
            <a:ext cx="0" cy="494271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4206E3-4350-00F3-C582-4F0333E49362}"/>
              </a:ext>
            </a:extLst>
          </p:cNvPr>
          <p:cNvSpPr txBox="1"/>
          <p:nvPr/>
        </p:nvSpPr>
        <p:spPr>
          <a:xfrm>
            <a:off x="6655987" y="298771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 number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70824F-7F65-D4F8-6E01-746BA3879CB4}"/>
              </a:ext>
            </a:extLst>
          </p:cNvPr>
          <p:cNvCxnSpPr>
            <a:cxnSpLocks/>
          </p:cNvCxnSpPr>
          <p:nvPr/>
        </p:nvCxnSpPr>
        <p:spPr>
          <a:xfrm>
            <a:off x="5461687" y="2269194"/>
            <a:ext cx="1930885" cy="665535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7A911E-BD18-808D-2103-1CA2ABD305C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CDFC04-89AF-3190-1E75-822CD9222E90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F720-8D77-DACD-B7C2-3843EE472EC0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EA709-5950-5920-E510-A0A903A06EE5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</p:spTree>
    <p:extLst>
      <p:ext uri="{BB962C8B-B14F-4D97-AF65-F5344CB8AC3E}">
        <p14:creationId xmlns:p14="http://schemas.microsoft.com/office/powerpoint/2010/main" val="155829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20672</TotalTime>
  <Words>3472</Words>
  <Application>Microsoft Office PowerPoint</Application>
  <PresentationFormat>Widescreen</PresentationFormat>
  <Paragraphs>922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Biol 7200: Programming for Bioinformatics Symlinks and regex</vt:lpstr>
      <vt:lpstr>Plan for today</vt:lpstr>
      <vt:lpstr>Plan for today</vt:lpstr>
      <vt:lpstr>Linux File System</vt:lpstr>
      <vt:lpstr>Unix files can be thought of as having 3 levels</vt:lpstr>
      <vt:lpstr>Files contain data as you would expect</vt:lpstr>
      <vt:lpstr>Directories are files that contain a table of inodes</vt:lpstr>
      <vt:lpstr>Mv renames files cp copies the whole structure</vt:lpstr>
      <vt:lpstr>A simpler view</vt:lpstr>
      <vt:lpstr>Plan for today</vt:lpstr>
      <vt:lpstr>A link is a file with the same structure as other files</vt:lpstr>
      <vt:lpstr>Hard links are files that point to the same inode</vt:lpstr>
      <vt:lpstr>The data associated with soft links (symlinks) is a path</vt:lpstr>
      <vt:lpstr>Link demo</vt:lpstr>
      <vt:lpstr>Plan for today</vt:lpstr>
      <vt:lpstr>Quick note about grep and regex</vt:lpstr>
      <vt:lpstr>Regex goals</vt:lpstr>
      <vt:lpstr>Why is it worth using regex?</vt:lpstr>
      <vt:lpstr>Regex plan</vt:lpstr>
      <vt:lpstr>Regex resources</vt:lpstr>
      <vt:lpstr>Regex plan</vt:lpstr>
      <vt:lpstr>Escape characters negate metacharacters</vt:lpstr>
      <vt:lpstr>\ gives function to some regular characters</vt:lpstr>
      <vt:lpstr>Escaping globs</vt:lpstr>
      <vt:lpstr>Regex plan</vt:lpstr>
      <vt:lpstr>Extended regex - intro</vt:lpstr>
      <vt:lpstr>Note: Some text editors support regex search/replace</vt:lpstr>
      <vt:lpstr>Why use regex? A few example use-cases</vt:lpstr>
      <vt:lpstr>Regex plan</vt:lpstr>
      <vt:lpstr>Extended regex - quantifiers</vt:lpstr>
      <vt:lpstr>Regex plan</vt:lpstr>
      <vt:lpstr>Extended regex - anchors</vt:lpstr>
      <vt:lpstr>Regex plan</vt:lpstr>
      <vt:lpstr>Bracket expressions define a set of characters</vt:lpstr>
      <vt:lpstr>Extended regex- bracket expression</vt:lpstr>
      <vt:lpstr>Character classes are special strings which refer to a type of character</vt:lpstr>
      <vt:lpstr>Extended regex – Character classes</vt:lpstr>
      <vt:lpstr>Regex plan</vt:lpstr>
      <vt:lpstr>Match groups</vt:lpstr>
      <vt:lpstr>Regex plan</vt:lpstr>
      <vt:lpstr>Regex plan</vt:lpstr>
      <vt:lpstr>Perl-compatible regex (pcre) are a newer “flavour”</vt:lpstr>
      <vt:lpstr>Regex plan</vt:lpstr>
      <vt:lpstr>Make quantifiers lazy with ?</vt:lpstr>
      <vt:lpstr>Lazy vs greedy quantifiers</vt:lpstr>
      <vt:lpstr>Regex engines handle quantifiers by backtracking</vt:lpstr>
      <vt:lpstr>Regex plan</vt:lpstr>
      <vt:lpstr>Lookarounds specify context of the match</vt:lpstr>
      <vt:lpstr>Regex plan</vt:lpstr>
      <vt:lpstr>Demo: Regex experimentation with regexr.com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403</cp:revision>
  <dcterms:created xsi:type="dcterms:W3CDTF">2011-08-22T13:22:10Z</dcterms:created>
  <dcterms:modified xsi:type="dcterms:W3CDTF">2023-09-06T12:37:30Z</dcterms:modified>
</cp:coreProperties>
</file>