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499" r:id="rId3"/>
    <p:sldId id="500" r:id="rId4"/>
    <p:sldId id="510" r:id="rId5"/>
    <p:sldId id="511" r:id="rId6"/>
    <p:sldId id="501" r:id="rId7"/>
    <p:sldId id="502" r:id="rId8"/>
    <p:sldId id="513" r:id="rId9"/>
    <p:sldId id="503" r:id="rId10"/>
    <p:sldId id="512" r:id="rId11"/>
    <p:sldId id="504" r:id="rId12"/>
    <p:sldId id="514" r:id="rId13"/>
    <p:sldId id="515" r:id="rId14"/>
    <p:sldId id="519" r:id="rId15"/>
    <p:sldId id="520" r:id="rId16"/>
    <p:sldId id="516" r:id="rId17"/>
    <p:sldId id="521" r:id="rId18"/>
    <p:sldId id="517" r:id="rId19"/>
    <p:sldId id="522" r:id="rId20"/>
    <p:sldId id="518" r:id="rId21"/>
    <p:sldId id="523" r:id="rId22"/>
    <p:sldId id="506" r:id="rId23"/>
    <p:sldId id="507" r:id="rId24"/>
    <p:sldId id="509" r:id="rId25"/>
    <p:sldId id="508" r:id="rId26"/>
    <p:sldId id="524" r:id="rId27"/>
    <p:sldId id="3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A24"/>
    <a:srgbClr val="785EF0"/>
    <a:srgbClr val="FE6100"/>
    <a:srgbClr val="FFB000"/>
    <a:srgbClr val="D55E00"/>
    <a:srgbClr val="CC79A7"/>
    <a:srgbClr val="0072B2"/>
    <a:srgbClr val="F0E442"/>
    <a:srgbClr val="009E73"/>
    <a:srgbClr val="56B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09" autoAdjust="0"/>
  </p:normalViewPr>
  <p:slideViewPr>
    <p:cSldViewPr snapToGrid="0">
      <p:cViewPr varScale="1">
        <p:scale>
          <a:sx n="116" d="100"/>
          <a:sy n="116" d="100"/>
        </p:scale>
        <p:origin x="105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moji.dev/" TargetMode="External"/><Relationship Id="rId2" Type="http://schemas.openxmlformats.org/officeDocument/2006/relationships/hyperlink" Target="https://github.com/angular/angular/blob/main/CONTRIBUTING.md#-commit-message-forma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version control with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58E2-DAA4-31A4-E6CA-0A08CEB6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way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BE74-7242-976A-1639-04B15FB5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going to cover what git is and does</a:t>
            </a:r>
          </a:p>
          <a:p>
            <a:endParaRPr lang="en-US" dirty="0"/>
          </a:p>
          <a:p>
            <a:r>
              <a:rPr lang="en-US" dirty="0"/>
              <a:t>Learning git isn’t just remembering the commands. It’s adopting a workflow that uses version control</a:t>
            </a:r>
          </a:p>
          <a:p>
            <a:endParaRPr lang="en-US" dirty="0"/>
          </a:p>
          <a:p>
            <a:r>
              <a:rPr lang="en-US" dirty="0"/>
              <a:t>You will learn by doing – getting into the habit</a:t>
            </a:r>
          </a:p>
          <a:p>
            <a:endParaRPr lang="en-US" dirty="0"/>
          </a:p>
          <a:p>
            <a:r>
              <a:rPr lang="en-US" dirty="0"/>
              <a:t>Take the opportunity to use git when developing scripts for assignments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7E5E-F5DC-EB2B-919A-22CF68FA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0874-9826-C52B-2C90-881D9FB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70F6-402D-B0DB-A948-BEDAE263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D036-3955-CD0C-0AFA-EC497408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commands (syntax: git &lt;command&gt;)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97D8-815B-1F70-64EC-99E55C00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status</a:t>
            </a:r>
          </a:p>
          <a:p>
            <a:r>
              <a:rPr lang="en-US" dirty="0"/>
              <a:t>diff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checkout</a:t>
            </a:r>
          </a:p>
          <a:p>
            <a:r>
              <a:rPr lang="en-US" dirty="0"/>
              <a:t>revert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1E75-B530-4F04-2C7A-FC887446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57010-2D1A-ECCF-F388-6AC1BE09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EF41-0470-77A9-3912-A3634FE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4D21-A96A-ECA4-1EED-98E653A8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Init</a:t>
            </a:r>
            <a:r>
              <a:rPr lang="en-US" dirty="0"/>
              <a:t>ialize a repo with git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12" name="Content Placeholder 11" descr="A close up of a sign&#10;&#10;Description automatically generated">
            <a:extLst>
              <a:ext uri="{FF2B5EF4-FFF2-40B4-BE49-F238E27FC236}">
                <a16:creationId xmlns:a16="http://schemas.microsoft.com/office/drawing/2014/main" id="{EC09B70C-A7F3-F43A-7111-6411A453B2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5" y="2276694"/>
            <a:ext cx="2325629" cy="3172974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4BDDD0-22E6-8199-65A0-D2AAE5F89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5540" y="2081553"/>
            <a:ext cx="5384800" cy="35632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A93D-3BF3-A623-112B-6A884019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E1A7-54CB-89FE-EEC6-BB329145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23984-3CEC-0A83-36D4-2BD0A900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50FA62-E7A9-A100-01CC-A2BC89F4A7F2}"/>
              </a:ext>
            </a:extLst>
          </p:cNvPr>
          <p:cNvSpPr/>
          <p:nvPr/>
        </p:nvSpPr>
        <p:spPr>
          <a:xfrm>
            <a:off x="6244281" y="4184822"/>
            <a:ext cx="4687330" cy="84026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AC7485A-5BF5-3D25-B63D-6F449A9E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40" y="2081553"/>
            <a:ext cx="5384800" cy="35632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D4E45-FC31-DBB2-05B7-A648A04CCC9E}"/>
              </a:ext>
            </a:extLst>
          </p:cNvPr>
          <p:cNvSpPr/>
          <p:nvPr/>
        </p:nvSpPr>
        <p:spPr>
          <a:xfrm>
            <a:off x="6244281" y="4440194"/>
            <a:ext cx="4687330" cy="58488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1685DC7-B173-F8F0-4373-B2483BC2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40" y="2081553"/>
            <a:ext cx="5384800" cy="35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3492-565A-D5CE-40A2-3F73FEAA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files to </a:t>
            </a:r>
            <a:r>
              <a:rPr lang="en-US" u="sng" dirty="0"/>
              <a:t>add</a:t>
            </a:r>
            <a:r>
              <a:rPr lang="en-US" dirty="0"/>
              <a:t> and </a:t>
            </a:r>
            <a:r>
              <a:rPr lang="en-US" u="sng" dirty="0"/>
              <a:t>commit</a:t>
            </a:r>
            <a:r>
              <a:rPr lang="en-US" dirty="0"/>
              <a:t> a snapshot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AA723FB-57B1-16E9-F687-3E0CAB63DF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5" y="2276694"/>
            <a:ext cx="2325629" cy="317297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8986F0-5479-1874-3B37-ECD0C19E67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599" y="2082841"/>
            <a:ext cx="5384800" cy="356068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8A7B8-C407-10F6-2269-206E6D18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75DF-39B9-1A28-CFDD-D98F3A6C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A7CB5-8120-F307-D547-35E81DF3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9F0CA-9D85-79E3-5D92-ABAB69D11C22}"/>
              </a:ext>
            </a:extLst>
          </p:cNvPr>
          <p:cNvSpPr/>
          <p:nvPr/>
        </p:nvSpPr>
        <p:spPr>
          <a:xfrm>
            <a:off x="6197599" y="2875474"/>
            <a:ext cx="5047049" cy="276804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6A53F8B1-FCBA-69AD-C0FA-55140B5F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99" y="2082841"/>
            <a:ext cx="5384800" cy="3560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D0555F-6AB5-C5B6-659D-F6F24B205131}"/>
              </a:ext>
            </a:extLst>
          </p:cNvPr>
          <p:cNvSpPr/>
          <p:nvPr/>
        </p:nvSpPr>
        <p:spPr>
          <a:xfrm>
            <a:off x="6197598" y="4193058"/>
            <a:ext cx="5047049" cy="145046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05E4B875-0439-6FAC-700E-11BD6378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99" y="2082840"/>
            <a:ext cx="5384800" cy="35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3492-565A-D5CE-40A2-3F73FEAA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keeps track of who does what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AA723FB-57B1-16E9-F687-3E0CAB63DF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5" y="2276694"/>
            <a:ext cx="2325629" cy="317297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8A7B8-C407-10F6-2269-206E6D18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75DF-39B9-1A28-CFDD-D98F3A6C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A7CB5-8120-F307-D547-35E81DF3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57C3F6C-1A63-F8C0-EB50-141CFEBF1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081553"/>
            <a:ext cx="5384800" cy="3563257"/>
          </a:xfrm>
        </p:spPr>
      </p:pic>
    </p:spTree>
    <p:extLst>
      <p:ext uri="{BB962C8B-B14F-4D97-AF65-F5344CB8AC3E}">
        <p14:creationId xmlns:p14="http://schemas.microsoft.com/office/powerpoint/2010/main" val="362780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3492-565A-D5CE-40A2-3F73FEAA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changes to take a snapshot of staged things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AA723FB-57B1-16E9-F687-3E0CAB63DF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5" y="2276694"/>
            <a:ext cx="2325629" cy="317297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8A7B8-C407-10F6-2269-206E6D18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75DF-39B9-1A28-CFDD-D98F3A6C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A7CB5-8120-F307-D547-35E81DF3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749E9B1-84DA-263C-2CD0-357EB95AF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086416"/>
            <a:ext cx="5384800" cy="3553531"/>
          </a:xfrm>
        </p:spPr>
      </p:pic>
    </p:spTree>
    <p:extLst>
      <p:ext uri="{BB962C8B-B14F-4D97-AF65-F5344CB8AC3E}">
        <p14:creationId xmlns:p14="http://schemas.microsoft.com/office/powerpoint/2010/main" val="306748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7322-49C8-753D-4882-2C824357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history of changes</a:t>
            </a:r>
          </a:p>
        </p:txBody>
      </p:sp>
      <p:pic>
        <p:nvPicPr>
          <p:cNvPr id="9" name="Content Placeholder 8" descr="A diagram of a flowchart&#10;&#10;Description automatically generated">
            <a:extLst>
              <a:ext uri="{FF2B5EF4-FFF2-40B4-BE49-F238E27FC236}">
                <a16:creationId xmlns:a16="http://schemas.microsoft.com/office/drawing/2014/main" id="{466BB6B7-0B97-BE5A-397D-5836624462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5" y="2276694"/>
            <a:ext cx="2325629" cy="317297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57F599-60FE-580E-CEAE-AA6CE31F34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085250"/>
            <a:ext cx="5384800" cy="355586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0AA14-18D2-4193-09B8-FEED6712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64B0-C3E1-50F6-4061-CA4A5AD7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0968C-7916-D1EB-0EAD-30C8E3F4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D9FB9-3E3C-9F70-961C-C1DB9026590F}"/>
              </a:ext>
            </a:extLst>
          </p:cNvPr>
          <p:cNvSpPr/>
          <p:nvPr/>
        </p:nvSpPr>
        <p:spPr>
          <a:xfrm>
            <a:off x="6214075" y="3653248"/>
            <a:ext cx="5047049" cy="145046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CBDBDB72-6A85-2F4D-5F34-180B8CA2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085250"/>
            <a:ext cx="5384800" cy="35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7322-49C8-753D-4882-2C824357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history of changes</a:t>
            </a:r>
          </a:p>
        </p:txBody>
      </p:sp>
      <p:pic>
        <p:nvPicPr>
          <p:cNvPr id="9" name="Content Placeholder 8" descr="A diagram of a flowchart&#10;&#10;Description automatically generated">
            <a:extLst>
              <a:ext uri="{FF2B5EF4-FFF2-40B4-BE49-F238E27FC236}">
                <a16:creationId xmlns:a16="http://schemas.microsoft.com/office/drawing/2014/main" id="{466BB6B7-0B97-BE5A-397D-5836624462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5" y="2276694"/>
            <a:ext cx="2325629" cy="317297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0AA14-18D2-4193-09B8-FEED6712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64B0-C3E1-50F6-4061-CA4A5AD7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0968C-7916-D1EB-0EAD-30C8E3F4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21C66F1-A19C-0FA7-CDBF-F64BC5B6ED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087575"/>
            <a:ext cx="5384800" cy="3551213"/>
          </a:xfrm>
        </p:spPr>
      </p:pic>
    </p:spTree>
    <p:extLst>
      <p:ext uri="{BB962C8B-B14F-4D97-AF65-F5344CB8AC3E}">
        <p14:creationId xmlns:p14="http://schemas.microsoft.com/office/powerpoint/2010/main" val="242423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182C-A2AB-0B9A-7500-83781BF5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checkout</a:t>
            </a:r>
            <a:r>
              <a:rPr lang="en-US" dirty="0"/>
              <a:t> previous versions to Look back in time</a:t>
            </a:r>
          </a:p>
        </p:txBody>
      </p:sp>
      <p:pic>
        <p:nvPicPr>
          <p:cNvPr id="9" name="Content Placeholder 8" descr="A diagram of a flowchart&#10;&#10;Description automatically generated">
            <a:extLst>
              <a:ext uri="{FF2B5EF4-FFF2-40B4-BE49-F238E27FC236}">
                <a16:creationId xmlns:a16="http://schemas.microsoft.com/office/drawing/2014/main" id="{2EA8DE60-17CC-F9FA-FF45-F717A60E7D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5" y="2276694"/>
            <a:ext cx="2325629" cy="31729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25A854-207A-41A3-7679-B1A4E00190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825690"/>
            <a:ext cx="5384800" cy="407498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4BCC3-F06E-E850-CDB6-5D44CAD7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F884E-BA72-6DB5-7557-7374B601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98A8-DEB9-3A1B-B7A6-DEE29E51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ED0F4-10F7-FA4E-ECD1-96FA7D37517E}"/>
              </a:ext>
            </a:extLst>
          </p:cNvPr>
          <p:cNvSpPr/>
          <p:nvPr/>
        </p:nvSpPr>
        <p:spPr>
          <a:xfrm>
            <a:off x="6214075" y="3006812"/>
            <a:ext cx="5047049" cy="289386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02B0E24F-9BB6-5197-E879-B6642855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825690"/>
            <a:ext cx="5384800" cy="40749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255A39-AF74-1E4A-631D-8984D7CB62B9}"/>
              </a:ext>
            </a:extLst>
          </p:cNvPr>
          <p:cNvSpPr/>
          <p:nvPr/>
        </p:nvSpPr>
        <p:spPr>
          <a:xfrm>
            <a:off x="6214075" y="5462588"/>
            <a:ext cx="5047049" cy="43808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6FD337C3-ADA8-242A-0567-E2ED3B83F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825689"/>
            <a:ext cx="5384800" cy="40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7322-49C8-753D-4882-2C824357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by checking out the branch name</a:t>
            </a:r>
          </a:p>
        </p:txBody>
      </p:sp>
      <p:pic>
        <p:nvPicPr>
          <p:cNvPr id="9" name="Content Placeholder 8" descr="A diagram of a flowchart&#10;&#10;Description automatically generated">
            <a:extLst>
              <a:ext uri="{FF2B5EF4-FFF2-40B4-BE49-F238E27FC236}">
                <a16:creationId xmlns:a16="http://schemas.microsoft.com/office/drawing/2014/main" id="{466BB6B7-0B97-BE5A-397D-5836624462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5" y="2276694"/>
            <a:ext cx="2325629" cy="317297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0AA14-18D2-4193-09B8-FEED6712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64B0-C3E1-50F6-4061-CA4A5AD7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0968C-7916-D1EB-0EAD-30C8E3F4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A59E21-4D2F-B42F-3517-C5082C410B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816520"/>
            <a:ext cx="5384800" cy="4093323"/>
          </a:xfrm>
        </p:spPr>
      </p:pic>
    </p:spTree>
    <p:extLst>
      <p:ext uri="{BB962C8B-B14F-4D97-AF65-F5344CB8AC3E}">
        <p14:creationId xmlns:p14="http://schemas.microsoft.com/office/powerpoint/2010/main" val="13269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Tricky regex solution from Tuesday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Git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430A-B530-B64D-B9D1-5235BA21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Revert</a:t>
            </a:r>
            <a:r>
              <a:rPr lang="en-US" dirty="0"/>
              <a:t> to previous version to undo commits</a:t>
            </a:r>
          </a:p>
        </p:txBody>
      </p:sp>
      <p:pic>
        <p:nvPicPr>
          <p:cNvPr id="9" name="Content Placeholder 8" descr="A diagram of a flowchart&#10;&#10;Description automatically generated">
            <a:extLst>
              <a:ext uri="{FF2B5EF4-FFF2-40B4-BE49-F238E27FC236}">
                <a16:creationId xmlns:a16="http://schemas.microsoft.com/office/drawing/2014/main" id="{27FB49D7-9A2F-EB2C-F411-2E031A446D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5" y="2276694"/>
            <a:ext cx="2325629" cy="317297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282A0-7A4B-8D38-41D6-3A4A534F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2F50F-8047-2EEE-28AC-8F98950D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533F-F5FC-D129-E898-33C7B99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E98835-D0F0-8517-4094-298E4B09D5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817539"/>
            <a:ext cx="5384800" cy="4091284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2D8C9D-9B28-7E1D-384B-5C3C554EDC9E}"/>
              </a:ext>
            </a:extLst>
          </p:cNvPr>
          <p:cNvSpPr/>
          <p:nvPr/>
        </p:nvSpPr>
        <p:spPr>
          <a:xfrm>
            <a:off x="6214075" y="3006811"/>
            <a:ext cx="5047049" cy="289386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01597A59-540D-C544-DBE5-0F44B92AF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817539"/>
            <a:ext cx="5384800" cy="40912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6F4D78-2AB6-3549-BDF3-80640E41322B}"/>
              </a:ext>
            </a:extLst>
          </p:cNvPr>
          <p:cNvSpPr/>
          <p:nvPr/>
        </p:nvSpPr>
        <p:spPr>
          <a:xfrm>
            <a:off x="6214075" y="3377514"/>
            <a:ext cx="5047049" cy="252316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7879256B-06B1-AF4A-F003-79B711E97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817539"/>
            <a:ext cx="5384800" cy="40912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82818E2-C770-4610-9DB1-6400A7248E5D}"/>
              </a:ext>
            </a:extLst>
          </p:cNvPr>
          <p:cNvSpPr/>
          <p:nvPr/>
        </p:nvSpPr>
        <p:spPr>
          <a:xfrm>
            <a:off x="6214075" y="4061254"/>
            <a:ext cx="5047049" cy="183941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2">
            <a:extLst>
              <a:ext uri="{FF2B5EF4-FFF2-40B4-BE49-F238E27FC236}">
                <a16:creationId xmlns:a16="http://schemas.microsoft.com/office/drawing/2014/main" id="{D448A5BE-4DEE-76E1-159E-7B1D71A6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817539"/>
            <a:ext cx="5384800" cy="40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F3C679-3CCE-F8C5-99F6-040A4F08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crucial skill for programming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7AFDA9-9140-124F-FB43-8604C70C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some job postings – many state git as a required skill</a:t>
            </a:r>
          </a:p>
          <a:p>
            <a:endParaRPr lang="en-US" dirty="0"/>
          </a:p>
          <a:p>
            <a:r>
              <a:rPr lang="en-US" dirty="0"/>
              <a:t>Not just knowing the commands</a:t>
            </a:r>
          </a:p>
          <a:p>
            <a:endParaRPr lang="en-US" dirty="0"/>
          </a:p>
          <a:p>
            <a:r>
              <a:rPr lang="en-US" dirty="0"/>
              <a:t>Knowing the workflow</a:t>
            </a:r>
          </a:p>
          <a:p>
            <a:endParaRPr lang="en-US" dirty="0"/>
          </a:p>
          <a:p>
            <a:r>
              <a:rPr lang="en-US" dirty="0"/>
              <a:t>Knowing how to write good commit messages</a:t>
            </a:r>
          </a:p>
          <a:p>
            <a:endParaRPr lang="en-US" dirty="0"/>
          </a:p>
          <a:p>
            <a:r>
              <a:rPr lang="en-US" dirty="0"/>
              <a:t>Use exercises to practice the individual workflow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E496B-7DFA-1ECA-B588-E3B31353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D7E3D-35A1-7B64-B1A4-D928D925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D923-FAC0-0CB9-8C94-4F6DD1C7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A226-E0BF-A755-E38B-7D54C106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commit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45B8-5DBD-100A-6378-ED6F3373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 messages are notes to your future self or coworkers</a:t>
            </a:r>
          </a:p>
          <a:p>
            <a:endParaRPr lang="en-US" dirty="0"/>
          </a:p>
          <a:p>
            <a:r>
              <a:rPr lang="en-US" dirty="0"/>
              <a:t>They are used to identify which commits are relevant to a topic</a:t>
            </a:r>
          </a:p>
          <a:p>
            <a:pPr lvl="1"/>
            <a:r>
              <a:rPr lang="en-US" dirty="0"/>
              <a:t>Often used to identify when a bug was introduced or fixed</a:t>
            </a:r>
          </a:p>
          <a:p>
            <a:pPr lvl="1"/>
            <a:r>
              <a:rPr lang="en-US" dirty="0"/>
              <a:t>Can be used to pick a point in time to go back to</a:t>
            </a:r>
          </a:p>
          <a:p>
            <a:pPr lvl="1"/>
            <a:r>
              <a:rPr lang="en-US" dirty="0"/>
              <a:t>Can document changes for use in a changelog</a:t>
            </a:r>
          </a:p>
          <a:p>
            <a:endParaRPr lang="en-US" dirty="0"/>
          </a:p>
          <a:p>
            <a:r>
              <a:rPr lang="en-US" dirty="0"/>
              <a:t>More, smaller commits are better</a:t>
            </a:r>
          </a:p>
          <a:p>
            <a:pPr lvl="1"/>
            <a:r>
              <a:rPr lang="en-US" dirty="0"/>
              <a:t>You can undo 1000 commits</a:t>
            </a:r>
          </a:p>
          <a:p>
            <a:pPr lvl="1"/>
            <a:r>
              <a:rPr lang="en-US" dirty="0"/>
              <a:t>You can’t undo 0.5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F342-6548-9C43-F45D-021D070E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5BFE-97C8-8A12-4781-1285C7EE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6A803-E903-6822-D48E-F9D1FBCF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BA14-E76E-B506-4ADB-4C89677F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commit message dos and 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15C7-04BE-BAB6-ACE7-370EE2FD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Don’t:</a:t>
            </a:r>
          </a:p>
          <a:p>
            <a:pPr lvl="1"/>
            <a:r>
              <a:rPr lang="en-US" dirty="0"/>
              <a:t>Use generic commit messages (“changes”, “edits”, “foo”)</a:t>
            </a:r>
          </a:p>
          <a:p>
            <a:pPr lvl="1"/>
            <a:r>
              <a:rPr lang="en-US" dirty="0"/>
              <a:t>Use overly long commit message headers (“modified the way that the x method interacts with…”)</a:t>
            </a:r>
          </a:p>
          <a:p>
            <a:pPr lvl="1"/>
            <a:r>
              <a:rPr lang="en-US" dirty="0"/>
              <a:t>State changes made (“changed grep –Po ‘([a-z]+)’ to grep –Po ‘([a-</a:t>
            </a:r>
            <a:r>
              <a:rPr lang="en-US" dirty="0" err="1"/>
              <a:t>zA</a:t>
            </a:r>
            <a:r>
              <a:rPr lang="en-US" dirty="0"/>
              <a:t>-Z]+)’”)</a:t>
            </a:r>
          </a:p>
          <a:p>
            <a:pPr lvl="1"/>
            <a:r>
              <a:rPr lang="en-US" dirty="0"/>
              <a:t>Omit important information about changes</a:t>
            </a:r>
          </a:p>
          <a:p>
            <a:r>
              <a:rPr lang="en-US" dirty="0"/>
              <a:t>Do:</a:t>
            </a:r>
          </a:p>
          <a:p>
            <a:pPr lvl="1"/>
            <a:r>
              <a:rPr lang="en-US" dirty="0"/>
              <a:t>Use a commit body if more details are needed (git commit –m “headline” –m “longer body”)</a:t>
            </a:r>
          </a:p>
          <a:p>
            <a:pPr lvl="1"/>
            <a:r>
              <a:rPr lang="en-US" dirty="0"/>
              <a:t>Indicate what the commit did (“docs: add –r option help message”, “refactor: rework file reading function”)</a:t>
            </a:r>
          </a:p>
          <a:p>
            <a:pPr lvl="1"/>
            <a:r>
              <a:rPr lang="en-US" dirty="0"/>
              <a:t>Explain why the commit is needed in body (-m “bugfix: issue 123” –m “code was stuck in while loop when email was empty string. Now require user to add email”)</a:t>
            </a:r>
          </a:p>
          <a:p>
            <a:pPr lvl="1"/>
            <a:r>
              <a:rPr lang="en-US" dirty="0"/>
              <a:t>Use headers that finish the sentence “Applying this commit will …”</a:t>
            </a:r>
          </a:p>
          <a:p>
            <a:pPr lvl="1"/>
            <a:r>
              <a:rPr lang="en-US" dirty="0"/>
              <a:t>Name issue numbers if you are fixing a tracked issue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4750-1840-7B02-637C-7154C519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C700-4BE9-B8A4-2E8C-8D9CFC6B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C6F5-7695-9470-4F74-06F1734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1529-7E64-0F27-AB7A-7CA97F59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inspiration?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8E3E-7D3A-BFD2-28AE-0EDB552A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strict commit message formatting guidelines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https://github.com/angular/angular/blob/main/CONTRIBUTING.md#-commit-message-format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example of silly commit message formatting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https://gitmoji.dev/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1552-49E6-76C2-58BC-6A5EEA88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DC7A6-C9A5-5180-80B4-0CC5CF4D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8675-8790-97EF-394C-2A24D934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4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FF4A-061B-9F08-4FF9-7253702C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are a way to experiment with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9200-2492-F52A-5A7C-62B037F0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create a new history separate from your master branch</a:t>
            </a:r>
          </a:p>
          <a:p>
            <a:endParaRPr lang="en-US" dirty="0"/>
          </a:p>
          <a:p>
            <a:r>
              <a:rPr lang="en-US" dirty="0"/>
              <a:t>Can be discarded, merged into master, or kept around</a:t>
            </a:r>
          </a:p>
          <a:p>
            <a:endParaRPr lang="en-US" dirty="0"/>
          </a:p>
          <a:p>
            <a:r>
              <a:rPr lang="en-US" dirty="0"/>
              <a:t>Useful to work on a feature/fix while leaving your master branch in a working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94D1-94C1-7EBC-08CF-19E6157B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15D6-81A4-61BC-D963-AD8CDF50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FA26-E0AD-FE32-D7BF-B0A74434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347F-237D-092A-B69B-586D0F6F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if there’s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9606-3D41-A03B-0B06-BF47B69E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D5E1-3BD8-B742-097C-71C32E4D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38D4D-C818-BC15-F654-A8FD4DB7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8B3E-E14D-3CDA-F42A-ED70F98A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7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Tricky regex solution from Tuesday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3235-C6D9-1C64-0470-9FA65960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regex that stumped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2FC8-A26D-6AD5-990D-9A7BF8F6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echo "___123___123___" | grep 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".*[0-9]+"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___123___123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echo "___123___123___" | grep 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".*[0-9]+?"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___123___123___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The issue: 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“?” makes quantifiers lazy in PCRE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They have no documented function (that I can find) in GNU ERE to modify preceding quantifiers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98AC-A388-0D98-8687-81A44399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45C7-6830-8FBF-C4A7-DFF051F3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3453-6487-E2C0-3FDF-B2B8EF24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A08C-7D61-B39E-40F0-1D75E97A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illustration of what’s happening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AADF-9B5E-7A71-0E16-7D8B2C84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echo "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aabbcc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| grep 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"[ac]{2}b{2}"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echo "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aabbcc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| grep 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"[ac]{2}b{2}?"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What’s happening: 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“?” makes the preceding element (character and quantifier) optional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“?” is a quantifier 0 or 1. It seems to apply that in this context too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AC67-7BFF-C1F9-0776-F39B225C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DC3E-2F42-FB37-57D1-52EB002E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5D17B-B5CC-2042-7B60-49F89FD8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Tricky regex solution from Tuesday</a:t>
            </a:r>
          </a:p>
          <a:p>
            <a:r>
              <a:rPr lang="en-US" dirty="0"/>
              <a:t>Demos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1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Tricky regex solution from Tuesday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n-US" dirty="0"/>
              <a:t>Git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702-7078-456C-4582-4F4B20AE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099-C5C7-45CC-77AA-02E2CEF2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F1F9-9E3F-3DDB-2155-EFB2824A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7283-9B19-95EA-CC08-964FD3D3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7BC1-AAC6-7207-1559-25DA1BD4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6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3418-2546-CA0A-D2BE-07D3D619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4B61-0D93-D616-269E-69190FE5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Tracks changes to files inside a directory (A.K.A. repository)</a:t>
            </a:r>
          </a:p>
          <a:p>
            <a:endParaRPr lang="en-US" dirty="0"/>
          </a:p>
          <a:p>
            <a:r>
              <a:rPr lang="en-US" dirty="0"/>
              <a:t>Records a history of changes (commits) along with optional messages</a:t>
            </a:r>
          </a:p>
          <a:p>
            <a:endParaRPr lang="en-US" dirty="0"/>
          </a:p>
          <a:p>
            <a:r>
              <a:rPr lang="en-US" dirty="0"/>
              <a:t>Allows branches in the same repo with divergent “histories”</a:t>
            </a:r>
          </a:p>
          <a:p>
            <a:endParaRPr lang="en-US" dirty="0"/>
          </a:p>
          <a:p>
            <a:r>
              <a:rPr lang="en-US" dirty="0"/>
              <a:t>Allows rewinding to earlier states and fast-forwarding back to later states</a:t>
            </a:r>
          </a:p>
          <a:p>
            <a:endParaRPr lang="en-US" dirty="0"/>
          </a:p>
          <a:p>
            <a:r>
              <a:rPr lang="en-US" dirty="0"/>
              <a:t>Allows multiple users to work on the same repo and then “merge” changes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EA22-382E-A07D-BE58-E39FB52E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8982-6E9C-C53A-B32E-2428537F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E1F9-D591-C656-B48D-8E04ECE8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21735</TotalTime>
  <Words>994</Words>
  <Application>Microsoft Office PowerPoint</Application>
  <PresentationFormat>Widescreen</PresentationFormat>
  <Paragraphs>200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Biol 7200: Programming for Bioinformatics version control with git</vt:lpstr>
      <vt:lpstr>Plan for today</vt:lpstr>
      <vt:lpstr>Plan for today</vt:lpstr>
      <vt:lpstr>The regex that stumped me</vt:lpstr>
      <vt:lpstr>An illustration of what’s happening</vt:lpstr>
      <vt:lpstr>Plan for today</vt:lpstr>
      <vt:lpstr>Plan for today</vt:lpstr>
      <vt:lpstr>What is git?</vt:lpstr>
      <vt:lpstr>Git is a version control system</vt:lpstr>
      <vt:lpstr>Git is a way of life</vt:lpstr>
      <vt:lpstr>Some key commands (syntax: git &lt;command&gt;)</vt:lpstr>
      <vt:lpstr>Initialize a repo with git init</vt:lpstr>
      <vt:lpstr>Choose files to add and commit a snapshot</vt:lpstr>
      <vt:lpstr>Git keeps track of who does what</vt:lpstr>
      <vt:lpstr>Commit changes to take a snapshot of staged things</vt:lpstr>
      <vt:lpstr>Track history of changes</vt:lpstr>
      <vt:lpstr>review history of changes</vt:lpstr>
      <vt:lpstr>checkout previous versions to Look back in time</vt:lpstr>
      <vt:lpstr>Return by checking out the branch name</vt:lpstr>
      <vt:lpstr>Revert to previous version to undo commits</vt:lpstr>
      <vt:lpstr>Git is a crucial skill for programming</vt:lpstr>
      <vt:lpstr>Good commit messages</vt:lpstr>
      <vt:lpstr>Some commit message dos and don’ts</vt:lpstr>
      <vt:lpstr>Looking for inspiration?</vt:lpstr>
      <vt:lpstr>Branches are a way to experiment with your code</vt:lpstr>
      <vt:lpstr>Demo if there’s time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414</cp:revision>
  <dcterms:created xsi:type="dcterms:W3CDTF">2011-08-22T13:22:10Z</dcterms:created>
  <dcterms:modified xsi:type="dcterms:W3CDTF">2023-09-07T20:35:53Z</dcterms:modified>
</cp:coreProperties>
</file>