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99" r:id="rId3"/>
    <p:sldId id="516" r:id="rId4"/>
    <p:sldId id="509" r:id="rId5"/>
    <p:sldId id="510" r:id="rId6"/>
    <p:sldId id="511" r:id="rId7"/>
    <p:sldId id="517" r:id="rId8"/>
    <p:sldId id="515" r:id="rId9"/>
    <p:sldId id="514" r:id="rId10"/>
    <p:sldId id="513" r:id="rId11"/>
    <p:sldId id="512" r:id="rId12"/>
    <p:sldId id="518" r:id="rId13"/>
    <p:sldId id="532" r:id="rId14"/>
    <p:sldId id="521" r:id="rId15"/>
    <p:sldId id="530" r:id="rId16"/>
    <p:sldId id="522" r:id="rId17"/>
    <p:sldId id="523" r:id="rId18"/>
    <p:sldId id="529" r:id="rId19"/>
    <p:sldId id="531" r:id="rId20"/>
    <p:sldId id="519" r:id="rId21"/>
    <p:sldId id="524" r:id="rId22"/>
    <p:sldId id="525" r:id="rId23"/>
    <p:sldId id="526" r:id="rId24"/>
    <p:sldId id="528" r:id="rId25"/>
    <p:sldId id="527" r:id="rId26"/>
    <p:sldId id="535" r:id="rId27"/>
    <p:sldId id="536" r:id="rId28"/>
    <p:sldId id="534" r:id="rId29"/>
    <p:sldId id="520" r:id="rId30"/>
    <p:sldId id="500" r:id="rId31"/>
    <p:sldId id="503" r:id="rId32"/>
    <p:sldId id="504" r:id="rId33"/>
    <p:sldId id="508" r:id="rId34"/>
    <p:sldId id="537" r:id="rId35"/>
    <p:sldId id="505" r:id="rId36"/>
    <p:sldId id="506" r:id="rId37"/>
    <p:sldId id="538" r:id="rId38"/>
    <p:sldId id="3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785EF0"/>
    <a:srgbClr val="FE6100"/>
    <a:srgbClr val="FFB000"/>
    <a:srgbClr val="D55E00"/>
    <a:srgbClr val="CC79A7"/>
    <a:srgbClr val="0072B2"/>
    <a:srgbClr val="F0E442"/>
    <a:srgbClr val="009E73"/>
    <a:srgbClr val="56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7049" autoAdjust="0"/>
  </p:normalViewPr>
  <p:slideViewPr>
    <p:cSldViewPr snapToGrid="0">
      <p:cViewPr varScale="1">
        <p:scale>
          <a:sx n="154" d="100"/>
          <a:sy n="154" d="100"/>
        </p:scale>
        <p:origin x="510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hints.io/bash#conditiona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ogle.github.io/styleguide/shellguide.html#s6.3-tests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Shell-Parameter-Expans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Loops, conditionals, and putting it all together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7B29-9B09-AB98-E6AF-64C5F98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expansion can be used to modify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B090-E187-63E6-B54B-8C5641545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of you used parameter expansion to add accessions to FASTA headers in HW2.</a:t>
            </a:r>
          </a:p>
          <a:p>
            <a:endParaRPr lang="en-US" dirty="0"/>
          </a:p>
          <a:p>
            <a:r>
              <a:rPr lang="en-US" dirty="0"/>
              <a:t>Greedy and lazy pattern matching allows control over path elements modified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4AABB-43D5-DB96-611A-E3A5BA72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EA2BF-B270-EA2C-30ED-9D604560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13534-B5FC-2A77-57EE-DD8CCE13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87BADFA-F8F0-FACE-B71F-B086F6654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952168-25F9-CC0F-4AB3-1C0C07CE5BF2}"/>
              </a:ext>
            </a:extLst>
          </p:cNvPr>
          <p:cNvSpPr/>
          <p:nvPr/>
        </p:nvSpPr>
        <p:spPr>
          <a:xfrm>
            <a:off x="6197600" y="2866768"/>
            <a:ext cx="5154139" cy="268199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08C0EE62-B799-8FEE-3140-215165A6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2F542E-1DD3-695F-AFCE-A99B1C8B3700}"/>
              </a:ext>
            </a:extLst>
          </p:cNvPr>
          <p:cNvSpPr/>
          <p:nvPr/>
        </p:nvSpPr>
        <p:spPr>
          <a:xfrm>
            <a:off x="6197600" y="3113902"/>
            <a:ext cx="5154139" cy="243485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C80D6C2A-1C06-0DD4-F007-AC5BE26BD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B104E4-F86B-CE50-E571-12C0DE7DB38F}"/>
              </a:ext>
            </a:extLst>
          </p:cNvPr>
          <p:cNvSpPr/>
          <p:nvPr/>
        </p:nvSpPr>
        <p:spPr>
          <a:xfrm>
            <a:off x="6197600" y="3393989"/>
            <a:ext cx="5154139" cy="215477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2">
            <a:extLst>
              <a:ext uri="{FF2B5EF4-FFF2-40B4-BE49-F238E27FC236}">
                <a16:creationId xmlns:a16="http://schemas.microsoft.com/office/drawing/2014/main" id="{71643CE0-B00F-3792-05E5-C34EA550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3EBCB1-4AE9-58D4-A528-3650148DFF9A}"/>
              </a:ext>
            </a:extLst>
          </p:cNvPr>
          <p:cNvSpPr/>
          <p:nvPr/>
        </p:nvSpPr>
        <p:spPr>
          <a:xfrm>
            <a:off x="6197600" y="3657599"/>
            <a:ext cx="5154139" cy="188292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2">
            <a:extLst>
              <a:ext uri="{FF2B5EF4-FFF2-40B4-BE49-F238E27FC236}">
                <a16:creationId xmlns:a16="http://schemas.microsoft.com/office/drawing/2014/main" id="{794AE6D9-D288-DF09-2ED6-67ACE3D4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7ED191-F461-ED32-8313-2DFB4DA8F152}"/>
              </a:ext>
            </a:extLst>
          </p:cNvPr>
          <p:cNvSpPr/>
          <p:nvPr/>
        </p:nvSpPr>
        <p:spPr>
          <a:xfrm>
            <a:off x="6197600" y="3912973"/>
            <a:ext cx="5154139" cy="163578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12">
            <a:extLst>
              <a:ext uri="{FF2B5EF4-FFF2-40B4-BE49-F238E27FC236}">
                <a16:creationId xmlns:a16="http://schemas.microsoft.com/office/drawing/2014/main" id="{DE90F225-7DC1-098D-F83E-66182879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8D632C-1494-A189-C4C1-CA15EDFD5C69}"/>
              </a:ext>
            </a:extLst>
          </p:cNvPr>
          <p:cNvSpPr/>
          <p:nvPr/>
        </p:nvSpPr>
        <p:spPr>
          <a:xfrm>
            <a:off x="6197600" y="4300151"/>
            <a:ext cx="5154139" cy="124860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12">
            <a:extLst>
              <a:ext uri="{FF2B5EF4-FFF2-40B4-BE49-F238E27FC236}">
                <a16:creationId xmlns:a16="http://schemas.microsoft.com/office/drawing/2014/main" id="{A67D2DD2-06BB-AA8C-1E72-721B0A28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DA2E5B7-595E-990E-936A-326A2EA1413A}"/>
              </a:ext>
            </a:extLst>
          </p:cNvPr>
          <p:cNvSpPr/>
          <p:nvPr/>
        </p:nvSpPr>
        <p:spPr>
          <a:xfrm>
            <a:off x="6197600" y="4703805"/>
            <a:ext cx="5154139" cy="84701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12">
            <a:extLst>
              <a:ext uri="{FF2B5EF4-FFF2-40B4-BE49-F238E27FC236}">
                <a16:creationId xmlns:a16="http://schemas.microsoft.com/office/drawing/2014/main" id="{0DFB6BAA-1268-4A4C-3089-AC987BB7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3451E9-F825-B8B4-D139-A50A5FF81076}"/>
              </a:ext>
            </a:extLst>
          </p:cNvPr>
          <p:cNvSpPr/>
          <p:nvPr/>
        </p:nvSpPr>
        <p:spPr>
          <a:xfrm>
            <a:off x="6197600" y="5090983"/>
            <a:ext cx="5154139" cy="45571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12">
            <a:extLst>
              <a:ext uri="{FF2B5EF4-FFF2-40B4-BE49-F238E27FC236}">
                <a16:creationId xmlns:a16="http://schemas.microsoft.com/office/drawing/2014/main" id="{815A0857-A57D-369D-91BE-0D27BF04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776"/>
            <a:ext cx="5384800" cy="35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CE9-9163-5D8F-ABF5-2200FE52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BLAST examples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FA310A-2C44-CCE0-87B4-208AF01B31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86489"/>
            <a:ext cx="5384800" cy="355338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7471CC-3296-C6A7-E0CE-A78A97B9AC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84015"/>
            <a:ext cx="5384800" cy="355833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636A-A106-7719-8802-35D12BAF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E0E4-8396-5C22-1434-E73AD747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F9520-4B9B-9743-11D1-F0C7EDA2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384C-5714-94D7-6AAA-4ABF4BD321ED}"/>
              </a:ext>
            </a:extLst>
          </p:cNvPr>
          <p:cNvSpPr/>
          <p:nvPr/>
        </p:nvSpPr>
        <p:spPr>
          <a:xfrm>
            <a:off x="609600" y="2858530"/>
            <a:ext cx="5288692" cy="252077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D70BBD5-E6F7-3AA6-3F4D-364C79DD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84015"/>
            <a:ext cx="5384800" cy="35533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BFC162-C17F-7797-4E0B-260975FA08AA}"/>
              </a:ext>
            </a:extLst>
          </p:cNvPr>
          <p:cNvSpPr/>
          <p:nvPr/>
        </p:nvSpPr>
        <p:spPr>
          <a:xfrm>
            <a:off x="609600" y="3772930"/>
            <a:ext cx="5288692" cy="160390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19356364-3C72-8AF8-6D70-2AC02F6C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85252"/>
            <a:ext cx="5384800" cy="35533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FC5A6B-2C33-0036-D475-C6D675456CA7}"/>
              </a:ext>
            </a:extLst>
          </p:cNvPr>
          <p:cNvSpPr/>
          <p:nvPr/>
        </p:nvSpPr>
        <p:spPr>
          <a:xfrm>
            <a:off x="609600" y="4291914"/>
            <a:ext cx="5288692" cy="108615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F124DF6C-5220-530F-1E01-AFA5DD1F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82778"/>
            <a:ext cx="5384800" cy="35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substitution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expansion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ChatGPT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1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DCE-2CAD-C7F5-7FE3-CBBD21E3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already been using loops and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E307-76FA-47F0-FFFE-836381DF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Runs on every line in a file one by one (loop)</a:t>
            </a:r>
          </a:p>
          <a:p>
            <a:pPr lvl="1"/>
            <a:r>
              <a:rPr lang="en-US" dirty="0"/>
              <a:t>Looks for a pattern and, if it finds it, does something (conditional)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</a:p>
          <a:p>
            <a:pPr lvl="1"/>
            <a:r>
              <a:rPr lang="en-US" dirty="0"/>
              <a:t>Runs on every line in a file one by one (loop)</a:t>
            </a:r>
          </a:p>
          <a:p>
            <a:pPr lvl="1"/>
            <a:r>
              <a:rPr lang="en-US" dirty="0"/>
              <a:t>Checks conditions and, if they are met, executes a command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awk ‘$3==100’ blast_output.txt</a:t>
            </a:r>
            <a:br>
              <a:rPr lang="en-US" dirty="0"/>
            </a:br>
            <a:r>
              <a:rPr lang="en-US" dirty="0"/>
              <a:t>if column 3 contains a number equal to 100 in each line of blast_output.txt, awk prints the line</a:t>
            </a:r>
          </a:p>
          <a:p>
            <a:endParaRPr lang="en-US" dirty="0"/>
          </a:p>
          <a:p>
            <a:r>
              <a:rPr lang="en-US" dirty="0"/>
              <a:t>Bash has the same concept (so does Python and every other programming language)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64F-BCA4-560A-B8BE-02BD0F6E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7CFD-4600-89CB-A46D-D65E0D17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CDD7-B9BB-A575-BBC5-72B5B72B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A605-E74C-BA84-5108-3E6D63AE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programming constructs to repeat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1698-A32C-FB6E-AD66-2EC0E9DA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types: “for” and “while”</a:t>
            </a:r>
          </a:p>
          <a:p>
            <a:endParaRPr lang="en-US" dirty="0"/>
          </a:p>
          <a:p>
            <a:r>
              <a:rPr lang="en-US" dirty="0"/>
              <a:t>For loops execute code once per element of given array</a:t>
            </a:r>
          </a:p>
          <a:p>
            <a:pPr lvl="1"/>
            <a:r>
              <a:rPr lang="en-US" dirty="0"/>
              <a:t>For banana in </a:t>
            </a:r>
            <a:r>
              <a:rPr lang="en-US" dirty="0" err="1"/>
              <a:t>bunch_of_nanas</a:t>
            </a:r>
            <a:r>
              <a:rPr lang="en-US" dirty="0"/>
              <a:t>; do peel banana; done</a:t>
            </a:r>
          </a:p>
          <a:p>
            <a:pPr lvl="1"/>
            <a:endParaRPr lang="en-US" dirty="0"/>
          </a:p>
          <a:p>
            <a:r>
              <a:rPr lang="en-US" dirty="0"/>
              <a:t>While loops execute code until a condition is no longer true</a:t>
            </a:r>
          </a:p>
          <a:p>
            <a:pPr lvl="1"/>
            <a:r>
              <a:rPr lang="en-US" dirty="0"/>
              <a:t>While </a:t>
            </a:r>
            <a:r>
              <a:rPr lang="en-US" dirty="0" err="1"/>
              <a:t>unpeeled_bananas</a:t>
            </a:r>
            <a:r>
              <a:rPr lang="en-US" dirty="0"/>
              <a:t> &gt; 0; do peel banana; </a:t>
            </a:r>
            <a:r>
              <a:rPr lang="en-US" dirty="0" err="1"/>
              <a:t>unpeeled_bananas</a:t>
            </a:r>
            <a:r>
              <a:rPr lang="en-US" dirty="0"/>
              <a:t>-=1; done</a:t>
            </a:r>
          </a:p>
          <a:p>
            <a:endParaRPr lang="en-US" dirty="0"/>
          </a:p>
          <a:p>
            <a:r>
              <a:rPr lang="en-US" dirty="0"/>
              <a:t>Typically use variables that take on new values each iteration.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$banana</a:t>
            </a:r>
            <a:r>
              <a:rPr lang="en-US" dirty="0"/>
              <a:t> will refer to a different banana in the bunch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C32E-8D4A-201B-DBAF-A945208E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23FA-B267-FA93-306A-D863CE04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0854-BA72-B9AE-7134-5681F7AD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2655-DF11-3D2F-E50C-CAD98DF6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logic and variable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CFC0-8B15-7B46-E24C-FBD26BA5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pseudocode loop (not Bash syntax!): 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1, 2, 3 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echo $i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In the first iteration of the loop the variable $i has the value 1</a:t>
            </a:r>
          </a:p>
          <a:p>
            <a:endParaRPr 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In the second iteration, $i has the value 2, </a:t>
            </a:r>
            <a:r>
              <a:rPr lang="en-US" dirty="0" err="1"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endParaRPr 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Values are assigned at the beginning of each iteration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1E53-7A22-CB9B-A099-5B8E00FF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7510-5102-9E96-E8DF-C54FC10E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45F9-21C0-4C02-6E96-C22FC989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42A9AE-30AE-AAF1-A478-8FC02F81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can iterate over arrays and ranges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4FFAD1-E059-1E55-FE8F-319C0597A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 or lists of input – do it once per thing in the input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$(ls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do …; done</a:t>
            </a:r>
          </a:p>
          <a:p>
            <a:endParaRPr lang="en-US" dirty="0"/>
          </a:p>
          <a:p>
            <a:r>
              <a:rPr lang="en-US" dirty="0"/>
              <a:t>Ranges – do it N times or use numbers X to Y (optional increment)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{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start..stop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 do …;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{start..stop..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 do …;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 don’t need to use $i within the loop (i.e., can just use for loop to do something not involving $i multiple times)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variable names can be anything (use descriptive names!)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C40611-149C-F04B-807C-AB7C28231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6180"/>
            <a:ext cx="5384800" cy="35340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DA12-78A7-671B-654D-9CD1B55B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52CD-D502-809C-1FF2-CAF55C2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C925-6CB6-411D-AE53-8128BA7A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721D-AC45-671A-14E1-A2D0ADC4B27C}"/>
              </a:ext>
            </a:extLst>
          </p:cNvPr>
          <p:cNvSpPr/>
          <p:nvPr/>
        </p:nvSpPr>
        <p:spPr>
          <a:xfrm>
            <a:off x="6197600" y="3237471"/>
            <a:ext cx="5288692" cy="224892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46CBCCD3-37A5-3474-7FA7-648072E4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6180"/>
            <a:ext cx="5384800" cy="35340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86C1B2-BD82-519A-9999-DF94836F229E}"/>
              </a:ext>
            </a:extLst>
          </p:cNvPr>
          <p:cNvSpPr/>
          <p:nvPr/>
        </p:nvSpPr>
        <p:spPr>
          <a:xfrm>
            <a:off x="6197600" y="4028303"/>
            <a:ext cx="5288692" cy="145809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09F497B4-E00B-2142-6D68-9D4C4E7C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6179"/>
            <a:ext cx="5384800" cy="3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F4122C-203D-1B17-6C2B-88676122F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5182"/>
            <a:ext cx="5384800" cy="3555999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D42A9AE-30AE-AAF1-A478-8FC02F81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repeat until a condition is no longer true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4FFAD1-E059-1E55-FE8F-319C0597A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check the outcome of a conditional statement (covered later)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&lt;condition&gt;; do …; done</a:t>
            </a:r>
          </a:p>
          <a:p>
            <a:endParaRPr lang="en-US" dirty="0"/>
          </a:p>
          <a:p>
            <a:r>
              <a:rPr lang="en-US" dirty="0"/>
              <a:t>Can go forever (or until you stop 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 true; do …; done</a:t>
            </a:r>
          </a:p>
          <a:p>
            <a:endParaRPr lang="en-US" dirty="0"/>
          </a:p>
          <a:p>
            <a:r>
              <a:rPr lang="en-US" dirty="0"/>
              <a:t>Can iterate over lines of file or stdin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 read line; do …; done &lt; file.txt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 file.txt | while read line; do …; done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DA12-78A7-671B-654D-9CD1B55B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52CD-D502-809C-1FF2-CAF55C2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C925-6CB6-411D-AE53-8128BA7A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721D-AC45-671A-14E1-A2D0ADC4B27C}"/>
              </a:ext>
            </a:extLst>
          </p:cNvPr>
          <p:cNvSpPr/>
          <p:nvPr/>
        </p:nvSpPr>
        <p:spPr>
          <a:xfrm>
            <a:off x="6197600" y="3237471"/>
            <a:ext cx="5288692" cy="240371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2C36B836-C6AA-2DE5-1191-3B071387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5182"/>
            <a:ext cx="5384800" cy="3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5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3FDD33-DCCA-5D0D-9B41-1D282031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use clearer syntax in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741440-416B-FDCE-968E-446EEA7E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see a “;” in the one-liner, you can introduce a newline</a:t>
            </a:r>
          </a:p>
          <a:p>
            <a:endParaRPr lang="en-US" dirty="0"/>
          </a:p>
          <a:p>
            <a:r>
              <a:rPr lang="en-US" dirty="0"/>
              <a:t>Convention is to put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/>
              <a:t> on a separate line from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&lt;array or range&gt;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&lt;code&gt;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90C9-2D19-DDC9-743A-B8EA6382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74D42-11DC-6D80-8DFA-B54D2799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FF6A-EB17-2B99-564A-74002067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6330-F35D-599E-1411-78935D5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created/modified within loops are changed each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E2BF-0DDC-5848-D52C-C20E36A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Code within a loop is executed in order.</a:t>
            </a:r>
          </a:p>
          <a:p>
            <a:endParaRPr lang="en-US" dirty="0">
              <a:latin typeface="Courier New" panose="02070309020205020404" pitchFamily="49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Variables modified within a loop keep their value from last iteration until they are changed again in the next iteration</a:t>
            </a:r>
          </a:p>
          <a:p>
            <a:endParaRPr 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What do you think will be printed by the below loop?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j=5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{1..3}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 $i $j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j=$i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787F-D37F-3438-0C59-EE5EAC0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1F89-80E8-DD14-0DD4-BFF7560E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D366-53F1-4BC4-F465-B78BC94B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substitution</a:t>
            </a:r>
          </a:p>
          <a:p>
            <a:r>
              <a:rPr lang="en-US" dirty="0"/>
              <a:t>Parameter expansion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ChatGPT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substitution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expansion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/>
              <a:t>Conditionals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ChatGPT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6E6D-6A49-3CF9-5899-53821477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constructs check true/false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EE6-5C4F-5DE7-02F6-30904D49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evaluate different statements</a:t>
            </a:r>
          </a:p>
          <a:p>
            <a:endParaRPr lang="en-US" dirty="0"/>
          </a:p>
          <a:p>
            <a:r>
              <a:rPr lang="en-US" dirty="0"/>
              <a:t>We’ll cover 2 main kinds:</a:t>
            </a:r>
          </a:p>
          <a:p>
            <a:pPr lvl="1"/>
            <a:r>
              <a:rPr lang="en-US" dirty="0"/>
              <a:t>True/false statements like x &gt; y</a:t>
            </a:r>
          </a:p>
          <a:p>
            <a:pPr lvl="1"/>
            <a:r>
              <a:rPr lang="en-US" dirty="0"/>
              <a:t>Command exit codes – did the command succeed or return an error?</a:t>
            </a:r>
          </a:p>
          <a:p>
            <a:pPr lvl="1"/>
            <a:endParaRPr lang="en-US" dirty="0"/>
          </a:p>
          <a:p>
            <a:r>
              <a:rPr lang="en-US" dirty="0"/>
              <a:t>Helpful “</a:t>
            </a:r>
            <a:r>
              <a:rPr lang="en-US" dirty="0" err="1"/>
              <a:t>cheatsheet</a:t>
            </a:r>
            <a:r>
              <a:rPr lang="en-US" dirty="0"/>
              <a:t>” with different kinds </a:t>
            </a:r>
            <a:r>
              <a:rPr lang="en-US" dirty="0">
                <a:hlinkClick r:id="rId2"/>
              </a:rPr>
              <a:t>https://devhints.io/bash#conditionals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D6D9-6368-9D97-BD7B-6DBB2176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A8C2-4631-6FB9-D3C1-1A0E2FC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0796-4882-9F69-02AF-6D28EFE8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AE51-AEF3-9C20-57E4-1D767C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A742-C69E-BD46-78D2-A2975ACE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Conditionals use a special command,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/>
              <a:t>, which evaluates the code before its closing symbols,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/>
              <a:t> is a command, don’t forget the whitespace after it!</a:t>
            </a:r>
          </a:p>
          <a:p>
            <a:endParaRPr lang="en-US" dirty="0"/>
          </a:p>
          <a:p>
            <a:r>
              <a:rPr lang="en-US" dirty="0"/>
              <a:t>Syntax is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 [comparator] &lt;check&gt; &lt;thing&gt;  ]]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comparator is not needed in all cases</a:t>
            </a:r>
          </a:p>
          <a:p>
            <a:pPr lvl="1"/>
            <a:r>
              <a:rPr lang="en-US" dirty="0"/>
              <a:t>e.g. to check if a file exists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 -f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]]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combine multiple conditions with &amp;&amp; (and) or || (or)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 &lt;condition 1&gt; &amp;&amp; &lt;condition 2&gt; ]]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BA58-6E6A-7EE6-E492-4C7136CB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9CD5-C215-E010-BB70-F7244C8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8689-EA9A-EE1D-03D6-724B2B2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92C-7457-9B7F-E22B-AB83C1F7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are typically used by if or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740B-6771-E540-78BA-5E98A577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is used to execute code based on conditions.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over a block of code until the condition is no longer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14EB-75F3-16BD-E884-9F0911D5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8570-66AF-7A0F-A435-7CBF330F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85E9-5607-130A-2480-12B30DFB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05E1B5-E34F-9C8E-58FE-D4417439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can be used to execute different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952508-8C96-CE1A-C9BB-0D58B3F737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Supports multiple conditional code blocks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Single line syntax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&lt;condition&gt;; then &lt;code 1&gt;;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&lt;other condition&gt;; then &lt;code 2&gt;; else &lt;code 3&gt;; fi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 starts with if, ends with backwards if (fi)</a:t>
            </a:r>
          </a:p>
          <a:p>
            <a:endParaRPr lang="en-US" dirty="0"/>
          </a:p>
          <a:p>
            <a:r>
              <a:rPr lang="en-US" dirty="0"/>
              <a:t>Script syntax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&lt;condition&gt;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&lt;code 1&gt; 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&lt;other condition&gt;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&lt;code 2&gt;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&lt;code 3&gt;</a:t>
            </a:r>
            <a:b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E8347F-E7F4-0547-4ADF-0648C9C0F3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1470"/>
            <a:ext cx="5384800" cy="354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795A-30E7-BAA0-C368-37A70908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8753-B00B-1135-F3E6-F78E7372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10D0-0236-3960-33D4-91AD9AD9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0C5B5-B46B-6C4F-26BA-FC140F86DEFA}"/>
              </a:ext>
            </a:extLst>
          </p:cNvPr>
          <p:cNvSpPr/>
          <p:nvPr/>
        </p:nvSpPr>
        <p:spPr>
          <a:xfrm>
            <a:off x="6197600" y="2730760"/>
            <a:ext cx="5288692" cy="289798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C89C5D99-C750-60B9-399B-9458ACA5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1470"/>
            <a:ext cx="5384800" cy="35485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FCCB45-49F9-F8AC-5A6C-9953D3D18D55}"/>
              </a:ext>
            </a:extLst>
          </p:cNvPr>
          <p:cNvSpPr/>
          <p:nvPr/>
        </p:nvSpPr>
        <p:spPr>
          <a:xfrm>
            <a:off x="6197600" y="3122646"/>
            <a:ext cx="5288692" cy="250238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0">
            <a:extLst>
              <a:ext uri="{FF2B5EF4-FFF2-40B4-BE49-F238E27FC236}">
                <a16:creationId xmlns:a16="http://schemas.microsoft.com/office/drawing/2014/main" id="{97841B8F-9D9A-6ADA-918F-907EE4EF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1470"/>
            <a:ext cx="5384800" cy="35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7613D7-8460-CAF6-D1E2-273E6569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can execute code until a condition is met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D56F3D-476A-E759-0E01-7AA3A8C95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Checks the condition at the start of every iteration</a:t>
            </a:r>
          </a:p>
          <a:p>
            <a:endParaRPr lang="en-US" dirty="0"/>
          </a:p>
          <a:p>
            <a:r>
              <a:rPr lang="en-US" dirty="0"/>
              <a:t>Be careful to define a condition that will be met – it runs quickly!</a:t>
            </a:r>
          </a:p>
          <a:p>
            <a:endParaRPr lang="en-US" dirty="0"/>
          </a:p>
          <a:p>
            <a:r>
              <a:rPr lang="en-US" dirty="0"/>
              <a:t>Once the condition is met, loop 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DC7D-CFB6-5A03-F93D-0E4281D7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C738-A791-8DBC-56F7-3B2F2D9D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E8BD-ADD2-23E3-6203-1ED9E3AB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C14549C-576D-F3DB-AC6C-832B8C67D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76455"/>
            <a:ext cx="5384800" cy="3548575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697F54-373A-F50A-79AB-D16AC4B1B0A2}"/>
              </a:ext>
            </a:extLst>
          </p:cNvPr>
          <p:cNvSpPr/>
          <p:nvPr/>
        </p:nvSpPr>
        <p:spPr>
          <a:xfrm>
            <a:off x="6197600" y="2730760"/>
            <a:ext cx="5288692" cy="289427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6">
            <a:extLst>
              <a:ext uri="{FF2B5EF4-FFF2-40B4-BE49-F238E27FC236}">
                <a16:creationId xmlns:a16="http://schemas.microsoft.com/office/drawing/2014/main" id="{4A20D925-3C71-D6A1-6C57-6D66D3E8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6455"/>
            <a:ext cx="5384800" cy="35485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5B80D7E-3F16-63D5-5319-3ED04B1DA03A}"/>
              </a:ext>
            </a:extLst>
          </p:cNvPr>
          <p:cNvSpPr/>
          <p:nvPr/>
        </p:nvSpPr>
        <p:spPr>
          <a:xfrm>
            <a:off x="6197600" y="3365241"/>
            <a:ext cx="5288692" cy="22473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6">
            <a:extLst>
              <a:ext uri="{FF2B5EF4-FFF2-40B4-BE49-F238E27FC236}">
                <a16:creationId xmlns:a16="http://schemas.microsoft.com/office/drawing/2014/main" id="{8B25255A-A104-2728-625E-F296B905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6455"/>
            <a:ext cx="5384800" cy="35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3706-5F0C-5F9A-39B3-2D52B35F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conditionals checked? Exit codes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58813D-D028-40A2-97EB-8C43618C1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are checking the exit code returned to them</a:t>
            </a:r>
          </a:p>
          <a:p>
            <a:endParaRPr lang="en-US" dirty="0"/>
          </a:p>
          <a:p>
            <a:r>
              <a:rPr lang="en-US" dirty="0"/>
              <a:t>View the exit code of the last command with $?</a:t>
            </a:r>
          </a:p>
          <a:p>
            <a:endParaRPr lang="en-US" dirty="0"/>
          </a:p>
          <a:p>
            <a:r>
              <a:rPr lang="en-US" dirty="0"/>
              <a:t>Commands return exit codes to indicate if they executed successfully or had an error</a:t>
            </a:r>
          </a:p>
          <a:p>
            <a:endParaRPr lang="en-US" dirty="0"/>
          </a:p>
          <a:p>
            <a:r>
              <a:rPr lang="en-US" dirty="0"/>
              <a:t>zero means success, non-zero means error</a:t>
            </a:r>
          </a:p>
          <a:p>
            <a:endParaRPr lang="en-US" dirty="0"/>
          </a:p>
          <a:p>
            <a:r>
              <a:rPr lang="en-US" dirty="0"/>
              <a:t>Which number was returned can often be used to indicate what the error was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/>
              <a:t> is a command that returns exit codes indicating if the condition was true (0) or false (1)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C47130-119A-0CFD-060A-A7E4084CA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41C4-CF39-A300-3FE9-ABF22ACC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7F6E-D707-3221-E2E4-9FA912E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8CAC-1B87-DAAB-0579-00CA793C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E011B-9368-524C-A084-C051AC4AE781}"/>
              </a:ext>
            </a:extLst>
          </p:cNvPr>
          <p:cNvSpPr/>
          <p:nvPr/>
        </p:nvSpPr>
        <p:spPr>
          <a:xfrm>
            <a:off x="6197600" y="2724539"/>
            <a:ext cx="5288692" cy="288805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2D801E4D-370B-0B94-76AA-2FEC5A3E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7EA05A-6CED-446A-90E5-97C73E64894E}"/>
              </a:ext>
            </a:extLst>
          </p:cNvPr>
          <p:cNvSpPr/>
          <p:nvPr/>
        </p:nvSpPr>
        <p:spPr>
          <a:xfrm>
            <a:off x="6197600" y="2979575"/>
            <a:ext cx="5288692" cy="26330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DEC61BF5-3BF3-2D44-4808-6D47EC9F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2D8DE-C82F-AA72-A5F0-9E1FC0A1C0E4}"/>
              </a:ext>
            </a:extLst>
          </p:cNvPr>
          <p:cNvSpPr/>
          <p:nvPr/>
        </p:nvSpPr>
        <p:spPr>
          <a:xfrm>
            <a:off x="6197600" y="3520751"/>
            <a:ext cx="5288692" cy="209183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8B11AE48-7EFA-121C-7D52-2DD9F7C4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8A283E-9765-E204-525A-BD5352978FFC}"/>
              </a:ext>
            </a:extLst>
          </p:cNvPr>
          <p:cNvSpPr/>
          <p:nvPr/>
        </p:nvSpPr>
        <p:spPr>
          <a:xfrm>
            <a:off x="6197600" y="4037045"/>
            <a:ext cx="5288692" cy="157554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C0E70CCB-649F-0A5A-F727-DE9B04AB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089B0E-1F83-32E5-E016-ABFE329C4EAD}"/>
              </a:ext>
            </a:extLst>
          </p:cNvPr>
          <p:cNvSpPr/>
          <p:nvPr/>
        </p:nvSpPr>
        <p:spPr>
          <a:xfrm>
            <a:off x="6197600" y="4428931"/>
            <a:ext cx="5288692" cy="118365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9">
            <a:extLst>
              <a:ext uri="{FF2B5EF4-FFF2-40B4-BE49-F238E27FC236}">
                <a16:creationId xmlns:a16="http://schemas.microsoft.com/office/drawing/2014/main" id="{400D9588-0346-18B8-1E48-BF1A09C8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  <p:bldP spid="13" grpId="0" animBg="1"/>
      <p:bldP spid="15" grpId="0" animBg="1"/>
      <p:bldP spid="17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21E4-466C-BCD0-3769-8381DF63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codes are sent using the exit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4C6F-9331-F3BF-1734-F657C0A57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used in scripts to end execution prematurely with non-zero exit</a:t>
            </a:r>
          </a:p>
          <a:p>
            <a:endParaRPr lang="en-US" dirty="0"/>
          </a:p>
          <a:p>
            <a:r>
              <a:rPr lang="en-US" dirty="0"/>
              <a:t>Can also explicitly exit with zero if you like (otherwise exit code from last command is used)</a:t>
            </a:r>
          </a:p>
          <a:p>
            <a:endParaRPr lang="en-US" dirty="0"/>
          </a:p>
          <a:p>
            <a:r>
              <a:rPr lang="en-US" dirty="0"/>
              <a:t>Exit code zero == true</a:t>
            </a:r>
          </a:p>
          <a:p>
            <a:endParaRPr lang="en-US" dirty="0"/>
          </a:p>
          <a:p>
            <a:r>
              <a:rPr lang="en-US" dirty="0"/>
              <a:t>All other numbers == false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C239-901B-DC65-A101-546B9DFB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2AE4-3058-44D6-B960-5BF4BC6F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7AB-7A9D-0682-992D-57C69E36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8425A3-E721-AE7D-5D60-7E9C32475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8D8BC2-CFA5-92A4-93BD-1180A4BA7CE2}"/>
              </a:ext>
            </a:extLst>
          </p:cNvPr>
          <p:cNvSpPr/>
          <p:nvPr/>
        </p:nvSpPr>
        <p:spPr>
          <a:xfrm>
            <a:off x="6197600" y="2739506"/>
            <a:ext cx="5288692" cy="22473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581EDA05-A35C-4D38-702B-0118F11D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653"/>
            <a:ext cx="5384800" cy="35510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F42351-E5ED-2942-11E2-376E44E82AEA}"/>
              </a:ext>
            </a:extLst>
          </p:cNvPr>
          <p:cNvSpPr/>
          <p:nvPr/>
        </p:nvSpPr>
        <p:spPr>
          <a:xfrm>
            <a:off x="6197600" y="2979576"/>
            <a:ext cx="5288692" cy="200727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757E6201-C7B2-327D-8F87-088C2EFC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5411"/>
            <a:ext cx="5384800" cy="35510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5D41AFF-FA5E-6473-620B-1F347DE7C339}"/>
              </a:ext>
            </a:extLst>
          </p:cNvPr>
          <p:cNvSpPr/>
          <p:nvPr/>
        </p:nvSpPr>
        <p:spPr>
          <a:xfrm>
            <a:off x="6197600" y="3253273"/>
            <a:ext cx="5288692" cy="173134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3">
            <a:extLst>
              <a:ext uri="{FF2B5EF4-FFF2-40B4-BE49-F238E27FC236}">
                <a16:creationId xmlns:a16="http://schemas.microsoft.com/office/drawing/2014/main" id="{2D891DDD-AFB8-B867-0D39-1B2F7EA0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3169"/>
            <a:ext cx="5384800" cy="35510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7746746-3B6A-91BE-FC79-BE24FDC25BCE}"/>
              </a:ext>
            </a:extLst>
          </p:cNvPr>
          <p:cNvSpPr/>
          <p:nvPr/>
        </p:nvSpPr>
        <p:spPr>
          <a:xfrm>
            <a:off x="6197600" y="3516267"/>
            <a:ext cx="5288692" cy="146610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3">
            <a:extLst>
              <a:ext uri="{FF2B5EF4-FFF2-40B4-BE49-F238E27FC236}">
                <a16:creationId xmlns:a16="http://schemas.microsoft.com/office/drawing/2014/main" id="{E609B2A6-028F-9C40-D743-44A6AC14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0927"/>
            <a:ext cx="5384800" cy="3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6" grpId="0" animBg="1"/>
      <p:bldP spid="18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DB3-EE39-AD37-C58B-D754E745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 runs code based on command error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F4BA-7302-4DAF-BA15-9A638DCCF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Consider the following desire: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Run 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X succeeds: do 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Else: do Z</a:t>
            </a:r>
          </a:p>
          <a:p>
            <a:endParaRPr lang="en-US" dirty="0"/>
          </a:p>
          <a:p>
            <a:r>
              <a:rPr lang="en-US" dirty="0"/>
              <a:t>Conditional execution achieved using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(zero exit)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(non-zero exit)</a:t>
            </a:r>
          </a:p>
          <a:p>
            <a:endParaRPr lang="en-US" dirty="0"/>
          </a:p>
          <a:p>
            <a:r>
              <a:rPr lang="en-US" dirty="0"/>
              <a:t>Very useful to handle when commands fail in your pipelines and wrapper scripts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C228-AB59-8F84-53C5-CE18F99C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6F79-3A63-5697-2B83-FC8F4487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8A0D-5BD6-6628-A942-B651805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8AF3599-FD1E-BCFF-3B29-5640BCB849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5E3BEE-AA55-7710-3EC2-B92451F0FE9D}"/>
              </a:ext>
            </a:extLst>
          </p:cNvPr>
          <p:cNvSpPr/>
          <p:nvPr/>
        </p:nvSpPr>
        <p:spPr>
          <a:xfrm>
            <a:off x="6197600" y="2743157"/>
            <a:ext cx="5288692" cy="260639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24">
            <a:extLst>
              <a:ext uri="{FF2B5EF4-FFF2-40B4-BE49-F238E27FC236}">
                <a16:creationId xmlns:a16="http://schemas.microsoft.com/office/drawing/2014/main" id="{DEDC7C78-5FC0-ACD5-FB6B-1540CC54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ACC541C-CC2A-6D26-E685-A511C1594F1D}"/>
              </a:ext>
            </a:extLst>
          </p:cNvPr>
          <p:cNvSpPr/>
          <p:nvPr/>
        </p:nvSpPr>
        <p:spPr>
          <a:xfrm>
            <a:off x="6197600" y="3122645"/>
            <a:ext cx="5288692" cy="222690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6D710BB3-63B8-AE5B-687C-A4EF60BD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89A713-3909-131B-26F2-C22831BF1EE1}"/>
              </a:ext>
            </a:extLst>
          </p:cNvPr>
          <p:cNvSpPr/>
          <p:nvPr/>
        </p:nvSpPr>
        <p:spPr>
          <a:xfrm>
            <a:off x="6197600" y="3495869"/>
            <a:ext cx="5288692" cy="185368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B7CE7246-5541-04EB-1C15-B15E1DF9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905EC8C-02B4-8047-8001-31867A4371AA}"/>
              </a:ext>
            </a:extLst>
          </p:cNvPr>
          <p:cNvSpPr/>
          <p:nvPr/>
        </p:nvSpPr>
        <p:spPr>
          <a:xfrm>
            <a:off x="6197600" y="3769567"/>
            <a:ext cx="5288692" cy="157998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24">
            <a:extLst>
              <a:ext uri="{FF2B5EF4-FFF2-40B4-BE49-F238E27FC236}">
                <a16:creationId xmlns:a16="http://schemas.microsoft.com/office/drawing/2014/main" id="{EB433A7F-EC5F-3646-F716-06C76A96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B31EE74-D15F-E6CF-1591-570F6B228FF7}"/>
              </a:ext>
            </a:extLst>
          </p:cNvPr>
          <p:cNvSpPr/>
          <p:nvPr/>
        </p:nvSpPr>
        <p:spPr>
          <a:xfrm>
            <a:off x="6197600" y="3912637"/>
            <a:ext cx="5288692" cy="143691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Content Placeholder 24">
            <a:extLst>
              <a:ext uri="{FF2B5EF4-FFF2-40B4-BE49-F238E27FC236}">
                <a16:creationId xmlns:a16="http://schemas.microsoft.com/office/drawing/2014/main" id="{8A2A60E0-7445-8D32-DAE5-09974121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1EF29E-E64E-2004-A75A-D3024E608B66}"/>
              </a:ext>
            </a:extLst>
          </p:cNvPr>
          <p:cNvSpPr/>
          <p:nvPr/>
        </p:nvSpPr>
        <p:spPr>
          <a:xfrm>
            <a:off x="6197600" y="4167673"/>
            <a:ext cx="5288692" cy="118187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24">
            <a:extLst>
              <a:ext uri="{FF2B5EF4-FFF2-40B4-BE49-F238E27FC236}">
                <a16:creationId xmlns:a16="http://schemas.microsoft.com/office/drawing/2014/main" id="{BAC7A85E-2F06-D6B6-D279-E7A34E68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DC0A23F-EF68-3154-B476-5A251D71AC30}"/>
              </a:ext>
            </a:extLst>
          </p:cNvPr>
          <p:cNvSpPr/>
          <p:nvPr/>
        </p:nvSpPr>
        <p:spPr>
          <a:xfrm>
            <a:off x="6197600" y="4422709"/>
            <a:ext cx="5288692" cy="92684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24">
            <a:extLst>
              <a:ext uri="{FF2B5EF4-FFF2-40B4-BE49-F238E27FC236}">
                <a16:creationId xmlns:a16="http://schemas.microsoft.com/office/drawing/2014/main" id="{D60075CA-4331-1D60-E494-9347D1DF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4196C19-C496-F3BC-18BB-282A9A95D804}"/>
              </a:ext>
            </a:extLst>
          </p:cNvPr>
          <p:cNvSpPr/>
          <p:nvPr/>
        </p:nvSpPr>
        <p:spPr>
          <a:xfrm>
            <a:off x="6193453" y="4827037"/>
            <a:ext cx="5288692" cy="5225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24">
            <a:extLst>
              <a:ext uri="{FF2B5EF4-FFF2-40B4-BE49-F238E27FC236}">
                <a16:creationId xmlns:a16="http://schemas.microsoft.com/office/drawing/2014/main" id="{675C6E35-973A-3418-B7BA-0299B700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085250"/>
            <a:ext cx="5384800" cy="35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substitution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expansion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Conditionals</a:t>
            </a:r>
          </a:p>
          <a:p>
            <a:r>
              <a:rPr lang="en-US" dirty="0"/>
              <a:t>ChatGPT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substitution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expansion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ChatGPT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C95-C3E4-07F6-8DDB-BD82EC3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can write (often bad)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B82E36-161B-5C11-FBE4-C8491609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it writes bad code that (sometimes) runs and does what you want</a:t>
            </a:r>
          </a:p>
          <a:p>
            <a:endParaRPr lang="en-US" dirty="0"/>
          </a:p>
          <a:p>
            <a:r>
              <a:rPr lang="en-US" dirty="0"/>
              <a:t>Using it to help you get started is fine</a:t>
            </a:r>
          </a:p>
          <a:p>
            <a:endParaRPr lang="en-US" dirty="0"/>
          </a:p>
          <a:p>
            <a:r>
              <a:rPr lang="en-US" dirty="0"/>
              <a:t>Using it without understanding what the code does is not fine</a:t>
            </a:r>
          </a:p>
          <a:p>
            <a:endParaRPr lang="en-US" dirty="0"/>
          </a:p>
          <a:p>
            <a:r>
              <a:rPr lang="en-US" dirty="0"/>
              <a:t>It’s a tool that can help you learn (although not ideal to learn from bad code)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45F9-C0CB-DB04-5C8F-C9EC9A9D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256F-EE25-40DD-3CAD-EFCAF1AF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5D09-3D67-52E1-26B0-521A6799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44CA4-E988-C52C-0A5E-A6590BE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code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8057A-35C0-A92F-8CF9-9FA545B7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660" y="1600201"/>
            <a:ext cx="5508126" cy="452596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“Write a bash script that adds the accession number (i.e., the filename without the extension) to the beginning of each header line in the file and outputs the modified FASTA sequence to a new file. print the first 3 headers of the new file”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ADC4-BE24-6259-428E-22896569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F23C-46E4-5152-9F5F-1E7ED2EB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8F4F-6ED8-C885-E228-E5980B6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C5CA541-5685-3AE9-93E9-564C8D1ACC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8B747A-F8DB-D5B9-1C13-FEBC9D90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07" y="0"/>
            <a:ext cx="534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44CA4-E988-C52C-0A5E-A6590BE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code problems -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8057A-35C0-A92F-8CF9-9FA545B7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660" y="1600201"/>
            <a:ext cx="5508126" cy="4525963"/>
          </a:xfrm>
        </p:spPr>
        <p:txBody>
          <a:bodyPr/>
          <a:lstStyle/>
          <a:p>
            <a:r>
              <a:rPr lang="en-US" dirty="0"/>
              <a:t>Input validation is nice, but excessive for homework assignment</a:t>
            </a:r>
          </a:p>
          <a:p>
            <a:r>
              <a:rPr lang="en-US" dirty="0"/>
              <a:t>Filename extension removal fine, but could be done in 1 line</a:t>
            </a:r>
          </a:p>
          <a:p>
            <a:r>
              <a:rPr lang="en-US" dirty="0"/>
              <a:t>Making a temp file is strange when the output will overwrite a new file</a:t>
            </a:r>
          </a:p>
          <a:p>
            <a:r>
              <a:rPr lang="en-US" dirty="0"/>
              <a:t>Why is it tracking when a header line is reached?</a:t>
            </a:r>
          </a:p>
          <a:p>
            <a:r>
              <a:rPr lang="en-US" dirty="0"/>
              <a:t>Why is it counting headers lines?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ADC4-BE24-6259-428E-22896569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F23C-46E4-5152-9F5F-1E7ED2EB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8F4F-6ED8-C885-E228-E5980B6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2279D6-9B43-9D51-8414-66C4407F7F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6E7916-8E14-B28D-654B-CDF821FB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96"/>
          <a:stretch/>
        </p:blipFill>
        <p:spPr>
          <a:xfrm>
            <a:off x="5738786" y="1965325"/>
            <a:ext cx="6453974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44CA4-E988-C52C-0A5E-A6590BE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code problems - body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8057A-35C0-A92F-8CF9-9FA545B7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660" y="1600201"/>
            <a:ext cx="5508126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Loop setup is strange: Why is it setting </a:t>
            </a:r>
            <a:r>
              <a:rPr lang="en-US" dirty="0">
                <a:highlight>
                  <a:srgbClr val="C0C0C0"/>
                </a:highlight>
              </a:rPr>
              <a:t>$IFS</a:t>
            </a:r>
            <a:r>
              <a:rPr lang="en-US" dirty="0"/>
              <a:t>? Why 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?</a:t>
            </a:r>
          </a:p>
          <a:p>
            <a:r>
              <a:rPr lang="en-US" dirty="0">
                <a:highlight>
                  <a:srgbClr val="C0C0C0"/>
                </a:highlight>
              </a:rPr>
              <a:t>echo</a:t>
            </a:r>
            <a:r>
              <a:rPr lang="en-US" dirty="0"/>
              <a:t> with string concatenation is a strange approach. Slower and more complicated than </a:t>
            </a:r>
            <a:r>
              <a:rPr lang="en-US" dirty="0">
                <a:highlight>
                  <a:srgbClr val="C0C0C0"/>
                </a:highlight>
              </a:rPr>
              <a:t>sed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header_flag</a:t>
            </a:r>
            <a:r>
              <a:rPr lang="en-US" dirty="0"/>
              <a:t> only exists for unnecessary addition of blank line after header – doesn’t understand format rules</a:t>
            </a:r>
          </a:p>
          <a:p>
            <a:r>
              <a:rPr lang="en-US" dirty="0"/>
              <a:t>Mixing </a:t>
            </a:r>
            <a:r>
              <a:rPr lang="en-US" dirty="0">
                <a:highlight>
                  <a:srgbClr val="C0C0C0"/>
                </a:highlight>
              </a:rPr>
              <a:t>[[]]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in conditionals means not adhering to a set style (e.g., </a:t>
            </a:r>
            <a:r>
              <a:rPr lang="en-US" dirty="0">
                <a:hlinkClick r:id="rId2"/>
              </a:rPr>
              <a:t>https://google.github.io/styleguide/shellguide.html#s6.3-tests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ADC4-BE24-6259-428E-22896569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F23C-46E4-5152-9F5F-1E7ED2EB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8F4F-6ED8-C885-E228-E5980B6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2279D6-9B43-9D51-8414-66C4407F7F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6E7916-8E14-B28D-654B-CDF821FB4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" t="44232" r="-12" b="15845"/>
          <a:stretch/>
        </p:blipFill>
        <p:spPr>
          <a:xfrm>
            <a:off x="5738786" y="2174789"/>
            <a:ext cx="6453974" cy="33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44CA4-E988-C52C-0A5E-A6590BE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code problems - finish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8057A-35C0-A92F-8CF9-9FA545B7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660" y="1600201"/>
            <a:ext cx="5508126" cy="452596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$</a:t>
            </a:r>
            <a:r>
              <a:rPr lang="en-US" dirty="0" err="1">
                <a:highlight>
                  <a:srgbClr val="C0C0C0"/>
                </a:highlight>
              </a:rPr>
              <a:t>temp_file</a:t>
            </a:r>
            <a:r>
              <a:rPr lang="en-US" dirty="0"/>
              <a:t> didn’t need to exist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header_count</a:t>
            </a:r>
            <a:r>
              <a:rPr lang="en-US" dirty="0"/>
              <a:t> never used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>
                <a:highlight>
                  <a:srgbClr val="C0C0C0"/>
                </a:highlight>
              </a:rPr>
              <a:t>echo</a:t>
            </a:r>
            <a:r>
              <a:rPr lang="en-US" dirty="0"/>
              <a:t> that you have finished? Clutters </a:t>
            </a:r>
            <a:r>
              <a:rPr lang="en-US" dirty="0" err="1"/>
              <a:t>stdout</a:t>
            </a:r>
            <a:r>
              <a:rPr lang="en-US" dirty="0"/>
              <a:t> with extra data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 -6</a:t>
            </a:r>
            <a:r>
              <a:rPr lang="en-US" dirty="0"/>
              <a:t> to show the first 3 headers shows it doesn’t understand FASTA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ADC4-BE24-6259-428E-22896569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F23C-46E4-5152-9F5F-1E7ED2EB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8F4F-6ED8-C885-E228-E5980B6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2279D6-9B43-9D51-8414-66C4407F7F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6E7916-8E14-B28D-654B-CDF821FB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18" b="53"/>
          <a:stretch/>
        </p:blipFill>
        <p:spPr>
          <a:xfrm>
            <a:off x="5738786" y="3204155"/>
            <a:ext cx="6453974" cy="13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1E1D-17AB-6B49-F48B-4A64BA78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again, but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7C57-7171-1493-DE1D-AA11AECF45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“Rewrite the script using sed instead of echo”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A8D034-8176-5C84-B4B0-252AD291F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1900521"/>
            <a:ext cx="6190006" cy="41625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D487-210C-7557-D38C-35C2F2BD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DA41-AC55-58CA-5E51-242955D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E56F-6E45-1092-D993-605E0A29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1E1D-17AB-6B49-F48B-4A64BA78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issues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7C57-7171-1493-DE1D-AA11AECF45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Script much simpler when using a more appropriate tool</a:t>
            </a:r>
          </a:p>
          <a:p>
            <a:r>
              <a:rPr lang="en-US" dirty="0"/>
              <a:t>Why using regex match groups?</a:t>
            </a:r>
          </a:p>
          <a:p>
            <a:r>
              <a:rPr lang="en-US" dirty="0"/>
              <a:t>“^” and “$” unnecessary in regex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“&gt;” always at beginning so don’t need “^”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“.*” greedy so always matches until end of line so don’t need “$”</a:t>
            </a:r>
          </a:p>
          <a:p>
            <a:r>
              <a:rPr lang="en-US" dirty="0"/>
              <a:t>It doesn’t seem to understand what the code is doing – i.e., replace “&gt;” with “&gt;$var”</a:t>
            </a:r>
          </a:p>
          <a:p>
            <a:r>
              <a:rPr lang="en-US" dirty="0"/>
              <a:t>sed ‘s/(.*)/\1/’ is equivalent to not matching the stuff in the first place. Red flag for someone reading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D487-210C-7557-D38C-35C2F2BD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DA41-AC55-58CA-5E51-242955D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E56F-6E45-1092-D993-605E0A29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BF34D09-9440-B744-548B-9749558A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900521"/>
            <a:ext cx="6190006" cy="41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584-834A-D316-F5D8-60721DF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27F1-261A-737F-AC51-65ED27AE8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loop with echo and string concatenation is ~35 times slower</a:t>
            </a:r>
          </a:p>
          <a:p>
            <a:endParaRPr lang="en-US" dirty="0"/>
          </a:p>
          <a:p>
            <a:r>
              <a:rPr lang="en-US" dirty="0"/>
              <a:t>It only wrote a faster script because I told it the right approach.</a:t>
            </a:r>
          </a:p>
          <a:p>
            <a:endParaRPr lang="en-US" dirty="0"/>
          </a:p>
          <a:p>
            <a:r>
              <a:rPr lang="en-US" dirty="0"/>
              <a:t>Many of you decided to add a separator character between accession number and original header. ChatGPT didn’t.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EDDBD-8A6C-0086-C4B6-BD663482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50DE-A8E4-5072-1A42-CD539A1B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B140A-684F-EEBB-6119-1FB8A92F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AA0C26-6F6E-E42C-4250-0BFB1A2C3E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4003" y="675461"/>
            <a:ext cx="5431664" cy="568089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3BA6F0-3E33-66C1-8A65-011B4B5805AC}"/>
              </a:ext>
            </a:extLst>
          </p:cNvPr>
          <p:cNvSpPr/>
          <p:nvPr/>
        </p:nvSpPr>
        <p:spPr>
          <a:xfrm>
            <a:off x="6604003" y="1857828"/>
            <a:ext cx="5288692" cy="412217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89090339-B973-FECF-72F8-B1F563B5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3" y="675461"/>
            <a:ext cx="5431664" cy="56808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8FA8E5-1794-9157-D06E-D711867F3402}"/>
              </a:ext>
            </a:extLst>
          </p:cNvPr>
          <p:cNvSpPr/>
          <p:nvPr/>
        </p:nvSpPr>
        <p:spPr>
          <a:xfrm>
            <a:off x="6604003" y="2373086"/>
            <a:ext cx="5288692" cy="36069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0B5FAB2-AC10-3AA6-3F7D-CAD18F9D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3" y="675461"/>
            <a:ext cx="5431664" cy="56808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5460AE-8A19-8712-3B3A-ACF7502CD54F}"/>
              </a:ext>
            </a:extLst>
          </p:cNvPr>
          <p:cNvSpPr/>
          <p:nvPr/>
        </p:nvSpPr>
        <p:spPr>
          <a:xfrm>
            <a:off x="6604003" y="4100286"/>
            <a:ext cx="5288692" cy="18797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D1C5B2AD-7E42-440E-F355-C8FA5F98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3" y="675461"/>
            <a:ext cx="5431664" cy="56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12B99B-3935-E091-E8D5-38E133AF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substitution allows output redirection in addition to pipes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8C5FC1-0499-757C-BEDD-EEF0132C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Pipes allow linear output redirects: command 1 -&gt; command 2 -&gt;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 substitution allows output from 1 or more commands to be used without piping</a:t>
            </a:r>
          </a:p>
          <a:p>
            <a:endParaRPr lang="en-US" dirty="0"/>
          </a:p>
          <a:p>
            <a:r>
              <a:rPr lang="en-US" dirty="0"/>
              <a:t>You can only pipe 1 </a:t>
            </a:r>
            <a:r>
              <a:rPr lang="en-US" dirty="0" err="1"/>
              <a:t>stdout</a:t>
            </a:r>
            <a:r>
              <a:rPr lang="en-US" dirty="0"/>
              <a:t>, this allows redirection of multiple </a:t>
            </a:r>
            <a:r>
              <a:rPr lang="en-US" dirty="0" err="1"/>
              <a:t>stdouts</a:t>
            </a:r>
            <a:r>
              <a:rPr lang="en-US" dirty="0"/>
              <a:t> into a single command</a:t>
            </a:r>
          </a:p>
          <a:p>
            <a:endParaRPr lang="en-US" dirty="0"/>
          </a:p>
          <a:p>
            <a:r>
              <a:rPr lang="en-US" dirty="0"/>
              <a:t>2 types of substitution:</a:t>
            </a:r>
          </a:p>
          <a:p>
            <a:pPr lvl="1"/>
            <a:r>
              <a:rPr lang="en-US" dirty="0"/>
              <a:t>Command substitution: as a string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$(&lt;commands&gt;)</a:t>
            </a:r>
            <a:endParaRPr lang="en-US" dirty="0"/>
          </a:p>
          <a:p>
            <a:pPr lvl="1"/>
            <a:r>
              <a:rPr lang="en-US" dirty="0"/>
              <a:t>Process substitution: as a file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&lt;(&lt;commands&gt;)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3CB5-507C-3EF4-A571-FCF860CB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792C-14ED-8171-3C0F-2DE1A481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CE5A-EA2B-5ECD-4404-BD8FD84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76EB74-CD89-BB57-0ABF-212ED478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$(&lt;commands&gt;) is used like a variable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6DDBFA-C774-C812-6AEA-4A08D3921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Output of commands passed as a string</a:t>
            </a:r>
          </a:p>
          <a:p>
            <a:endParaRPr lang="en-US" dirty="0"/>
          </a:p>
          <a:p>
            <a:r>
              <a:rPr lang="en-US" dirty="0"/>
              <a:t>Can be stored in a variable for later</a:t>
            </a:r>
          </a:p>
          <a:p>
            <a:endParaRPr lang="en-US" dirty="0"/>
          </a:p>
          <a:p>
            <a:r>
              <a:rPr lang="en-US" dirty="0"/>
              <a:t>Can be given as input to commands that take string as input</a:t>
            </a:r>
          </a:p>
          <a:p>
            <a:endParaRPr lang="en-US" dirty="0"/>
          </a:p>
          <a:p>
            <a:r>
              <a:rPr lang="en-US" dirty="0"/>
              <a:t>Cannot be given as input to commands that take a file path as input (unless output is a path to a file)</a:t>
            </a:r>
          </a:p>
          <a:p>
            <a:endParaRPr lang="en-US" dirty="0"/>
          </a:p>
          <a:p>
            <a:r>
              <a:rPr lang="en-US" dirty="0"/>
              <a:t>Can’t be run alone unless output is a command in your path</a:t>
            </a:r>
          </a:p>
          <a:p>
            <a:endParaRPr lang="en-US" dirty="0"/>
          </a:p>
          <a:p>
            <a:r>
              <a:rPr lang="en-US" dirty="0"/>
              <a:t>You might also see backticks, but these are not recommended as they are less visually clear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BD6B4A-05C9-43C5-BEAC-D5F81811A5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6720-987F-5F20-2EC2-E519F5BF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F2C4-0A90-1F17-F54C-66715357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AC02-2CEE-F3A0-240B-42D26C10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2F696-9F38-7995-8818-0BA3F24954A9}"/>
              </a:ext>
            </a:extLst>
          </p:cNvPr>
          <p:cNvSpPr/>
          <p:nvPr/>
        </p:nvSpPr>
        <p:spPr>
          <a:xfrm>
            <a:off x="6197602" y="2842054"/>
            <a:ext cx="5154139" cy="244663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5DB47E44-5C77-1C44-1FE6-4282D1B9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4BFC10-8E1F-085D-5B70-F3A34C6940FD}"/>
              </a:ext>
            </a:extLst>
          </p:cNvPr>
          <p:cNvSpPr/>
          <p:nvPr/>
        </p:nvSpPr>
        <p:spPr>
          <a:xfrm>
            <a:off x="6197602" y="3130378"/>
            <a:ext cx="5154139" cy="232968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056E1BD0-500C-E6BF-C9AA-D7720FEF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7977B-6DCB-4DE3-A423-4A2D6CA8979B}"/>
              </a:ext>
            </a:extLst>
          </p:cNvPr>
          <p:cNvSpPr/>
          <p:nvPr/>
        </p:nvSpPr>
        <p:spPr>
          <a:xfrm>
            <a:off x="6197602" y="3377514"/>
            <a:ext cx="5154139" cy="208254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5CA4FF69-E88A-E22D-D7D9-A5571F3A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945FEB-08C6-F98A-0651-99AFEC6352F8}"/>
              </a:ext>
            </a:extLst>
          </p:cNvPr>
          <p:cNvSpPr/>
          <p:nvPr/>
        </p:nvSpPr>
        <p:spPr>
          <a:xfrm>
            <a:off x="6197602" y="3649362"/>
            <a:ext cx="5154139" cy="181069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0">
            <a:extLst>
              <a:ext uri="{FF2B5EF4-FFF2-40B4-BE49-F238E27FC236}">
                <a16:creationId xmlns:a16="http://schemas.microsoft.com/office/drawing/2014/main" id="{FDDA2972-2570-CCF7-AD39-686D0435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ED461A-A199-114A-DDAA-2435D39A6300}"/>
              </a:ext>
            </a:extLst>
          </p:cNvPr>
          <p:cNvSpPr/>
          <p:nvPr/>
        </p:nvSpPr>
        <p:spPr>
          <a:xfrm>
            <a:off x="6197602" y="4184822"/>
            <a:ext cx="5154139" cy="127523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0">
            <a:extLst>
              <a:ext uri="{FF2B5EF4-FFF2-40B4-BE49-F238E27FC236}">
                <a16:creationId xmlns:a16="http://schemas.microsoft.com/office/drawing/2014/main" id="{EBF364C9-92C1-3ACD-0C34-EBA0DA63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1A4D-7280-B2C4-8DA3-E59BE3BD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&lt;(&lt;command&gt;) puts the output in a temporary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02DF-6B1D-2058-B7DD-8471719BD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Output is passed using a file descriptor (temporary file)</a:t>
            </a:r>
          </a:p>
          <a:p>
            <a:endParaRPr lang="en-US" dirty="0"/>
          </a:p>
          <a:p>
            <a:r>
              <a:rPr lang="en-US" dirty="0"/>
              <a:t>Given an address: /dev/</a:t>
            </a:r>
            <a:r>
              <a:rPr lang="en-US" dirty="0" err="1"/>
              <a:t>fd</a:t>
            </a:r>
            <a:r>
              <a:rPr lang="en-US" dirty="0"/>
              <a:t>/&lt;number&gt;</a:t>
            </a:r>
          </a:p>
          <a:p>
            <a:endParaRPr lang="en-US" dirty="0"/>
          </a:p>
          <a:p>
            <a:r>
              <a:rPr lang="en-US" dirty="0"/>
              <a:t>Can be given as input to anything that takes a file</a:t>
            </a:r>
          </a:p>
          <a:p>
            <a:endParaRPr lang="en-US" dirty="0"/>
          </a:p>
          <a:p>
            <a:r>
              <a:rPr lang="en-US" dirty="0"/>
              <a:t>Can’t be given to anything that takes a string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698600-07F1-CC5F-DED2-A97B02BD1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9696"/>
            <a:ext cx="5384800" cy="352697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CEDE-AB7F-7351-FAF4-5B7A08B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BDA3-165C-C0F9-CF42-2821A11A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9277-FBBB-7502-ADA8-3903F560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65385-AF09-8CD1-6F13-D3CAF9BEA41F}"/>
              </a:ext>
            </a:extLst>
          </p:cNvPr>
          <p:cNvSpPr/>
          <p:nvPr/>
        </p:nvSpPr>
        <p:spPr>
          <a:xfrm>
            <a:off x="6197602" y="2726724"/>
            <a:ext cx="5154139" cy="273333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45B1039-8EB7-9805-2CDE-8A937848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9696"/>
            <a:ext cx="5384800" cy="35269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640A9E-6DE0-8F61-6C86-8D3CA58F267B}"/>
              </a:ext>
            </a:extLst>
          </p:cNvPr>
          <p:cNvSpPr/>
          <p:nvPr/>
        </p:nvSpPr>
        <p:spPr>
          <a:xfrm>
            <a:off x="6197602" y="2982097"/>
            <a:ext cx="5154139" cy="247796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955948FF-EA75-8C65-E526-795B5261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9696"/>
            <a:ext cx="5384800" cy="35269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5078F3-DB57-438C-C169-4685A03BF0DC}"/>
              </a:ext>
            </a:extLst>
          </p:cNvPr>
          <p:cNvSpPr/>
          <p:nvPr/>
        </p:nvSpPr>
        <p:spPr>
          <a:xfrm>
            <a:off x="6197602" y="3781169"/>
            <a:ext cx="5154139" cy="167889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16810896-748B-FA9C-5705-8CCFE1CC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9696"/>
            <a:ext cx="5384800" cy="35269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5B1F3FF-37DF-6B68-DE53-667CF401E731}"/>
              </a:ext>
            </a:extLst>
          </p:cNvPr>
          <p:cNvSpPr/>
          <p:nvPr/>
        </p:nvSpPr>
        <p:spPr>
          <a:xfrm>
            <a:off x="6197602" y="4563762"/>
            <a:ext cx="5154139" cy="89629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8AF13524-E547-B12E-4951-5C14F5C3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9696"/>
            <a:ext cx="5384800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substitution</a:t>
            </a:r>
          </a:p>
          <a:p>
            <a:r>
              <a:rPr lang="en-US" dirty="0"/>
              <a:t>Parameter expansion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ChatGPT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6B7CF0-BB75-0B9E-92CD-FA527A6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expansion allows you to change 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0A741D-32C6-8B13-129B-511B3A67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modifications and other operations supported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https://www.gnu.org/software/bash/manual/html_node/Shell-Parameter-Expansion.html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cover a few of the most useful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87EC-F9ED-B432-7655-9262EA7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324C-476D-A8D1-F49C-90C1C9BB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5A66-3AE9-3767-0398-2D2EE8D1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8B1F-572F-45CD-4A38-0312BA7D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expansion lets you modify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2FD1-8237-5281-22EC-599E91DD8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curly brace syntax ${&lt;variable&gt;}</a:t>
            </a:r>
          </a:p>
          <a:p>
            <a:r>
              <a:rPr lang="en-US" dirty="0"/>
              <a:t>2 modes:</a:t>
            </a:r>
          </a:p>
          <a:p>
            <a:pPr lvl="1"/>
            <a:r>
              <a:rPr lang="en-US" dirty="0"/>
              <a:t>Replacement ${&lt;var&gt;/[/#%]?&lt;pattern&gt;/&lt;replace&gt;/}</a:t>
            </a:r>
          </a:p>
          <a:p>
            <a:pPr lvl="1"/>
            <a:r>
              <a:rPr lang="en-US" dirty="0"/>
              <a:t>Strip:</a:t>
            </a:r>
            <a:br>
              <a:rPr lang="en-US" dirty="0"/>
            </a:br>
            <a:r>
              <a:rPr lang="en-US" dirty="0"/>
              <a:t>left-strip ${&lt;var&gt;#{1,2}&lt;pattern&gt;}</a:t>
            </a:r>
            <a:br>
              <a:rPr lang="en-US" dirty="0"/>
            </a:br>
            <a:r>
              <a:rPr lang="en-US" dirty="0"/>
              <a:t>right-strip ${&lt;var&gt;%{1,2}&lt;pattern&gt;}</a:t>
            </a:r>
            <a:br>
              <a:rPr lang="en-US" dirty="0"/>
            </a:br>
            <a:r>
              <a:rPr lang="en-US" dirty="0"/>
              <a:t>lazy = (#|%)</a:t>
            </a:r>
            <a:br>
              <a:rPr lang="en-US" dirty="0"/>
            </a:br>
            <a:r>
              <a:rPr lang="en-US" dirty="0"/>
              <a:t>greedy = (##|%%)</a:t>
            </a:r>
          </a:p>
          <a:p>
            <a:r>
              <a:rPr lang="en-US" dirty="0"/>
              <a:t>Note: on your keyboard, $ used for variables. Left strip is key to the left. Right strip is key to the right.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4DB201-ED7E-7090-FB61-66A0F47E7B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10B0-AD00-5B0A-C809-7670A4F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76BA-0611-3DCA-62E8-2E3CD98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D52B9-EA2E-0C7F-7EBA-8710CEA4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D3A67-EC63-CDBD-08DE-46A893B0AE7C}"/>
              </a:ext>
            </a:extLst>
          </p:cNvPr>
          <p:cNvSpPr/>
          <p:nvPr/>
        </p:nvSpPr>
        <p:spPr>
          <a:xfrm>
            <a:off x="6197602" y="2611395"/>
            <a:ext cx="5154139" cy="284866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A25E9A98-EFF6-D724-897D-AE4C1FD5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C76C4F-4779-4541-14AE-978D3CD5E2C5}"/>
              </a:ext>
            </a:extLst>
          </p:cNvPr>
          <p:cNvSpPr/>
          <p:nvPr/>
        </p:nvSpPr>
        <p:spPr>
          <a:xfrm>
            <a:off x="6197602" y="2866768"/>
            <a:ext cx="5154139" cy="259329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5BB03D9-1440-E480-05E9-8D87CC34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E3322-289A-352A-F874-53DE3FC9BAE8}"/>
              </a:ext>
            </a:extLst>
          </p:cNvPr>
          <p:cNvSpPr/>
          <p:nvPr/>
        </p:nvSpPr>
        <p:spPr>
          <a:xfrm>
            <a:off x="6197602" y="3097426"/>
            <a:ext cx="5154139" cy="236263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8FF1E03E-A12B-ADE8-C7CA-938E0357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C527D3-7444-DA6B-7D88-C5B67CBB2D64}"/>
              </a:ext>
            </a:extLst>
          </p:cNvPr>
          <p:cNvSpPr/>
          <p:nvPr/>
        </p:nvSpPr>
        <p:spPr>
          <a:xfrm>
            <a:off x="6197602" y="3377514"/>
            <a:ext cx="5154139" cy="208254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3F882327-60CC-2CB0-179F-70DD12AA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F743A7-C7B2-A539-DB50-F75B90C26F0A}"/>
              </a:ext>
            </a:extLst>
          </p:cNvPr>
          <p:cNvSpPr/>
          <p:nvPr/>
        </p:nvSpPr>
        <p:spPr>
          <a:xfrm>
            <a:off x="6197602" y="3632886"/>
            <a:ext cx="5154139" cy="183450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2FA22234-52E2-7228-3DF7-155544C2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27E41D-FA7F-9B97-FB73-107D92E80A51}"/>
              </a:ext>
            </a:extLst>
          </p:cNvPr>
          <p:cNvSpPr/>
          <p:nvPr/>
        </p:nvSpPr>
        <p:spPr>
          <a:xfrm>
            <a:off x="6197602" y="3896904"/>
            <a:ext cx="5154139" cy="155987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1F26DA3D-6A53-FA1C-97B6-30BA91BF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24515A-93AC-3755-2183-4DF9D045B7FB}"/>
              </a:ext>
            </a:extLst>
          </p:cNvPr>
          <p:cNvSpPr/>
          <p:nvPr/>
        </p:nvSpPr>
        <p:spPr>
          <a:xfrm>
            <a:off x="6197602" y="4156396"/>
            <a:ext cx="5154139" cy="130038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520284D4-660E-0FA5-EEDB-6610268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30C46-5E9D-5AC5-9B63-4A6EB5D7BA50}"/>
              </a:ext>
            </a:extLst>
          </p:cNvPr>
          <p:cNvSpPr/>
          <p:nvPr/>
        </p:nvSpPr>
        <p:spPr>
          <a:xfrm>
            <a:off x="6197602" y="4423719"/>
            <a:ext cx="5154139" cy="103305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8">
            <a:extLst>
              <a:ext uri="{FF2B5EF4-FFF2-40B4-BE49-F238E27FC236}">
                <a16:creationId xmlns:a16="http://schemas.microsoft.com/office/drawing/2014/main" id="{D3761BE9-A476-9E89-7707-0541BC94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B9EF330-232F-89AB-BC65-6D9C11CF8F11}"/>
              </a:ext>
            </a:extLst>
          </p:cNvPr>
          <p:cNvSpPr/>
          <p:nvPr/>
        </p:nvSpPr>
        <p:spPr>
          <a:xfrm>
            <a:off x="6197602" y="4687329"/>
            <a:ext cx="5154139" cy="76944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B1A53797-A1ED-84C6-96BA-8A4D0E81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54"/>
            <a:ext cx="5384800" cy="35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23299</TotalTime>
  <Words>2313</Words>
  <Application>Microsoft Office PowerPoint</Application>
  <PresentationFormat>Widescreen</PresentationFormat>
  <Paragraphs>371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Biol 7200: Programming for Bioinformatics Loops, conditionals, and putting it all together</vt:lpstr>
      <vt:lpstr>Plan for today</vt:lpstr>
      <vt:lpstr>Plan for today</vt:lpstr>
      <vt:lpstr>Process substitution allows output redirection in addition to pipes</vt:lpstr>
      <vt:lpstr>$(&lt;commands&gt;) is used like a variable</vt:lpstr>
      <vt:lpstr>&lt;(&lt;command&gt;) puts the output in a temporary file</vt:lpstr>
      <vt:lpstr>Plan for today</vt:lpstr>
      <vt:lpstr>Parameter expansion allows you to change variables</vt:lpstr>
      <vt:lpstr>Parameter expansion lets you modify variable values</vt:lpstr>
      <vt:lpstr>Parameter expansion can be used to modify paths</vt:lpstr>
      <vt:lpstr>Bonus BLAST examples</vt:lpstr>
      <vt:lpstr>Plan for today</vt:lpstr>
      <vt:lpstr>We’ve already been using loops and conditionals</vt:lpstr>
      <vt:lpstr>Loops are programming constructs to repeat code execution</vt:lpstr>
      <vt:lpstr>Loop logic and variable content</vt:lpstr>
      <vt:lpstr>For loops can iterate over arrays and ranges</vt:lpstr>
      <vt:lpstr>While loops repeat until a condition is no longer true</vt:lpstr>
      <vt:lpstr>You can use clearer syntax in scripts</vt:lpstr>
      <vt:lpstr>Variables created/modified within loops are changed each iteration</vt:lpstr>
      <vt:lpstr>Plan for today</vt:lpstr>
      <vt:lpstr>Conditional constructs check true/false</vt:lpstr>
      <vt:lpstr>Conditional syntax</vt:lpstr>
      <vt:lpstr>Conditionals are typically used by if or while</vt:lpstr>
      <vt:lpstr>If can be used to execute different code</vt:lpstr>
      <vt:lpstr>While can execute code until a condition is met</vt:lpstr>
      <vt:lpstr>How are conditionals checked? Exit codes</vt:lpstr>
      <vt:lpstr>Exit codes are sent using the exit command</vt:lpstr>
      <vt:lpstr>Conditional execution runs code based on command error code</vt:lpstr>
      <vt:lpstr>Plan for today</vt:lpstr>
      <vt:lpstr>Chatgpt can write (often bad) code</vt:lpstr>
      <vt:lpstr>Chatgpt code example</vt:lpstr>
      <vt:lpstr>Chatgpt code problems - setup</vt:lpstr>
      <vt:lpstr>Chatgpt code problems - body</vt:lpstr>
      <vt:lpstr>Chatgpt code problems - finish</vt:lpstr>
      <vt:lpstr>Do it again, but better</vt:lpstr>
      <vt:lpstr>Still issues present</vt:lpstr>
      <vt:lpstr>Results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418</cp:revision>
  <dcterms:created xsi:type="dcterms:W3CDTF">2011-08-22T13:22:10Z</dcterms:created>
  <dcterms:modified xsi:type="dcterms:W3CDTF">2023-09-12T21:18:18Z</dcterms:modified>
</cp:coreProperties>
</file>