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99" r:id="rId3"/>
    <p:sldId id="601" r:id="rId4"/>
    <p:sldId id="600" r:id="rId5"/>
    <p:sldId id="618" r:id="rId6"/>
    <p:sldId id="606" r:id="rId7"/>
    <p:sldId id="605" r:id="rId8"/>
    <p:sldId id="607" r:id="rId9"/>
    <p:sldId id="603" r:id="rId10"/>
    <p:sldId id="604" r:id="rId11"/>
    <p:sldId id="617" r:id="rId12"/>
    <p:sldId id="602" r:id="rId13"/>
    <p:sldId id="609" r:id="rId14"/>
    <p:sldId id="611" r:id="rId15"/>
    <p:sldId id="610" r:id="rId16"/>
    <p:sldId id="619" r:id="rId17"/>
    <p:sldId id="614" r:id="rId18"/>
    <p:sldId id="616" r:id="rId19"/>
    <p:sldId id="615" r:id="rId20"/>
    <p:sldId id="620" r:id="rId21"/>
    <p:sldId id="612" r:id="rId22"/>
    <p:sldId id="621" r:id="rId23"/>
    <p:sldId id="3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4F81BD"/>
    <a:srgbClr val="300A24"/>
    <a:srgbClr val="FE6100"/>
    <a:srgbClr val="FE3434"/>
    <a:srgbClr val="F0E442"/>
    <a:srgbClr val="785EF0"/>
    <a:srgbClr val="FFB000"/>
    <a:srgbClr val="D55E00"/>
    <a:srgbClr val="CC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09" autoAdjust="0"/>
  </p:normalViewPr>
  <p:slideViewPr>
    <p:cSldViewPr snapToGrid="0">
      <p:cViewPr varScale="1">
        <p:scale>
          <a:sx n="136" d="100"/>
          <a:sy n="136" d="100"/>
        </p:scale>
        <p:origin x="118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DD6A-1E48-471D-08BB-302BA319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an important learning resource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F26D56-5FBD-976C-0339-376D5B12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425" y="1600200"/>
            <a:ext cx="9127149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E6D9-C8CE-1931-5A42-1256F78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C47F-F4E1-B152-1A48-F44944B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02A1-D0D3-0DB1-927B-BBA6598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54BB9-E16D-D9E9-DE92-BEBB036048F7}"/>
              </a:ext>
            </a:extLst>
          </p:cNvPr>
          <p:cNvSpPr txBox="1"/>
          <p:nvPr/>
        </p:nvSpPr>
        <p:spPr>
          <a:xfrm>
            <a:off x="1416909" y="6116548"/>
            <a:ext cx="3715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https://survey.stackoverflow.co/2023/#section-learning-to-code-online-resources-to-learn-how-to-code</a:t>
            </a:r>
          </a:p>
        </p:txBody>
      </p:sp>
    </p:spTree>
    <p:extLst>
      <p:ext uri="{BB962C8B-B14F-4D97-AF65-F5344CB8AC3E}">
        <p14:creationId xmlns:p14="http://schemas.microsoft.com/office/powerpoint/2010/main" val="397918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EB4B-088F-0786-A602-30A513C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73E7-652A-4CBD-D6D5-6D9C60E6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not just use Bash or another language?</a:t>
            </a:r>
          </a:p>
          <a:p>
            <a:r>
              <a:rPr lang="en-US" dirty="0"/>
              <a:t>Python specifics for this course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Python types: int, float, str, list,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BEB0-296A-2525-8CD7-88FDB19D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D3D6-4853-9C85-4D21-6FFF91EE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EABC-34F4-9863-270E-1ABE819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DA9-903D-8587-85BE-5EFDE2F6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scripting (interpreted)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F5F40-19A4-BC8F-2B82-28FB06DB1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Like Bash, Python code is simply words</a:t>
            </a:r>
          </a:p>
          <a:p>
            <a:endParaRPr lang="en-US" dirty="0"/>
          </a:p>
          <a:p>
            <a:r>
              <a:rPr lang="en-US" dirty="0"/>
              <a:t>A program on your computer reads the words and interprets them</a:t>
            </a:r>
          </a:p>
          <a:p>
            <a:endParaRPr lang="en-US" dirty="0"/>
          </a:p>
          <a:p>
            <a:r>
              <a:rPr lang="en-US" dirty="0"/>
              <a:t>The words and syntax differ from bash, but the idea is the same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EF02-E003-EF60-68D9-CF986E8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5B8B-A403-CE8E-549A-5045F611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5A79-2DA9-8FA1-D9A7-739F07CE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3EB21D-C6AC-4E09-B73F-DF98A8DC3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7444" y="1748336"/>
            <a:ext cx="4925112" cy="4229690"/>
          </a:xfrm>
        </p:spPr>
      </p:pic>
    </p:spTree>
    <p:extLst>
      <p:ext uri="{BB962C8B-B14F-4D97-AF65-F5344CB8AC3E}">
        <p14:creationId xmlns:p14="http://schemas.microsoft.com/office/powerpoint/2010/main" val="62345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29BE-16F5-C0CC-A4E4-C8E2941A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versions of python have extra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2900-FABF-1595-2007-DDE08D87F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is being constantly developed and improved</a:t>
            </a:r>
          </a:p>
          <a:p>
            <a:endParaRPr lang="en-US" dirty="0"/>
          </a:p>
          <a:p>
            <a:r>
              <a:rPr lang="en-US" dirty="0"/>
              <a:t>Python 3.11 is the current version </a:t>
            </a:r>
            <a:br>
              <a:rPr lang="en-US" dirty="0"/>
            </a:br>
            <a:r>
              <a:rPr lang="en-US" dirty="0"/>
              <a:t>(v3.12 due October 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Demonstrated code will use Python 3.11 features</a:t>
            </a:r>
          </a:p>
          <a:p>
            <a:endParaRPr lang="en-US" dirty="0"/>
          </a:p>
          <a:p>
            <a:r>
              <a:rPr lang="en-US" dirty="0"/>
              <a:t>Best to learn the latest version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D3A3B3-E55D-A0F5-273A-59AA783163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015"/>
            <a:ext cx="5384800" cy="355833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BA51-5A66-784B-E80F-0C8C690C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37CD-DF7F-4C18-1E8B-9A6762FF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5EB2-8F53-1ADE-2722-1CC31D03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7E4CB2-FECC-8CD4-FF94-3F49D428CB8C}"/>
              </a:ext>
            </a:extLst>
          </p:cNvPr>
          <p:cNvSpPr/>
          <p:nvPr/>
        </p:nvSpPr>
        <p:spPr>
          <a:xfrm>
            <a:off x="6197600" y="2850292"/>
            <a:ext cx="4495114" cy="162285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6E553953-9258-F553-838B-A2076021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15"/>
            <a:ext cx="5384800" cy="3558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7DC074-4D10-4EBF-CEF0-509D50A1AA7E}"/>
              </a:ext>
            </a:extLst>
          </p:cNvPr>
          <p:cNvSpPr/>
          <p:nvPr/>
        </p:nvSpPr>
        <p:spPr>
          <a:xfrm>
            <a:off x="6197600" y="3122141"/>
            <a:ext cx="4495114" cy="135100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9C36C310-7276-971B-4DCC-556BB354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15"/>
            <a:ext cx="5384800" cy="35583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1BB9FE-C0AC-1860-1089-40867322CB2C}"/>
              </a:ext>
            </a:extLst>
          </p:cNvPr>
          <p:cNvSpPr/>
          <p:nvPr/>
        </p:nvSpPr>
        <p:spPr>
          <a:xfrm>
            <a:off x="6197600" y="3641124"/>
            <a:ext cx="4495114" cy="83202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5BF850D1-6CD7-A492-0831-B6897989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3115"/>
            <a:ext cx="5384800" cy="35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131DD8-D792-F210-EB66-02CCBE2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new Python version includes improvements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225C4C-AAF0-CBF8-0906-26A15B447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64862"/>
            <a:ext cx="3609220" cy="45259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137B-6B7D-2244-B759-AAE683BA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D97F-069E-C99C-A320-2122329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6433-23E8-DFDC-F53F-E7A3142B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EBE69-27F2-14DB-1088-11B09AB3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19" y="1764861"/>
            <a:ext cx="7511861" cy="45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44E1-9710-BFF2-D77B-D6989116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3.11 has helpful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1BF6-CB1F-9092-D4B0-0A56DAF48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something is wrong with your Python code, the interpreter throws an error: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 traceback </a:t>
            </a:r>
            <a:r>
              <a:rPr lang="en-US" dirty="0"/>
              <a:t>stating in which module and which line the problem occurred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kind of error that occurred (</a:t>
            </a:r>
            <a:r>
              <a:rPr lang="en-US" dirty="0" err="1"/>
              <a:t>TypeError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New in 3.11</a:t>
            </a:r>
            <a:r>
              <a:rPr lang="en-US" dirty="0"/>
              <a:t>: where in the line the mistake is</a:t>
            </a:r>
          </a:p>
          <a:p>
            <a:pPr lvl="1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E65329-1602-11A4-F2B8-1639ECC2A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392118"/>
            <a:ext cx="5384800" cy="11426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083B-60ED-CDA4-73B3-BBA129D5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43993-ABFE-D486-235D-7A40CC6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5360-9166-AEE1-4330-B81C9C51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4D4074-1DC5-794C-4561-9922431B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917" y="3840892"/>
            <a:ext cx="248637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EB4B-088F-0786-A602-30A513C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73E7-652A-4CBD-D6D5-6D9C60E6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not just use Bash or another language?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specifics for this course</a:t>
            </a:r>
          </a:p>
          <a:p>
            <a:r>
              <a:rPr lang="en-US" dirty="0"/>
              <a:t>Some Python types: int, float, str, list,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BEB0-296A-2525-8CD7-88FDB19D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D3D6-4853-9C85-4D21-6FFF91EE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EABC-34F4-9863-270E-1ABE819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292-45AD-17D8-A869-50ED6B2A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 several built-in types (A.K.A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2C0E-06E3-B242-89D5-05FB4DE4D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Strings (str) contains text and other characters</a:t>
            </a:r>
          </a:p>
          <a:p>
            <a:endParaRPr lang="en-US" dirty="0"/>
          </a:p>
          <a:p>
            <a:r>
              <a:rPr lang="en-US" dirty="0"/>
              <a:t>Integers (int) are a whole numbers</a:t>
            </a:r>
          </a:p>
          <a:p>
            <a:endParaRPr lang="en-US" dirty="0"/>
          </a:p>
          <a:p>
            <a:r>
              <a:rPr lang="en-US" dirty="0"/>
              <a:t>Floating point numbers (float) are numbers with decimal places</a:t>
            </a:r>
          </a:p>
          <a:p>
            <a:endParaRPr lang="en-US" dirty="0"/>
          </a:p>
          <a:p>
            <a:r>
              <a:rPr lang="en-US" dirty="0"/>
              <a:t>Lists (list) are arrays of any variable type</a:t>
            </a:r>
          </a:p>
          <a:p>
            <a:endParaRPr lang="en-US" dirty="0"/>
          </a:p>
          <a:p>
            <a:r>
              <a:rPr lang="en-US" dirty="0"/>
              <a:t>Dictionaries (</a:t>
            </a:r>
            <a:r>
              <a:rPr lang="en-US" dirty="0" err="1"/>
              <a:t>dict</a:t>
            </a:r>
            <a:r>
              <a:rPr lang="en-US" dirty="0"/>
              <a:t>) are pairs of associated data (keys and values)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51D8A5-3355-BEFD-B87E-8996FE50B6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321962"/>
            <a:ext cx="5384800" cy="30824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0AFBD-39D8-11AA-E646-0DB4558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0228-6255-6D77-DCB1-4365AD25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4FCA-7272-8A3D-6452-A9D9E44D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0437D-870E-977D-C4E4-6D2DCBB060C0}"/>
              </a:ext>
            </a:extLst>
          </p:cNvPr>
          <p:cNvSpPr/>
          <p:nvPr/>
        </p:nvSpPr>
        <p:spPr>
          <a:xfrm>
            <a:off x="6555545" y="2651760"/>
            <a:ext cx="5026855" cy="275264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72E0F0B-03F4-2688-376F-4AA254C1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321962"/>
            <a:ext cx="5384800" cy="3082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32A478-0A15-E131-9DED-149475F60870}"/>
              </a:ext>
            </a:extLst>
          </p:cNvPr>
          <p:cNvSpPr/>
          <p:nvPr/>
        </p:nvSpPr>
        <p:spPr>
          <a:xfrm>
            <a:off x="6555545" y="3193366"/>
            <a:ext cx="5026855" cy="2211033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E75FEBD0-DEC2-3387-BF9D-C68A8656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321961"/>
            <a:ext cx="5384800" cy="30824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54A8C5-BA3D-7C35-0F97-C229E59B1E86}"/>
              </a:ext>
            </a:extLst>
          </p:cNvPr>
          <p:cNvSpPr/>
          <p:nvPr/>
        </p:nvSpPr>
        <p:spPr>
          <a:xfrm>
            <a:off x="6555545" y="3833446"/>
            <a:ext cx="5026855" cy="1570952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A7A95D9E-51E1-1D0B-B1F1-35043B83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321960"/>
            <a:ext cx="5384800" cy="30824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C18C3D-404F-1CEB-8076-131EB38291F0}"/>
              </a:ext>
            </a:extLst>
          </p:cNvPr>
          <p:cNvSpPr/>
          <p:nvPr/>
        </p:nvSpPr>
        <p:spPr>
          <a:xfrm>
            <a:off x="6555545" y="4304713"/>
            <a:ext cx="5026855" cy="1099683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C81BD2DB-65A6-FE5B-4B4E-34C4B9F4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321961"/>
            <a:ext cx="5384800" cy="30824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332F5-EE3E-FF26-0A11-1D9A9AA1A746}"/>
              </a:ext>
            </a:extLst>
          </p:cNvPr>
          <p:cNvSpPr/>
          <p:nvPr/>
        </p:nvSpPr>
        <p:spPr>
          <a:xfrm>
            <a:off x="6555545" y="4895557"/>
            <a:ext cx="5026855" cy="508840"/>
          </a:xfrm>
          <a:prstGeom prst="rect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DAA28931-9F6A-A1C5-99EC-EF814429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321958"/>
            <a:ext cx="5384800" cy="30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4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8B7-81C5-ADD9-B374-62ED688D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 have different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F574-6E2B-1635-FD65-F065F5A1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has an associated set of things that they can do</a:t>
            </a:r>
          </a:p>
          <a:p>
            <a:endParaRPr lang="en-US" dirty="0"/>
          </a:p>
          <a:p>
            <a:r>
              <a:rPr lang="en-US" dirty="0"/>
              <a:t>The things that each class can do are determined by its “methods”</a:t>
            </a:r>
          </a:p>
          <a:p>
            <a:endParaRPr lang="en-US" dirty="0"/>
          </a:p>
          <a:p>
            <a:r>
              <a:rPr lang="en-US" dirty="0"/>
              <a:t>Methods are named functions that are defined for a class (more on this later)</a:t>
            </a:r>
          </a:p>
          <a:p>
            <a:endParaRPr lang="en-US" dirty="0"/>
          </a:p>
          <a:p>
            <a:r>
              <a:rPr lang="en-US" dirty="0"/>
              <a:t>It is the difference in behavior of each class that distinguishes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CB11-AE61-0357-5DEB-133C5EBD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7EB8-165B-A654-7486-26A0FB0D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DC40-DB5C-F3F3-F3FF-6E271448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F96816-C074-3CCD-3330-39512459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class can be assigned to a variable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71FEEA-7513-A703-0CE2-16F200AD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variable assignment works the same as Bash: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variable = data</a:t>
            </a:r>
          </a:p>
          <a:p>
            <a:endParaRPr lang="en-US" dirty="0"/>
          </a:p>
          <a:p>
            <a:r>
              <a:rPr lang="en-US" dirty="0"/>
              <a:t>Note that white space around the assignment operator (=) is tolerated</a:t>
            </a:r>
          </a:p>
          <a:p>
            <a:endParaRPr lang="en-US" dirty="0"/>
          </a:p>
          <a:p>
            <a:r>
              <a:rPr lang="en-US" dirty="0"/>
              <a:t>In Python, whitespace is interpreted differently from in Bash.</a:t>
            </a:r>
          </a:p>
          <a:p>
            <a:pPr lvl="1"/>
            <a:r>
              <a:rPr lang="en-US" dirty="0"/>
              <a:t>Only indentation is enforced</a:t>
            </a:r>
          </a:p>
          <a:p>
            <a:pPr lvl="1"/>
            <a:r>
              <a:rPr lang="en-US" dirty="0"/>
              <a:t>Many of the rules governing whitespace in Python are style guidelines not syntax rules (more on this later)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8149F-207D-D981-6D58-08DC4E7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30D9C-605C-1B6C-F6A2-3A52B676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58EA-C569-75F0-31DB-949F065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Jupyter</a:t>
            </a:r>
            <a:r>
              <a:rPr lang="en-US" dirty="0"/>
              <a:t> notebooks (handouts)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  <a:p>
            <a:r>
              <a:rPr lang="en-US" dirty="0" err="1"/>
              <a:t>Jupyter</a:t>
            </a:r>
            <a:r>
              <a:rPr lang="en-US" dirty="0"/>
              <a:t> notebooks (handouts)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C6A-4557-7C01-A6BC-B4E4BFE3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handouts will 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671B-B2B7-18DF-09A1-117DB3B7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A9D9-98C5-35EF-FB29-CE8579E5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A4B72-A38C-BA89-8A38-FA0C175A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9F264C0-C908-C818-558A-83E08C4E9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237" y="1285616"/>
            <a:ext cx="9127526" cy="5155132"/>
          </a:xfrm>
        </p:spPr>
      </p:pic>
    </p:spTree>
    <p:extLst>
      <p:ext uri="{BB962C8B-B14F-4D97-AF65-F5344CB8AC3E}">
        <p14:creationId xmlns:p14="http://schemas.microsoft.com/office/powerpoint/2010/main" val="12335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notebooks (handouts)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To the demo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notebooks (handouts)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EB4B-088F-0786-A602-30A513C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73E7-652A-4CBD-D6D5-6D9C60E6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Bash or another language?</a:t>
            </a:r>
          </a:p>
          <a:p>
            <a:r>
              <a:rPr lang="en-US" dirty="0"/>
              <a:t>Python specifics for this course</a:t>
            </a:r>
          </a:p>
          <a:p>
            <a:r>
              <a:rPr lang="en-US" dirty="0"/>
              <a:t>Some Python types: int, float, str, list,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BEB0-296A-2525-8CD7-88FDB19D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D3D6-4853-9C85-4D21-6FFF91EE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EABC-34F4-9863-270E-1ABE819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9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EB4B-088F-0786-A602-30A513C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73E7-652A-4CBD-D6D5-6D9C60E6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Bash or another language?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specifics for this course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Python types: int, float, str, list,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BEB0-296A-2525-8CD7-88FDB19D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D3D6-4853-9C85-4D21-6FFF91EE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EABC-34F4-9863-270E-1ABE819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EE75-CCC3-FECC-4DEE-5F35DD1A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what employers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FF5F-0874-9491-DD75-5B7D148B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F7A4-DD98-5D3F-B472-E0495F07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EDA1-8E83-4DDB-EC37-262C7504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B204-B861-15F6-4FE9-91E9653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E6DE5-5E3F-D588-2D32-A2C4DCBA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9" y="1316163"/>
            <a:ext cx="11631648" cy="1276528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FDB64-6F60-37DB-CC8E-EE6B9441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9" y="2586513"/>
            <a:ext cx="11603069" cy="1333686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11B797-7CB0-BBF7-D852-FA5B9F0A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1" y="3920199"/>
            <a:ext cx="11374437" cy="1571844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9ADE5-4C86-6813-2895-FA8D94BD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31" y="5492043"/>
            <a:ext cx="11383964" cy="11717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E6FC29-BDCF-DE8C-8FED-EDF380B3B612}"/>
              </a:ext>
            </a:extLst>
          </p:cNvPr>
          <p:cNvSpPr/>
          <p:nvPr/>
        </p:nvSpPr>
        <p:spPr>
          <a:xfrm>
            <a:off x="6516130" y="2907957"/>
            <a:ext cx="510746" cy="147934"/>
          </a:xfrm>
          <a:prstGeom prst="rect">
            <a:avLst/>
          </a:prstGeom>
          <a:solidFill>
            <a:srgbClr val="FE3434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CE7B55-F90D-F43F-A92A-05F4E279BABB}"/>
              </a:ext>
            </a:extLst>
          </p:cNvPr>
          <p:cNvSpPr/>
          <p:nvPr/>
        </p:nvSpPr>
        <p:spPr>
          <a:xfrm>
            <a:off x="9510584" y="1360985"/>
            <a:ext cx="510746" cy="147934"/>
          </a:xfrm>
          <a:prstGeom prst="rect">
            <a:avLst/>
          </a:prstGeom>
          <a:solidFill>
            <a:srgbClr val="FE3434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26AB11-2FE6-345D-4E34-B0C08DCD5C22}"/>
              </a:ext>
            </a:extLst>
          </p:cNvPr>
          <p:cNvSpPr/>
          <p:nvPr/>
        </p:nvSpPr>
        <p:spPr>
          <a:xfrm>
            <a:off x="10829420" y="4636573"/>
            <a:ext cx="510746" cy="147934"/>
          </a:xfrm>
          <a:prstGeom prst="rect">
            <a:avLst/>
          </a:prstGeom>
          <a:solidFill>
            <a:srgbClr val="FE3434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97434-F667-7346-6FF3-30179640695E}"/>
              </a:ext>
            </a:extLst>
          </p:cNvPr>
          <p:cNvSpPr/>
          <p:nvPr/>
        </p:nvSpPr>
        <p:spPr>
          <a:xfrm>
            <a:off x="8482227" y="5612918"/>
            <a:ext cx="510746" cy="147934"/>
          </a:xfrm>
          <a:prstGeom prst="rect">
            <a:avLst/>
          </a:prstGeom>
          <a:solidFill>
            <a:srgbClr val="FE3434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4AA1-BCF7-7BC5-68EC-A18A61C4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2</a:t>
            </a:r>
            <a:r>
              <a:rPr lang="en-US" baseline="30000" dirty="0"/>
              <a:t>nd</a:t>
            </a:r>
            <a:r>
              <a:rPr lang="en-US" dirty="0"/>
              <a:t> most used language and is popular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3B8E-82C0-493C-6A29-E88F78E8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AB79-EEBA-E8AD-9594-3D4AF2A3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C7D7-79C2-545B-E218-CD6BFD9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EC4D4B-64B7-E648-80C9-8532F47E9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554" y="1600200"/>
            <a:ext cx="10806891" cy="452596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FE46C0-E343-7512-919D-CA76B9AC7CCF}"/>
              </a:ext>
            </a:extLst>
          </p:cNvPr>
          <p:cNvSpPr txBox="1"/>
          <p:nvPr/>
        </p:nvSpPr>
        <p:spPr>
          <a:xfrm>
            <a:off x="1721709" y="6175929"/>
            <a:ext cx="308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https://survey.stackoverflow.co/2023/#section-admired-and-desired-programming-scripting-and-markup-languages</a:t>
            </a:r>
          </a:p>
        </p:txBody>
      </p:sp>
    </p:spTree>
    <p:extLst>
      <p:ext uri="{BB962C8B-B14F-4D97-AF65-F5344CB8AC3E}">
        <p14:creationId xmlns:p14="http://schemas.microsoft.com/office/powerpoint/2010/main" val="23449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3C5C-858C-D1AD-94CE-DB9F8AC4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 a huge array of packages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4EB02-116F-9552-613D-ADB39D1A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57" y="1600200"/>
            <a:ext cx="9967685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2AFC-5709-1F4C-EE48-2684AB97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3BC3-9C42-0B71-5C61-47E8280F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156B-8FFA-C388-DEEB-267F640F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EE9C8-C8A4-9F03-7568-874A51F5CE9E}"/>
              </a:ext>
            </a:extLst>
          </p:cNvPr>
          <p:cNvSpPr/>
          <p:nvPr/>
        </p:nvSpPr>
        <p:spPr>
          <a:xfrm>
            <a:off x="3171568" y="5560541"/>
            <a:ext cx="1499286" cy="494270"/>
          </a:xfrm>
          <a:prstGeom prst="rect">
            <a:avLst/>
          </a:prstGeom>
          <a:noFill/>
          <a:ln w="76200">
            <a:solidFill>
              <a:srgbClr val="FE6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1250-1D19-490F-603C-E1571720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 excellent documentation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0C0F74-2555-76BD-7C83-6CA08AF6D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71" y="1600200"/>
            <a:ext cx="9267858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E7F4-3167-FFB4-3809-E25E3651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3625-20FF-42C8-367E-249EAAA8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CF49-5CA4-CB07-0BFA-CA851CFD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7215B-058E-D4EB-2BEE-2522917DC4A2}"/>
              </a:ext>
            </a:extLst>
          </p:cNvPr>
          <p:cNvSpPr txBox="1"/>
          <p:nvPr/>
        </p:nvSpPr>
        <p:spPr>
          <a:xfrm>
            <a:off x="3048000" y="6124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https://docs.python.org/3.11/tutorial/index.html</a:t>
            </a:r>
          </a:p>
        </p:txBody>
      </p:sp>
    </p:spTree>
    <p:extLst>
      <p:ext uri="{BB962C8B-B14F-4D97-AF65-F5344CB8AC3E}">
        <p14:creationId xmlns:p14="http://schemas.microsoft.com/office/powerpoint/2010/main" val="202659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22167</TotalTime>
  <Words>749</Words>
  <Application>Microsoft Office PowerPoint</Application>
  <PresentationFormat>Widescreen</PresentationFormat>
  <Paragraphs>158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Biol 7200: Programming for Bioinformatics Introduction to python</vt:lpstr>
      <vt:lpstr>Plan for today</vt:lpstr>
      <vt:lpstr>Plan for today</vt:lpstr>
      <vt:lpstr>Python topics</vt:lpstr>
      <vt:lpstr>Python topics</vt:lpstr>
      <vt:lpstr>Python is what employers want</vt:lpstr>
      <vt:lpstr>Python is 2nd most used language and is popular</vt:lpstr>
      <vt:lpstr>Python has a huge array of packages</vt:lpstr>
      <vt:lpstr>Python has excellent documentation</vt:lpstr>
      <vt:lpstr>documentation is an important learning resource</vt:lpstr>
      <vt:lpstr>Python topics</vt:lpstr>
      <vt:lpstr>Python is a scripting (interpreted) language</vt:lpstr>
      <vt:lpstr>Newer versions of python have extra features</vt:lpstr>
      <vt:lpstr>Each new Python version includes improvements</vt:lpstr>
      <vt:lpstr>Python 3.11 has helpful error messages</vt:lpstr>
      <vt:lpstr>Python topics</vt:lpstr>
      <vt:lpstr>Python has several built-in types (A.K.A classes)</vt:lpstr>
      <vt:lpstr>Python classes have different methods</vt:lpstr>
      <vt:lpstr>Any class can be assigned to a variable</vt:lpstr>
      <vt:lpstr>Plan for today</vt:lpstr>
      <vt:lpstr>Coding handouts will use jupyter notebooks</vt:lpstr>
      <vt:lpstr>Plan for today</vt:lpstr>
      <vt:lpstr>To the demo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420</cp:revision>
  <dcterms:created xsi:type="dcterms:W3CDTF">2011-08-22T13:22:10Z</dcterms:created>
  <dcterms:modified xsi:type="dcterms:W3CDTF">2023-09-26T12:23:04Z</dcterms:modified>
</cp:coreProperties>
</file>