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499" r:id="rId3"/>
    <p:sldId id="516" r:id="rId4"/>
    <p:sldId id="500" r:id="rId5"/>
    <p:sldId id="502" r:id="rId6"/>
    <p:sldId id="517" r:id="rId7"/>
    <p:sldId id="504" r:id="rId8"/>
    <p:sldId id="505" r:id="rId9"/>
    <p:sldId id="518" r:id="rId10"/>
    <p:sldId id="507" r:id="rId11"/>
    <p:sldId id="519" r:id="rId12"/>
    <p:sldId id="510" r:id="rId13"/>
    <p:sldId id="511" r:id="rId14"/>
    <p:sldId id="512" r:id="rId15"/>
    <p:sldId id="513" r:id="rId16"/>
    <p:sldId id="514" r:id="rId17"/>
    <p:sldId id="515" r:id="rId18"/>
    <p:sldId id="3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785EF0"/>
    <a:srgbClr val="FE6100"/>
    <a:srgbClr val="FFB000"/>
    <a:srgbClr val="D55E00"/>
    <a:srgbClr val="CC79A7"/>
    <a:srgbClr val="0072B2"/>
    <a:srgbClr val="F0E442"/>
    <a:srgbClr val="009E73"/>
    <a:srgbClr val="56B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09" autoAdjust="0"/>
  </p:normalViewPr>
  <p:slideViewPr>
    <p:cSldViewPr snapToGrid="0">
      <p:cViewPr varScale="1">
        <p:scale>
          <a:sx n="116" d="100"/>
          <a:sy n="116" d="100"/>
        </p:scale>
        <p:origin x="105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10/03/2023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10/03/2023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24385103" TargetMode="External"/><Relationship Id="rId2" Type="http://schemas.openxmlformats.org/officeDocument/2006/relationships/hyperlink" Target="https://google.github.io/styleguide/pyguide.html#38-comments-and-docstring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 </a:t>
            </a:r>
            <a:r>
              <a:rPr lang="en-US" dirty="0"/>
              <a:t>Loops and control flow,</a:t>
            </a:r>
            <a:br>
              <a:rPr lang="en-US" dirty="0"/>
            </a:br>
            <a:r>
              <a:rPr lang="en-US" dirty="0"/>
              <a:t>Functions and docstrings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595B-40C5-80E9-4B08-8042E711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modify loop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9149-47F1-7D98-12CB-0DE1221B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– go to next iteration of loop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– exit loop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en-US" dirty="0"/>
              <a:t> – do nothing (usually used to satisfy indentation requirement for unimplemented code)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0B5E-6D71-AC6D-5BB9-EC726473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C209-A986-DF27-6028-C677806D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72ED-78D9-8AB2-C6C9-87BEDC8B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1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Shebang portability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 flow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2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C18F-F1D1-A4AE-18E2-5611891C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self-contained blocks of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667FCF-9709-C1F4-324E-A2C8564D57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using keyword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</a:p>
          <a:p>
            <a:endParaRPr lang="en-US" dirty="0"/>
          </a:p>
          <a:p>
            <a:r>
              <a:rPr lang="en-US" dirty="0"/>
              <a:t>Can take inputs (positional or keyword)</a:t>
            </a:r>
          </a:p>
          <a:p>
            <a:endParaRPr lang="en-US" dirty="0"/>
          </a:p>
          <a:p>
            <a:r>
              <a:rPr lang="en-US" dirty="0"/>
              <a:t>Can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outputs</a:t>
            </a:r>
          </a:p>
          <a:p>
            <a:endParaRPr lang="en-US" dirty="0"/>
          </a:p>
          <a:p>
            <a:r>
              <a:rPr lang="en-US" dirty="0"/>
              <a:t>Useful when: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Code would otherwise be repeated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Performing a set of operations that form a logical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Writing self-documenting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5781-F679-75FC-1F1C-7FB823D3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A4D50-EB0A-BEA9-9296-1F0A3384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1DD8E-EA49-9A5F-24BF-8C09E876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9885833-60A4-7AD4-C095-7917DA7251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5099" y="2091683"/>
            <a:ext cx="3745002" cy="1895432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0DCF3C-7442-96DA-9D91-DD6A261EB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28" y="4143269"/>
            <a:ext cx="4679944" cy="6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5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52DDAC-72E2-8856-AB15-F6C1F10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 have distinct parts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679BEE-1BB7-4620-911C-AE72E21F9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6409038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declares that we are defining a function</a:t>
            </a:r>
          </a:p>
          <a:p>
            <a:endParaRPr lang="en-US" dirty="0"/>
          </a:p>
          <a:p>
            <a:r>
              <a:rPr lang="en-US" dirty="0"/>
              <a:t>The function name comes next (e.g., add)</a:t>
            </a:r>
          </a:p>
          <a:p>
            <a:endParaRPr lang="en-US" dirty="0"/>
          </a:p>
          <a:p>
            <a:r>
              <a:rPr lang="en-US" dirty="0"/>
              <a:t>Inputs are specified in parentheses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Variable names that will be used within the function are specified 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Optional default values can be specified</a:t>
            </a:r>
          </a:p>
          <a:p>
            <a:endParaRPr lang="en-US" dirty="0"/>
          </a:p>
          <a:p>
            <a:r>
              <a:rPr lang="en-US" dirty="0"/>
              <a:t>Indented within the function is the body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Operations performed by 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statements which return outputs to caller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1BB9-DFCF-15F5-B705-10C336F6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AF5B6-641C-3D3C-CD02-F9BA74AA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3660-4251-8259-AEB6-2795B85D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5A5DE98-5568-86F4-4DA7-1088D44EA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2681" y="3286898"/>
            <a:ext cx="4064324" cy="1152568"/>
          </a:xfrm>
        </p:spPr>
      </p:pic>
    </p:spTree>
    <p:extLst>
      <p:ext uri="{BB962C8B-B14F-4D97-AF65-F5344CB8AC3E}">
        <p14:creationId xmlns:p14="http://schemas.microsoft.com/office/powerpoint/2010/main" val="32363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1708-3F71-935B-2C44-61317B4A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make those arguments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2DAD-FBF4-E82C-BEB1-8880F68EC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defaults are set, then arguments are optional when calling the function</a:t>
            </a:r>
          </a:p>
          <a:p>
            <a:endParaRPr lang="en-US" dirty="0"/>
          </a:p>
          <a:p>
            <a:r>
              <a:rPr lang="en-US" dirty="0"/>
              <a:t>Arguments without defaults must come first in function definition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DF994-B6EB-3BC2-CBA6-077E6343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6692C-0B72-7B44-7570-7912E4AE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28476-5029-204B-8CF1-661569FE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A5C5CB-BCA1-5D5D-DE77-BA7EFDB3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07" y="4873329"/>
            <a:ext cx="4842385" cy="114300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B46C002-2D5B-C80F-72F4-6895253CC5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5907" y="1882944"/>
            <a:ext cx="4842385" cy="299038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97D6C7-5865-946C-F6B9-9E340B2FABA4}"/>
              </a:ext>
            </a:extLst>
          </p:cNvPr>
          <p:cNvSpPr/>
          <p:nvPr/>
        </p:nvSpPr>
        <p:spPr>
          <a:xfrm>
            <a:off x="7146388" y="3615396"/>
            <a:ext cx="3847514" cy="1229797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0F8EC285-0AF2-FB26-3956-D900C12F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06" y="1882944"/>
            <a:ext cx="4842385" cy="299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3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4798-EDED-6B43-7C43-5B3BCF80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provide arguments using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0489-A505-9A05-BB2D-77E283A47C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you provide positional arguments, variables are assigned in order</a:t>
            </a:r>
          </a:p>
          <a:p>
            <a:endParaRPr lang="en-US" dirty="0"/>
          </a:p>
          <a:p>
            <a:r>
              <a:rPr lang="en-US" dirty="0"/>
              <a:t>Argument’s can be provided as</a:t>
            </a:r>
            <a:br>
              <a:rPr lang="en-US" dirty="0"/>
            </a:br>
            <a:r>
              <a:rPr lang="en-US" dirty="0"/>
              <a:t>&lt;keyword&gt;=&lt;value&gt;</a:t>
            </a:r>
          </a:p>
          <a:p>
            <a:endParaRPr lang="en-US" dirty="0"/>
          </a:p>
          <a:p>
            <a:r>
              <a:rPr lang="en-US" dirty="0"/>
              <a:t>Keyword arguments (“</a:t>
            </a:r>
            <a:r>
              <a:rPr lang="en-US" dirty="0" err="1"/>
              <a:t>kwargs</a:t>
            </a:r>
            <a:r>
              <a:rPr lang="en-US" dirty="0"/>
              <a:t>”) can be provided in any order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E7866D-A15B-2999-6013-D1E1484AA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3667" y="1647825"/>
            <a:ext cx="4267866" cy="3138626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DF3D6-C8F0-AADC-8180-07EE432A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376D1-ACF8-2606-1E38-5A3D8AEC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402F-F931-925F-E529-F2515388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B87B2A-4B76-F79B-BBAB-CEBC95675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667" y="4786451"/>
            <a:ext cx="4267866" cy="11552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62B538-E014-34DE-D8EC-7D31D93E4C6C}"/>
              </a:ext>
            </a:extLst>
          </p:cNvPr>
          <p:cNvSpPr/>
          <p:nvPr/>
        </p:nvSpPr>
        <p:spPr>
          <a:xfrm>
            <a:off x="7097151" y="3326467"/>
            <a:ext cx="3692769" cy="1459984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ADAB4D46-14A5-2BA7-D83A-B501A470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667" y="1647825"/>
            <a:ext cx="4267866" cy="31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1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3BF1-1867-C5C3-FEC9-83B58383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(should) include type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0F3F1-6655-2B5A-CBC1-0E471267A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required by Python</a:t>
            </a:r>
          </a:p>
          <a:p>
            <a:endParaRPr lang="en-US" dirty="0"/>
          </a:p>
          <a:p>
            <a:r>
              <a:rPr lang="en-US" dirty="0"/>
              <a:t>Good practice, self-documenting code</a:t>
            </a:r>
          </a:p>
          <a:p>
            <a:endParaRPr lang="en-US" dirty="0"/>
          </a:p>
          <a:p>
            <a:r>
              <a:rPr lang="en-US" dirty="0"/>
              <a:t>Not enforced by Python</a:t>
            </a:r>
          </a:p>
          <a:p>
            <a:pPr lvl="1"/>
            <a:r>
              <a:rPr lang="en-US" dirty="0"/>
              <a:t>Python is dynamically typed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A320-7A65-9083-5E84-D831BCE7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09995-E4EF-D877-121E-7C7F18AA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EF9A3-4AFD-E11E-A4FD-B2F51FA9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0A0863-441F-C815-4301-1EB227FA2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801" y="2107654"/>
            <a:ext cx="5115639" cy="1143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C4007C-498E-B072-7967-EBCDA99F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17" y="3527113"/>
            <a:ext cx="6651674" cy="12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0C4F-A3AC-9777-BC51-57B68F7E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(should) include docstrings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5AF4-5DC1-4A85-7D10-F429B147D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Docstring is the name of a str which describes a function, its arguments, and its return values</a:t>
            </a:r>
          </a:p>
          <a:p>
            <a:endParaRPr lang="en-US" dirty="0"/>
          </a:p>
          <a:p>
            <a:r>
              <a:rPr lang="en-US" dirty="0"/>
              <a:t>Declared using triple quotes immediately after signature line</a:t>
            </a:r>
          </a:p>
          <a:p>
            <a:endParaRPr lang="en-US" dirty="0"/>
          </a:p>
          <a:p>
            <a:r>
              <a:rPr lang="en-US" dirty="0"/>
              <a:t>Example here uses </a:t>
            </a:r>
            <a:r>
              <a:rPr lang="en-US" dirty="0">
                <a:hlinkClick r:id="rId2"/>
              </a:rPr>
              <a:t>Google docstring style 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options (pick your </a:t>
            </a:r>
            <a:r>
              <a:rPr lang="en-US" dirty="0" err="1"/>
              <a:t>favourite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https://stackoverflow.com/a/24385103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D0AEE8-E662-0DBD-B6DE-93E789A8D3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97600" y="1984015"/>
            <a:ext cx="5384800" cy="375833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BC103-13B7-A953-BE63-9ADDF59F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BE8C0-0885-58EC-169B-F8E0BACA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E9509-CA1A-8A9C-B056-5E125995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/>
              <a:t>To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Shebang portability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Shebang portability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 flow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0FA3-EA14-837B-18CD-B0DE4897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portable python shebang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231D-B98A-F880-3008-E3E9E9ED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we’ve seen, you sometimes want to use different Python versions</a:t>
            </a:r>
          </a:p>
          <a:p>
            <a:endParaRPr lang="en-US" dirty="0"/>
          </a:p>
          <a:p>
            <a:r>
              <a:rPr lang="en-US" dirty="0"/>
              <a:t>Mamba/</a:t>
            </a:r>
            <a:r>
              <a:rPr lang="en-US" dirty="0" err="1"/>
              <a:t>Conda</a:t>
            </a:r>
            <a:r>
              <a:rPr lang="en-US" dirty="0"/>
              <a:t> environments allow isolation of different versions</a:t>
            </a:r>
          </a:p>
          <a:p>
            <a:endParaRPr lang="en-US" dirty="0"/>
          </a:p>
          <a:p>
            <a:r>
              <a:rPr lang="en-US" dirty="0"/>
              <a:t>Each version’s executable is an environment-specific </a:t>
            </a:r>
            <a:r>
              <a:rPr lang="en-US" dirty="0" err="1"/>
              <a:t>dir</a:t>
            </a:r>
            <a:endParaRPr lang="en-US" dirty="0"/>
          </a:p>
          <a:p>
            <a:endParaRPr lang="en-US" dirty="0"/>
          </a:p>
          <a:p>
            <a:r>
              <a:rPr lang="en-US" dirty="0"/>
              <a:t>Hard-coded </a:t>
            </a:r>
            <a:r>
              <a:rPr lang="en-US" dirty="0" err="1"/>
              <a:t>shebangs</a:t>
            </a:r>
            <a:r>
              <a:rPr lang="en-US" dirty="0"/>
              <a:t> restrict your ability to use a desired executable (version) and won’t work on every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6AFE-D021-3E4D-34AB-7BBA6E1F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DD45-AEDE-1E72-61A4-19EA4890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63B89-AE80-AF48-3ABB-5BC2148F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7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551A-9D86-1C17-A86E-8102D230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#!/usr/bin/env python3 is portable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CD34-6488-5D9E-56FF-1B7CEFF8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shebang for Python is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#!/usr/bin/env python3</a:t>
            </a:r>
          </a:p>
          <a:p>
            <a:endParaRPr lang="en-US" dirty="0"/>
          </a:p>
          <a:p>
            <a:r>
              <a:rPr lang="en-US" dirty="0"/>
              <a:t>It runs the </a:t>
            </a:r>
            <a:r>
              <a:rPr lang="en-US" dirty="0">
                <a:highlight>
                  <a:srgbClr val="C0C0C0"/>
                </a:highlight>
              </a:rPr>
              <a:t>env</a:t>
            </a:r>
            <a:r>
              <a:rPr lang="en-US" dirty="0"/>
              <a:t> command which searches your $PATH for the </a:t>
            </a:r>
            <a:r>
              <a:rPr lang="en-US" dirty="0">
                <a:highlight>
                  <a:srgbClr val="C0C0C0"/>
                </a:highlight>
              </a:rPr>
              <a:t>python3</a:t>
            </a:r>
            <a:r>
              <a:rPr lang="en-US" dirty="0"/>
              <a:t> to use</a:t>
            </a:r>
          </a:p>
          <a:p>
            <a:endParaRPr lang="en-US" dirty="0"/>
          </a:p>
          <a:p>
            <a:r>
              <a:rPr lang="en-US" dirty="0"/>
              <a:t>Instead of hard-coding path to Python, gets it from the environment in which you run the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0E3F-9043-8663-6D3F-28EEC256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704C-F07F-5A6F-627E-0B452046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81705-7CEF-6750-3D63-1255A83B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Shebang portability</a:t>
            </a:r>
          </a:p>
          <a:p>
            <a:r>
              <a:rPr lang="en-US" dirty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 flow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A4DD-43D6-EDD9-C87E-4815BECC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can iterate over any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EB65C-7189-0A42-6CA7-259E7263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objects are those that support iteration (not everything)</a:t>
            </a:r>
          </a:p>
          <a:p>
            <a:endParaRPr lang="en-US" dirty="0"/>
          </a:p>
          <a:p>
            <a:r>
              <a:rPr lang="en-US" dirty="0"/>
              <a:t>Classes that implement an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  method (more in a later class)</a:t>
            </a:r>
          </a:p>
          <a:p>
            <a:endParaRPr lang="en-US" dirty="0"/>
          </a:p>
          <a:p>
            <a:r>
              <a:rPr lang="en-US" dirty="0"/>
              <a:t>Generator functions – which use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/>
              <a:t> statement (more in a later class)</a:t>
            </a:r>
          </a:p>
          <a:p>
            <a:endParaRPr lang="en-US" dirty="0"/>
          </a:p>
          <a:p>
            <a:r>
              <a:rPr lang="en-US" dirty="0"/>
              <a:t>For now, remember that behavior of iteration determined by decisions of code author, not automatic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2D0E-A691-6BF0-8670-CBF4231D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0883-F4C2-AF32-69A4-6785E744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7224-E6A4-9A6C-AD9F-2E007B62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9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C7B2-774C-5FF6-C062-418C67EE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iterator functions/methods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E68C-3A50-65D1-F483-FE7F3285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Built-in functions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enumerate(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– element and its index in the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range([start,] stop[, step])</a:t>
            </a:r>
            <a:r>
              <a:rPr lang="en-US" dirty="0"/>
              <a:t> – iterate over range of numbers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zip(iterable_1, iterable_2[, …])</a:t>
            </a:r>
            <a:r>
              <a:rPr lang="en-US" dirty="0"/>
              <a:t> – iterate over two or more </a:t>
            </a:r>
            <a:r>
              <a:rPr lang="en-US" dirty="0" err="1"/>
              <a:t>iterables</a:t>
            </a:r>
            <a:endParaRPr lang="en-US" dirty="0"/>
          </a:p>
          <a:p>
            <a:pPr lvl="1"/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reversed(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– reverse order of </a:t>
            </a:r>
            <a:r>
              <a:rPr lang="en-US" dirty="0" err="1"/>
              <a:t>iterable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Built-in type methods</a:t>
            </a:r>
          </a:p>
          <a:p>
            <a:pPr lvl="1"/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dict.keys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– same as iterating directly over a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dict.values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– iterate over values of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dict.items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– iterate over key-value pairs</a:t>
            </a:r>
          </a:p>
          <a:p>
            <a:endParaRPr lang="en-US" dirty="0"/>
          </a:p>
          <a:p>
            <a:r>
              <a:rPr lang="en-US" dirty="0"/>
              <a:t>Standard library modules</a:t>
            </a:r>
          </a:p>
          <a:p>
            <a:pPr lvl="1"/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[, N])</a:t>
            </a:r>
            <a:r>
              <a:rPr lang="en-US" dirty="0"/>
              <a:t> – combinations of elements of </a:t>
            </a:r>
            <a:r>
              <a:rPr lang="en-US" dirty="0" err="1"/>
              <a:t>iterable</a:t>
            </a:r>
            <a:r>
              <a:rPr lang="en-US" dirty="0"/>
              <a:t>, repeated N times</a:t>
            </a:r>
          </a:p>
          <a:p>
            <a:pPr lvl="1"/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[, N])</a:t>
            </a:r>
            <a:r>
              <a:rPr lang="en-US" dirty="0"/>
              <a:t> – permutations of elements of </a:t>
            </a:r>
            <a:r>
              <a:rPr lang="en-US" dirty="0" err="1"/>
              <a:t>iterable</a:t>
            </a:r>
            <a:r>
              <a:rPr lang="en-US" dirty="0"/>
              <a:t>, repeated N times</a:t>
            </a:r>
          </a:p>
          <a:p>
            <a:pPr lvl="1"/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(iterable_1[, iterable_2, …][, repeat= N])</a:t>
            </a:r>
            <a:r>
              <a:rPr lang="en-US" dirty="0"/>
              <a:t> – combinations of elements of one or more </a:t>
            </a:r>
            <a:r>
              <a:rPr lang="en-US" dirty="0" err="1"/>
              <a:t>iterables</a:t>
            </a:r>
            <a:r>
              <a:rPr lang="en-US" dirty="0"/>
              <a:t>, repeated N 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F4D3-8830-92D3-9800-22A8741B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5D2BA-B989-8A3F-3FBC-3EACD1A5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E5A1-4312-BF9A-3671-968C45AA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Shebang portability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/>
              <a:t>Control flow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6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22043</TotalTime>
  <Words>815</Words>
  <Application>Microsoft Office PowerPoint</Application>
  <PresentationFormat>Widescreen</PresentationFormat>
  <Paragraphs>173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Biol 7200: Programming for Bioinformatics Loops and control flow, Functions and docstrings</vt:lpstr>
      <vt:lpstr>Plan for today</vt:lpstr>
      <vt:lpstr>Plan for today</vt:lpstr>
      <vt:lpstr>Using a portable python shebang</vt:lpstr>
      <vt:lpstr>#!/usr/bin/env python3 is portable</vt:lpstr>
      <vt:lpstr>Plan for today</vt:lpstr>
      <vt:lpstr>Loops can iterate over any iterable</vt:lpstr>
      <vt:lpstr>Some useful iterator functions/methods</vt:lpstr>
      <vt:lpstr>Plan for today</vt:lpstr>
      <vt:lpstr>Control flow statements modify loop progress</vt:lpstr>
      <vt:lpstr>Plan for today</vt:lpstr>
      <vt:lpstr>Functions are self-contained blocks of code</vt:lpstr>
      <vt:lpstr>Function definitions have distinct parts</vt:lpstr>
      <vt:lpstr>default values make those arguments optional</vt:lpstr>
      <vt:lpstr>Can provide arguments using keywords</vt:lpstr>
      <vt:lpstr>Functions can (should) include type hints</vt:lpstr>
      <vt:lpstr>Functions can (should) include docstrings</vt:lpstr>
      <vt:lpstr>To demo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415</cp:revision>
  <dcterms:created xsi:type="dcterms:W3CDTF">2011-08-22T13:22:10Z</dcterms:created>
  <dcterms:modified xsi:type="dcterms:W3CDTF">2023-10-03T14:19:57Z</dcterms:modified>
</cp:coreProperties>
</file>