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499" r:id="rId3"/>
    <p:sldId id="521" r:id="rId4"/>
    <p:sldId id="500" r:id="rId5"/>
    <p:sldId id="501" r:id="rId6"/>
    <p:sldId id="502" r:id="rId7"/>
    <p:sldId id="520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04" r:id="rId16"/>
    <p:sldId id="503" r:id="rId17"/>
    <p:sldId id="512" r:id="rId18"/>
    <p:sldId id="513" r:id="rId19"/>
    <p:sldId id="514" r:id="rId20"/>
    <p:sldId id="541" r:id="rId21"/>
    <p:sldId id="522" r:id="rId22"/>
    <p:sldId id="515" r:id="rId23"/>
    <p:sldId id="516" r:id="rId24"/>
    <p:sldId id="517" r:id="rId25"/>
    <p:sldId id="518" r:id="rId26"/>
    <p:sldId id="523" r:id="rId27"/>
    <p:sldId id="519" r:id="rId28"/>
    <p:sldId id="528" r:id="rId29"/>
    <p:sldId id="539" r:id="rId30"/>
    <p:sldId id="529" r:id="rId31"/>
    <p:sldId id="533" r:id="rId32"/>
    <p:sldId id="530" r:id="rId33"/>
    <p:sldId id="531" r:id="rId34"/>
    <p:sldId id="534" r:id="rId35"/>
    <p:sldId id="535" r:id="rId36"/>
    <p:sldId id="532" r:id="rId37"/>
    <p:sldId id="536" r:id="rId38"/>
    <p:sldId id="537" r:id="rId39"/>
    <p:sldId id="540" r:id="rId40"/>
    <p:sldId id="538" r:id="rId41"/>
    <p:sldId id="527" r:id="rId42"/>
    <p:sldId id="38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6AA"/>
    <a:srgbClr val="303841"/>
    <a:srgbClr val="776909"/>
    <a:srgbClr val="2CA02C"/>
    <a:srgbClr val="D62728"/>
    <a:srgbClr val="1F77B4"/>
    <a:srgbClr val="785EF0"/>
    <a:srgbClr val="FE6100"/>
    <a:srgbClr val="FFB000"/>
    <a:srgbClr val="D5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64" autoAdjust="0"/>
  </p:normalViewPr>
  <p:slideViewPr>
    <p:cSldViewPr snapToGrid="0">
      <p:cViewPr varScale="1">
        <p:scale>
          <a:sx n="150" d="100"/>
          <a:sy n="150" d="100"/>
        </p:scale>
        <p:origin x="630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2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mathlogic.com/colorblind" TargetMode="External"/><Relationship Id="rId2" Type="http://schemas.openxmlformats.org/officeDocument/2006/relationships/hyperlink" Target="https://colororacl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lor-blindness.com/coblis-color-blindness-simulator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lifecycle.html" TargetMode="External"/><Relationship Id="rId2" Type="http://schemas.openxmlformats.org/officeDocument/2006/relationships/hyperlink" Target="https://matplotlib.org/stable/tutorials/pyplo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tats.ttest_ind.htm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ndfonline.com/toc/utas20/73/sup1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 </a:t>
            </a:r>
            <a:r>
              <a:rPr lang="en-US" dirty="0"/>
              <a:t>Plotting and statistics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C379-F262-1F55-3378-539EA58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bad plot? Pie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40B1-30F3-A289-55F4-EDEAB1C2B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pie chart represents the real data?</a:t>
            </a:r>
          </a:p>
          <a:p>
            <a:r>
              <a:rPr lang="en-US" dirty="0"/>
              <a:t>Are any the same?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9EB78-62EF-43D3-CEA1-D84FCE54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DB3BB-1054-1987-F73F-03234F3C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1F006-FC6D-465A-F688-605064EA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8303A25-C25E-5C83-2581-B18DF64A29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782209"/>
              </p:ext>
            </p:extLst>
          </p:nvPr>
        </p:nvGraphicFramePr>
        <p:xfrm>
          <a:off x="6535200" y="1647825"/>
          <a:ext cx="53848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8999814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834369097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99847319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477325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Kumquats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49886"/>
                  </a:ext>
                </a:extLst>
              </a:tr>
            </a:tbl>
          </a:graphicData>
        </a:graphic>
      </p:graphicFrame>
      <p:pic>
        <p:nvPicPr>
          <p:cNvPr id="27" name="Picture 2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1761FE7A-F470-EE99-935F-7D7F2832E6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0" y="2966399"/>
            <a:ext cx="2964425" cy="2964425"/>
          </a:xfrm>
          <a:prstGeom prst="rect">
            <a:avLst/>
          </a:prstGeom>
        </p:spPr>
      </p:pic>
      <p:pic>
        <p:nvPicPr>
          <p:cNvPr id="29" name="Picture 28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4C49AE10-149D-47EB-E2EA-0A090B8641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16" y="2966399"/>
            <a:ext cx="2964425" cy="2964425"/>
          </a:xfrm>
          <a:prstGeom prst="rect">
            <a:avLst/>
          </a:prstGeom>
        </p:spPr>
      </p:pic>
      <p:pic>
        <p:nvPicPr>
          <p:cNvPr id="31" name="Picture 30" descr="A pie chart with different colors&#10;&#10;Description automatically generated">
            <a:extLst>
              <a:ext uri="{FF2B5EF4-FFF2-40B4-BE49-F238E27FC236}">
                <a16:creationId xmlns:a16="http://schemas.microsoft.com/office/drawing/2014/main" id="{9DE7E76A-F62B-1414-D281-E166C55F47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975" y="2966399"/>
            <a:ext cx="2964425" cy="2964425"/>
          </a:xfrm>
          <a:prstGeom prst="rect">
            <a:avLst/>
          </a:prstGeom>
        </p:spPr>
      </p:pic>
      <p:pic>
        <p:nvPicPr>
          <p:cNvPr id="33" name="Picture 32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7BB942C0-B92B-D42E-DCD8-81FF89117A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458" y="2966399"/>
            <a:ext cx="2964425" cy="29644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00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EDF8-C102-027E-5B34-65FED549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hard to compare areas of shapes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7DFC-ECC1-4DA7-C22F-995D6B2B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1AE4A-D6B6-7B20-F9B2-5231B6B9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1C995-03AD-411D-3137-42EF4336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FF063DDF-FBCD-0312-9483-898B2A9BEA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4" y="1417638"/>
            <a:ext cx="2964425" cy="2964425"/>
          </a:xfrm>
          <a:prstGeom prst="rect">
            <a:avLst/>
          </a:prstGeom>
        </p:spPr>
      </p:pic>
      <p:pic>
        <p:nvPicPr>
          <p:cNvPr id="8" name="Picture 7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1EF6F3C1-896A-4A95-8BE6-C3CECBEA40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7638"/>
            <a:ext cx="2964425" cy="2964425"/>
          </a:xfrm>
          <a:prstGeom prst="rect">
            <a:avLst/>
          </a:prstGeom>
        </p:spPr>
      </p:pic>
      <p:pic>
        <p:nvPicPr>
          <p:cNvPr id="9" name="Picture 8" descr="A pie chart with different colors&#10;&#10;Description automatically generated">
            <a:extLst>
              <a:ext uri="{FF2B5EF4-FFF2-40B4-BE49-F238E27FC236}">
                <a16:creationId xmlns:a16="http://schemas.microsoft.com/office/drawing/2014/main" id="{A33387A5-9EF4-63E2-FB2A-72938B1F5C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59" y="1417638"/>
            <a:ext cx="2964425" cy="2964425"/>
          </a:xfrm>
          <a:prstGeom prst="rect">
            <a:avLst/>
          </a:prstGeom>
        </p:spPr>
      </p:pic>
      <p:pic>
        <p:nvPicPr>
          <p:cNvPr id="10" name="Picture 9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4E682019-6A5B-24A4-565D-461AAA78E6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2" y="1417638"/>
            <a:ext cx="2964425" cy="2964425"/>
          </a:xfrm>
          <a:prstGeom prst="rect">
            <a:avLst/>
          </a:prstGeom>
          <a:ln>
            <a:noFill/>
          </a:ln>
        </p:spPr>
      </p:pic>
      <p:pic>
        <p:nvPicPr>
          <p:cNvPr id="20" name="Picture 19" descr="A graph of fruits and vegetables&#10;&#10;Description automatically generated">
            <a:extLst>
              <a:ext uri="{FF2B5EF4-FFF2-40B4-BE49-F238E27FC236}">
                <a16:creationId xmlns:a16="http://schemas.microsoft.com/office/drawing/2014/main" id="{74960480-8206-57EF-1FB6-D905823EE5D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1" r="7584"/>
          <a:stretch/>
        </p:blipFill>
        <p:spPr>
          <a:xfrm>
            <a:off x="-51296" y="3920955"/>
            <a:ext cx="3060326" cy="2584998"/>
          </a:xfrm>
          <a:prstGeom prst="rect">
            <a:avLst/>
          </a:prstGeom>
        </p:spPr>
      </p:pic>
      <p:pic>
        <p:nvPicPr>
          <p:cNvPr id="22" name="Picture 21" descr="A graph of fruit and vegetables&#10;&#10;Description automatically generated with medium confidence">
            <a:extLst>
              <a:ext uri="{FF2B5EF4-FFF2-40B4-BE49-F238E27FC236}">
                <a16:creationId xmlns:a16="http://schemas.microsoft.com/office/drawing/2014/main" id="{2FC21B0F-3D35-A623-BA1A-54DBF9CB2E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8" r="9979"/>
          <a:stretch/>
        </p:blipFill>
        <p:spPr>
          <a:xfrm>
            <a:off x="8972361" y="3920955"/>
            <a:ext cx="2912532" cy="2584998"/>
          </a:xfrm>
          <a:prstGeom prst="rect">
            <a:avLst/>
          </a:prstGeom>
        </p:spPr>
      </p:pic>
      <p:pic>
        <p:nvPicPr>
          <p:cNvPr id="26" name="Picture 25" descr="A graph of fruit and vegetables&#10;&#10;Description automatically generated with medium confidence">
            <a:extLst>
              <a:ext uri="{FF2B5EF4-FFF2-40B4-BE49-F238E27FC236}">
                <a16:creationId xmlns:a16="http://schemas.microsoft.com/office/drawing/2014/main" id="{5674C297-BDDD-EC25-1632-39E5509F619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8" r="9979"/>
          <a:stretch/>
        </p:blipFill>
        <p:spPr>
          <a:xfrm>
            <a:off x="6056998" y="3920955"/>
            <a:ext cx="2912532" cy="2584998"/>
          </a:xfrm>
          <a:prstGeom prst="rect">
            <a:avLst/>
          </a:prstGeom>
        </p:spPr>
      </p:pic>
      <p:pic>
        <p:nvPicPr>
          <p:cNvPr id="28" name="Picture 27" descr="A graph of fruit and vegetables&#10;&#10;Description automatically generated with medium confidence">
            <a:extLst>
              <a:ext uri="{FF2B5EF4-FFF2-40B4-BE49-F238E27FC236}">
                <a16:creationId xmlns:a16="http://schemas.microsoft.com/office/drawing/2014/main" id="{967BAA7D-D0C0-EF25-63DA-DC3D181619D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9" r="8383"/>
          <a:stretch/>
        </p:blipFill>
        <p:spPr>
          <a:xfrm>
            <a:off x="3094458" y="3920956"/>
            <a:ext cx="3011564" cy="2584996"/>
          </a:xfrm>
          <a:prstGeom prst="rect">
            <a:avLst/>
          </a:prstGeom>
        </p:spPr>
      </p:pic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08D543CF-F008-69B3-EE4A-86AF09BD9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943829"/>
              </p:ext>
            </p:extLst>
          </p:nvPr>
        </p:nvGraphicFramePr>
        <p:xfrm>
          <a:off x="3206133" y="1133047"/>
          <a:ext cx="53848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8999814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834369097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99847319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477325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Kumquats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49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0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8F32-3B3A-222A-6F92-410F7201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bad plot? </a:t>
            </a:r>
            <a:r>
              <a:rPr lang="en-US" dirty="0" err="1"/>
              <a:t>Colour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8FC4-66E7-278D-95DC-76B99774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7833D-FD58-D7B9-8B8C-BC0E38B3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4FC3-F811-8015-03EC-1E9C3300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Painbow Award">
            <a:extLst>
              <a:ext uri="{FF2B5EF4-FFF2-40B4-BE49-F238E27FC236}">
                <a16:creationId xmlns:a16="http://schemas.microsoft.com/office/drawing/2014/main" id="{811C231A-08DD-EA3E-E3A4-1631BEDCA8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71" y="2011753"/>
            <a:ext cx="4342857" cy="37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55B32-27F6-5462-3917-BA0901CB965C}"/>
              </a:ext>
            </a:extLst>
          </p:cNvPr>
          <p:cNvSpPr txBox="1"/>
          <p:nvPr/>
        </p:nvSpPr>
        <p:spPr>
          <a:xfrm>
            <a:off x="4876499" y="5850814"/>
            <a:ext cx="243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https://xkcd.com/2537/</a:t>
            </a:r>
          </a:p>
        </p:txBody>
      </p:sp>
    </p:spTree>
    <p:extLst>
      <p:ext uri="{BB962C8B-B14F-4D97-AF65-F5344CB8AC3E}">
        <p14:creationId xmlns:p14="http://schemas.microsoft.com/office/powerpoint/2010/main" val="320845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9FE4-3789-3E46-75A0-E19558A6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</a:t>
            </a:r>
            <a:r>
              <a:rPr lang="en-US" dirty="0" err="1"/>
              <a:t>colour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0B7A-93EA-A136-1521-A67B8C53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can be a valuable component of a plot. However,</a:t>
            </a:r>
          </a:p>
          <a:p>
            <a:endParaRPr lang="en-US" dirty="0"/>
          </a:p>
          <a:p>
            <a:r>
              <a:rPr lang="en-US" dirty="0" err="1"/>
              <a:t>Colour</a:t>
            </a:r>
            <a:r>
              <a:rPr lang="en-US" dirty="0"/>
              <a:t> can be misleading.</a:t>
            </a:r>
          </a:p>
          <a:p>
            <a:endParaRPr lang="en-US" dirty="0"/>
          </a:p>
          <a:p>
            <a:r>
              <a:rPr lang="en-US" dirty="0" err="1"/>
              <a:t>Colour</a:t>
            </a:r>
            <a:r>
              <a:rPr lang="en-US" dirty="0"/>
              <a:t> can reduce accessibility of a plot.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FED3-A72F-BF69-46F9-2B0EC342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CDA6-6D88-CA13-38C4-AABEC443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A4AC-FCE6-F331-9916-AAFB32F3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8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F6F5-6B38-3DBA-2B85-CFCECD3B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should accurately represent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5A224F-3731-9C06-6538-6189CF3AA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Rainbow </a:t>
            </a:r>
            <a:r>
              <a:rPr lang="en-US" dirty="0" err="1"/>
              <a:t>colour</a:t>
            </a:r>
            <a:r>
              <a:rPr lang="en-US" dirty="0"/>
              <a:t> schemes have inconsistent brightness and apparent rate of change in </a:t>
            </a:r>
            <a:r>
              <a:rPr lang="en-US" dirty="0" err="1"/>
              <a:t>colour</a:t>
            </a:r>
            <a:endParaRPr lang="en-US" dirty="0"/>
          </a:p>
        </p:txBody>
      </p:sp>
      <p:pic>
        <p:nvPicPr>
          <p:cNvPr id="12" name="Content Placeholder 11" descr="A rainbow colored circle with a red circle&#10;&#10;Description automatically generated with medium confidence">
            <a:extLst>
              <a:ext uri="{FF2B5EF4-FFF2-40B4-BE49-F238E27FC236}">
                <a16:creationId xmlns:a16="http://schemas.microsoft.com/office/drawing/2014/main" id="{FE2B035A-2EB7-61BF-BD37-E5203B3B43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9" t="6930" r="13051" b="4103"/>
          <a:stretch/>
        </p:blipFill>
        <p:spPr>
          <a:xfrm>
            <a:off x="928799" y="2174875"/>
            <a:ext cx="4777325" cy="398112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7E975F-873C-1E44-2F38-DED950028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Perceptually uniform </a:t>
            </a:r>
            <a:r>
              <a:rPr lang="en-US" dirty="0" err="1"/>
              <a:t>colour</a:t>
            </a:r>
            <a:r>
              <a:rPr lang="en-US" dirty="0"/>
              <a:t> schemes like </a:t>
            </a:r>
            <a:r>
              <a:rPr lang="en-US" dirty="0" err="1"/>
              <a:t>viridis</a:t>
            </a:r>
            <a:r>
              <a:rPr lang="en-US" dirty="0"/>
              <a:t> have consistent change in brightness and </a:t>
            </a:r>
            <a:r>
              <a:rPr lang="en-US" dirty="0" err="1"/>
              <a:t>colour</a:t>
            </a:r>
            <a:r>
              <a:rPr lang="en-US" dirty="0"/>
              <a:t> throughout</a:t>
            </a:r>
          </a:p>
        </p:txBody>
      </p:sp>
      <p:pic>
        <p:nvPicPr>
          <p:cNvPr id="14" name="Content Placeholder 13" descr="A chart of a colorful circle&#10;&#10;Description automatically generated with medium confidence">
            <a:extLst>
              <a:ext uri="{FF2B5EF4-FFF2-40B4-BE49-F238E27FC236}">
                <a16:creationId xmlns:a16="http://schemas.microsoft.com/office/drawing/2014/main" id="{499BBED8-F251-2932-69B9-E887F10202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t="6930" r="12591" b="4103"/>
          <a:stretch/>
        </p:blipFill>
        <p:spPr>
          <a:xfrm>
            <a:off x="6485878" y="2174875"/>
            <a:ext cx="4832522" cy="398112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B9DE-6DE6-6280-D31B-BB13B8A5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F514-1082-677C-6973-A55A4B83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7F6D-B4EA-9CE4-294A-2049CD95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3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C82C-B175-73F6-149D-2E5D0707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4638"/>
            <a:ext cx="11184000" cy="1143000"/>
          </a:xfrm>
        </p:spPr>
        <p:txBody>
          <a:bodyPr/>
          <a:lstStyle/>
          <a:p>
            <a:r>
              <a:rPr lang="en-US" dirty="0"/>
              <a:t>Around 8% of males and 1% of females are </a:t>
            </a:r>
            <a:r>
              <a:rPr lang="en-US" dirty="0" err="1"/>
              <a:t>colourblind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9FEF0-BDCC-46AE-A125-4A262826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455D6-9A56-12FA-70CE-0EE9133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676F-7A51-49BA-A3AE-5EAF3BA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Ishihara">
            <a:extLst>
              <a:ext uri="{FF2B5EF4-FFF2-40B4-BE49-F238E27FC236}">
                <a16:creationId xmlns:a16="http://schemas.microsoft.com/office/drawing/2014/main" id="{E5D720D6-6CC5-CBEA-1E9D-64CDE835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694776"/>
            <a:ext cx="3970261" cy="397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hihara">
            <a:extLst>
              <a:ext uri="{FF2B5EF4-FFF2-40B4-BE49-F238E27FC236}">
                <a16:creationId xmlns:a16="http://schemas.microsoft.com/office/drawing/2014/main" id="{4CF82C72-05C1-A445-0FE4-99B90CAF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870" y="1694776"/>
            <a:ext cx="3970261" cy="397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shihara">
            <a:extLst>
              <a:ext uri="{FF2B5EF4-FFF2-40B4-BE49-F238E27FC236}">
                <a16:creationId xmlns:a16="http://schemas.microsoft.com/office/drawing/2014/main" id="{0BE2D1CA-06CD-F99C-15FA-FC0F521953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39" y="1694776"/>
            <a:ext cx="3970261" cy="397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B1F9F-CBC3-5D49-63F7-19D9D6BDD4DA}"/>
              </a:ext>
            </a:extLst>
          </p:cNvPr>
          <p:cNvSpPr txBox="1"/>
          <p:nvPr/>
        </p:nvSpPr>
        <p:spPr>
          <a:xfrm>
            <a:off x="1523169" y="578755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 or 21?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E3536-7D4B-458B-CA3D-CD35325C4400}"/>
              </a:ext>
            </a:extLst>
          </p:cNvPr>
          <p:cNvSpPr txBox="1"/>
          <p:nvPr/>
        </p:nvSpPr>
        <p:spPr>
          <a:xfrm>
            <a:off x="5679058" y="578755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or 5?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E6910-8A89-85CC-6EE1-74AC7DA98045}"/>
              </a:ext>
            </a:extLst>
          </p:cNvPr>
          <p:cNvSpPr txBox="1"/>
          <p:nvPr/>
        </p:nvSpPr>
        <p:spPr>
          <a:xfrm>
            <a:off x="9354848" y="5787554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or nothing?</a:t>
            </a:r>
          </a:p>
        </p:txBody>
      </p:sp>
    </p:spTree>
    <p:extLst>
      <p:ext uri="{BB962C8B-B14F-4D97-AF65-F5344CB8AC3E}">
        <p14:creationId xmlns:p14="http://schemas.microsoft.com/office/powerpoint/2010/main" val="3760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C933164-A7CA-C3AC-89EF-9F2657DC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38" y="274638"/>
            <a:ext cx="11213124" cy="1143000"/>
          </a:xfrm>
        </p:spPr>
        <p:txBody>
          <a:bodyPr/>
          <a:lstStyle/>
          <a:p>
            <a:r>
              <a:rPr lang="en-US" dirty="0"/>
              <a:t>There is a 96% chance at least one of you is </a:t>
            </a:r>
            <a:r>
              <a:rPr lang="en-US" dirty="0" err="1"/>
              <a:t>colourblind</a:t>
            </a:r>
            <a:endParaRPr lang="en-US" dirty="0"/>
          </a:p>
        </p:txBody>
      </p:sp>
      <p:pic>
        <p:nvPicPr>
          <p:cNvPr id="13" name="Content Placeholder 12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22FA0985-C60A-4C5C-FE1E-3C003CAD8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28" y="1600200"/>
            <a:ext cx="6788944" cy="452596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CDDDC-88A0-8051-3B84-26383BAE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E9B89-E8F9-512E-98B0-6D4B0E24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EE252-BF04-F1DD-D694-549D7602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27EB33-BAE1-CBDF-B62C-56CAE3BE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saturation </a:t>
            </a:r>
            <a:r>
              <a:rPr lang="en-US" dirty="0" err="1"/>
              <a:t>colours</a:t>
            </a:r>
            <a:r>
              <a:rPr lang="en-US" dirty="0"/>
              <a:t> and red with green should be avoided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1FC761-0D18-F646-3109-633DC19E9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image using </a:t>
            </a:r>
            <a:r>
              <a:rPr lang="en-US" dirty="0" err="1"/>
              <a:t>colours</a:t>
            </a:r>
            <a:r>
              <a:rPr lang="en-US" dirty="0"/>
              <a:t> which do not offer good contrast to viewers with </a:t>
            </a:r>
            <a:r>
              <a:rPr lang="en-US" dirty="0" err="1"/>
              <a:t>colour</a:t>
            </a:r>
            <a:r>
              <a:rPr lang="en-US" dirty="0"/>
              <a:t> blindness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CCE6B-ECB0-6B18-6873-E68CA8693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same image with simulated </a:t>
            </a:r>
            <a:r>
              <a:rPr lang="en-US" dirty="0" err="1"/>
              <a:t>colour</a:t>
            </a:r>
            <a:r>
              <a:rPr lang="en-US" dirty="0"/>
              <a:t> blindness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BEF11-2E35-15FD-F724-F265BFC2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521B1-C5C8-3292-AE15-93236FB9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A8A0-5E7C-585F-5714-A3FE026A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324A164-24A1-1084-C2E4-0A21A7DA7A2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8541" r="12303" b="17048"/>
          <a:stretch/>
        </p:blipFill>
        <p:spPr bwMode="auto">
          <a:xfrm>
            <a:off x="6537651" y="2292349"/>
            <a:ext cx="4344020" cy="393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17" descr="A diagram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A1801DA1-8B66-03BF-58D2-8B8498A8AB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9338" r="5484" b="17048"/>
          <a:stretch/>
        </p:blipFill>
        <p:spPr>
          <a:xfrm>
            <a:off x="975360" y="2292350"/>
            <a:ext cx="4344020" cy="3806834"/>
          </a:xfrm>
        </p:spPr>
      </p:pic>
    </p:spTree>
    <p:extLst>
      <p:ext uri="{BB962C8B-B14F-4D97-AF65-F5344CB8AC3E}">
        <p14:creationId xmlns:p14="http://schemas.microsoft.com/office/powerpoint/2010/main" val="127607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F4BD-3F51-6801-B960-BE0647CA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visually appealing </a:t>
            </a:r>
            <a:r>
              <a:rPr lang="en-US" dirty="0" err="1"/>
              <a:t>colour</a:t>
            </a:r>
            <a:r>
              <a:rPr lang="en-US" dirty="0"/>
              <a:t> schemes are clear to people with </a:t>
            </a:r>
            <a:r>
              <a:rPr lang="en-US" dirty="0" err="1"/>
              <a:t>colour</a:t>
            </a:r>
            <a:r>
              <a:rPr lang="en-US" dirty="0"/>
              <a:t> blindness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BBD13-B8E5-1E38-C2CF-3947010C6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same data plotted using </a:t>
            </a:r>
            <a:r>
              <a:rPr lang="en-US" dirty="0" err="1"/>
              <a:t>colourblind</a:t>
            </a:r>
            <a:r>
              <a:rPr lang="en-US" dirty="0"/>
              <a:t>-friendly </a:t>
            </a:r>
            <a:r>
              <a:rPr lang="en-US" dirty="0" err="1"/>
              <a:t>colours</a:t>
            </a:r>
            <a:endParaRPr lang="en-US" dirty="0"/>
          </a:p>
        </p:txBody>
      </p:sp>
      <p:pic>
        <p:nvPicPr>
          <p:cNvPr id="11" name="Content Placeholder 10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C3781908-A36B-79B5-D5AA-070A49E1B2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t="10555" r="7591" b="10555"/>
          <a:stretch/>
        </p:blipFill>
        <p:spPr>
          <a:xfrm>
            <a:off x="857250" y="2357845"/>
            <a:ext cx="4361361" cy="40565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9B887-68F2-8CF4-31FD-3733113F6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same image with simulated </a:t>
            </a:r>
            <a:r>
              <a:rPr lang="en-US" dirty="0" err="1"/>
              <a:t>colour</a:t>
            </a:r>
            <a:r>
              <a:rPr lang="en-US" dirty="0"/>
              <a:t> blindness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50898-72BF-BFF5-7D0A-9959319B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81BA9-7DF4-EEAD-DF27-5B1EA10D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276E1-3D2A-F7DF-B45E-0B46D41C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38068A-BD99-9CFD-144F-A265F95C9A1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3" t="6805" r="15263" b="6805"/>
          <a:stretch/>
        </p:blipFill>
        <p:spPr bwMode="auto">
          <a:xfrm>
            <a:off x="6407150" y="2174875"/>
            <a:ext cx="4591776" cy="42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93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BB019B4-CB92-362D-6085-6C583738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optional readings have lots of guidance for making effective plots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D6362AC-8F1C-F185-23E0-52B48480C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0844" y="1600200"/>
            <a:ext cx="3310311" cy="4525963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979C7-5D3A-05B7-3D06-69B3363F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3322D-35EA-CB83-FA86-DE6210B4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36D99-FEA6-2E99-5FC3-35DBF370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94643A-B92E-C99B-4521-E22197A0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5" y="3657601"/>
            <a:ext cx="3648306" cy="7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plot?</a:t>
            </a:r>
          </a:p>
          <a:p>
            <a:r>
              <a:rPr lang="en-US" dirty="0"/>
              <a:t>Guidelines for creating effective plots</a:t>
            </a:r>
          </a:p>
          <a:p>
            <a:r>
              <a:rPr lang="en-US" dirty="0"/>
              <a:t>Plotting in Python</a:t>
            </a:r>
          </a:p>
          <a:p>
            <a:r>
              <a:rPr lang="en-US" dirty="0"/>
              <a:t>Intro to statistics</a:t>
            </a:r>
          </a:p>
          <a:p>
            <a:r>
              <a:rPr lang="en-US" dirty="0"/>
              <a:t>Statistics in 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AE5C-F787-B829-4314-1BCCF901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 for accessible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E672-F2FA-2752-CB2B-C899E1A5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</a:t>
            </a:r>
            <a:r>
              <a:rPr lang="en-US" dirty="0" err="1"/>
              <a:t>colour</a:t>
            </a:r>
            <a:r>
              <a:rPr lang="en-US" dirty="0"/>
              <a:t> blindness on your screen </a:t>
            </a:r>
            <a:r>
              <a:rPr lang="en-US" dirty="0">
                <a:hlinkClick r:id="rId2"/>
              </a:rPr>
              <a:t>https://colororacle.org/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Web tool to explore </a:t>
            </a:r>
            <a:r>
              <a:rPr lang="en-US" dirty="0" err="1"/>
              <a:t>colour</a:t>
            </a:r>
            <a:r>
              <a:rPr lang="en-US" dirty="0"/>
              <a:t> palettes with simulated </a:t>
            </a:r>
            <a:r>
              <a:rPr lang="en-US" dirty="0" err="1"/>
              <a:t>colour</a:t>
            </a:r>
            <a:r>
              <a:rPr lang="en-US" dirty="0"/>
              <a:t> vision deficiencies </a:t>
            </a:r>
            <a:r>
              <a:rPr lang="en-US" dirty="0">
                <a:hlinkClick r:id="rId3"/>
              </a:rPr>
              <a:t>https://davidmathlogic.com/colorblind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Convert an image to simulated </a:t>
            </a:r>
            <a:r>
              <a:rPr lang="en-US" dirty="0" err="1"/>
              <a:t>colour</a:t>
            </a:r>
            <a:r>
              <a:rPr lang="en-US" dirty="0"/>
              <a:t> vision deficiency </a:t>
            </a:r>
            <a:r>
              <a:rPr lang="en-US" dirty="0" err="1"/>
              <a:t>colour</a:t>
            </a:r>
            <a:r>
              <a:rPr lang="en-US" dirty="0"/>
              <a:t> space </a:t>
            </a:r>
            <a:r>
              <a:rPr lang="en-US" dirty="0">
                <a:hlinkClick r:id="rId4"/>
              </a:rPr>
              <a:t>https://www.color-blindness.com/coblis-color-blindness-simulator/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Recommended reading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3C2B-9428-5AA7-E18B-FCE0E875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FC24-0A60-81F1-3228-F971CAEE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6CC0-9F9F-95BC-B9A9-0C1DA740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2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a plot?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Guidelines for creating effective plots</a:t>
            </a:r>
          </a:p>
          <a:p>
            <a:r>
              <a:rPr lang="en-US" dirty="0"/>
              <a:t>Plotting in Python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statistics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Statistics in 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6582-4A31-9878-BB35-E12A6E55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in python (matplotlib)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D7B6-76DE-F5F4-FA8F-CEA2BA42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installed (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mamba install matplotlib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Uses individual data, lists of data, or </a:t>
            </a:r>
            <a:r>
              <a:rPr lang="en-US" dirty="0" err="1"/>
              <a:t>dicts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Also works with </a:t>
            </a:r>
            <a:r>
              <a:rPr lang="en-US" dirty="0" err="1"/>
              <a:t>numpy</a:t>
            </a:r>
            <a:r>
              <a:rPr lang="en-US" dirty="0"/>
              <a:t> arrays and pandas </a:t>
            </a:r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Plots are composed of elements and layers</a:t>
            </a:r>
          </a:p>
          <a:p>
            <a:pPr lvl="1"/>
            <a:r>
              <a:rPr lang="en-US" dirty="0"/>
              <a:t>Elements include shapes (e.g., </a:t>
            </a:r>
            <a:r>
              <a:rPr lang="en-US" dirty="0" err="1"/>
              <a:t>barplot</a:t>
            </a:r>
            <a:r>
              <a:rPr lang="en-US" dirty="0"/>
              <a:t> bar) axes, ticks, labels</a:t>
            </a:r>
          </a:p>
          <a:p>
            <a:pPr lvl="1"/>
            <a:r>
              <a:rPr lang="en-US" dirty="0"/>
              <a:t>Layers contain plotted data (you can draw over plotted data)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03170-EE56-022F-33DF-B3F78120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AC671-B89F-3E56-70D8-E8BFE00A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1548C-F222-9DB7-7A2B-117FA8B9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550441-C01C-4EC7-C55D-07229A8C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plot involves </a:t>
            </a:r>
            <a:r>
              <a:rPr lang="en-US" dirty="0" err="1"/>
              <a:t>matplotlib.pyplot</a:t>
            </a:r>
            <a:r>
              <a:rPr lang="en-US" dirty="0"/>
              <a:t>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99025-1A48-0527-00D3-E2690461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07B61-E892-EE38-087E-0ADFCFE2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CAA39-F547-1C54-0032-369ACA92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058B138-3507-9E95-3A83-5DAE8977CF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6575" y="2810522"/>
            <a:ext cx="5010849" cy="2105319"/>
          </a:xfrm>
        </p:spPr>
      </p:pic>
      <p:pic>
        <p:nvPicPr>
          <p:cNvPr id="23" name="Content Placeholder 22" descr="A graph with blue dots&#10;&#10;Description automatically generated">
            <a:extLst>
              <a:ext uri="{FF2B5EF4-FFF2-40B4-BE49-F238E27FC236}">
                <a16:creationId xmlns:a16="http://schemas.microsoft.com/office/drawing/2014/main" id="{0AB1B543-531D-0B1B-1925-D0C2E0FC15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843881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2212618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C92317B-6E6C-255D-67F6-6B3871E7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plot method supports control over appearance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88AC0B-A3E0-9936-08B0-805D88820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442" y="2596179"/>
            <a:ext cx="7459116" cy="253400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7243C-CFAF-D1C1-6DC2-E790B529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83D3A-F330-5A03-D59F-BE2EDC87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A0A57-2784-60E8-A7C2-7732D089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1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8A39-CEE2-D1C5-86BB-FAE0F175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has excellent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1235-6909-C2A4-32E5-FBFD115A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https://matplotlib.org/stable/tutorials/pyplot.html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https://matplotlib.org/stable/tutorials/lifecycle.html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Available as webpage, python script, or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E4DA7-9609-F91E-5D95-8AB380FD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08E1-3148-7D0F-BBD7-79358C4E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F1063-DFD0-AB43-E5BC-77ECBAED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a plot?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Guidelines for creating effective plots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Plotting in Python</a:t>
            </a:r>
          </a:p>
          <a:p>
            <a:r>
              <a:rPr lang="en-US" dirty="0"/>
              <a:t>Intro to statistics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Statistics in 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5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C942-8CFC-BB5E-75E1-B5DA0B85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is a mathematical discipline concerned with analyzing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AFDA-4152-99E5-1B85-2DA52034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– what do the data show about things we measured</a:t>
            </a:r>
          </a:p>
          <a:p>
            <a:pPr lvl="1"/>
            <a:r>
              <a:rPr lang="en-US" dirty="0"/>
              <a:t>Summary statistics: central tendency, spread</a:t>
            </a:r>
          </a:p>
          <a:p>
            <a:endParaRPr lang="en-US" dirty="0"/>
          </a:p>
          <a:p>
            <a:r>
              <a:rPr lang="en-US" dirty="0"/>
              <a:t>Inferential statistics – what do the data tell us about unmeasured things</a:t>
            </a:r>
          </a:p>
          <a:p>
            <a:pPr lvl="1"/>
            <a:r>
              <a:rPr lang="en-US" dirty="0"/>
              <a:t>Statistical inference</a:t>
            </a:r>
          </a:p>
          <a:p>
            <a:pPr lvl="1"/>
            <a:r>
              <a:rPr lang="en-US" dirty="0"/>
              <a:t>Hypothesis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87E60-347B-35DB-675F-8E586A04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2857-B066-61F5-26D7-EE161966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F171-9002-9741-0EA3-7F20AAD7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15EB-536A-62FC-064C-81907597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statistics?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6715-26BB-E60A-6194-5292C9A7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  <a:p>
            <a:pPr lvl="1"/>
            <a:r>
              <a:rPr lang="en-US" dirty="0"/>
              <a:t>Quantify details about our data</a:t>
            </a:r>
          </a:p>
          <a:p>
            <a:pPr lvl="1"/>
            <a:r>
              <a:rPr lang="en-US" dirty="0"/>
              <a:t>Allows us to compare between datasets precisely</a:t>
            </a:r>
          </a:p>
          <a:p>
            <a:pPr lvl="1"/>
            <a:r>
              <a:rPr lang="en-US" dirty="0"/>
              <a:t>Allow us to communicate clearly about differences between datasets</a:t>
            </a:r>
          </a:p>
          <a:p>
            <a:endParaRPr lang="en-US" dirty="0"/>
          </a:p>
          <a:p>
            <a:r>
              <a:rPr lang="en-US" dirty="0"/>
              <a:t>Inferential statistics</a:t>
            </a:r>
          </a:p>
          <a:p>
            <a:pPr lvl="1"/>
            <a:r>
              <a:rPr lang="en-US" dirty="0"/>
              <a:t>Allow us to test hypotheses about whether distributions are different</a:t>
            </a:r>
          </a:p>
          <a:p>
            <a:pPr lvl="1"/>
            <a:r>
              <a:rPr lang="en-US" dirty="0"/>
              <a:t>Allow us to assign a confidence to conclusions</a:t>
            </a:r>
          </a:p>
          <a:p>
            <a:pPr lvl="1"/>
            <a:r>
              <a:rPr lang="en-US" dirty="0"/>
              <a:t>Are more reliable than our eyeballs in identifying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FB1B-A19A-7CF7-7E8E-B3F79D00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E1F36-6B00-4221-C2E5-1350E995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3A2F7-9C42-B5BE-2C4E-24A0C8C8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9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a plot?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Guidelines for creating effective plots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Plotting in Python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statistics</a:t>
            </a:r>
          </a:p>
          <a:p>
            <a:r>
              <a:rPr lang="en-US" dirty="0"/>
              <a:t>Statistics in 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3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plot?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Guidelines for creating effective plots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Plotting in Python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statistics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Statistics in 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40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C512-031D-EEA7-D116-4BB1749C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data from sample 1 and sample 2 different?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4282-8A19-DFA2-0594-EA3BC5C5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C830-C54B-8382-F1DF-D81247F1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ADB8-A527-760F-4686-1324384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7" name="Content Placeholder 56">
            <a:extLst>
              <a:ext uri="{FF2B5EF4-FFF2-40B4-BE49-F238E27FC236}">
                <a16:creationId xmlns:a16="http://schemas.microsoft.com/office/drawing/2014/main" id="{F6564643-AF6E-8667-DBD6-DCEA7ECB32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7951" y="1601369"/>
            <a:ext cx="3164098" cy="4523624"/>
          </a:xfrm>
          <a:prstGeom prst="rect">
            <a:avLst/>
          </a:prstGeom>
        </p:spPr>
      </p:pic>
      <p:pic>
        <p:nvPicPr>
          <p:cNvPr id="61" name="Content Placeholder 60" descr="A diagram of a test&#10;&#10;Description automatically generated with medium confidence">
            <a:extLst>
              <a:ext uri="{FF2B5EF4-FFF2-40B4-BE49-F238E27FC236}">
                <a16:creationId xmlns:a16="http://schemas.microsoft.com/office/drawing/2014/main" id="{EA4A4B44-D3B6-1299-AABD-8FD377135B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22663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C512-031D-EEA7-D116-4BB1749C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central tendency – mean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4282-8A19-DFA2-0594-EA3BC5C5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C830-C54B-8382-F1DF-D81247F1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ADB8-A527-760F-4686-1324384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1" name="Content Placeholder 10" descr="A diagram of a measurement&#10;&#10;Description automatically generated">
            <a:extLst>
              <a:ext uri="{FF2B5EF4-FFF2-40B4-BE49-F238E27FC236}">
                <a16:creationId xmlns:a16="http://schemas.microsoft.com/office/drawing/2014/main" id="{7AA1BCD6-1A54-BE7B-6591-6FF94452D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600200"/>
            <a:ext cx="4525963" cy="4525963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6D117FE-A0D1-C9C2-CDCD-71FE06CDAE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3075781"/>
            <a:ext cx="5384800" cy="1574800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15222C-0040-2D59-5FDD-FD0687F645DF}"/>
              </a:ext>
            </a:extLst>
          </p:cNvPr>
          <p:cNvSpPr txBox="1"/>
          <p:nvPr/>
        </p:nvSpPr>
        <p:spPr>
          <a:xfrm>
            <a:off x="4779566" y="5756831"/>
            <a:ext cx="2632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mean1: 51.1, mean2: 34.2</a:t>
            </a:r>
          </a:p>
        </p:txBody>
      </p:sp>
    </p:spTree>
    <p:extLst>
      <p:ext uri="{BB962C8B-B14F-4D97-AF65-F5344CB8AC3E}">
        <p14:creationId xmlns:p14="http://schemas.microsoft.com/office/powerpoint/2010/main" val="64430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FBD4-9C7F-71D6-CFE5-A0866E71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central tendency – median </a:t>
            </a:r>
          </a:p>
        </p:txBody>
      </p:sp>
      <p:pic>
        <p:nvPicPr>
          <p:cNvPr id="14" name="Content Placeholder 13" descr="A diagram of a measurement&#10;&#10;Description automatically generated">
            <a:extLst>
              <a:ext uri="{FF2B5EF4-FFF2-40B4-BE49-F238E27FC236}">
                <a16:creationId xmlns:a16="http://schemas.microsoft.com/office/drawing/2014/main" id="{16D0CC3A-EF93-5F87-B7B9-26DA5EC950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600200"/>
            <a:ext cx="4525963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2513-0A93-A677-2BC4-9FAD868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ABFF7-4D9A-1A07-6247-D0AB93D1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37ADE-CBE7-EA02-531C-F0CE58FD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BF00F-C399-45EB-14C7-BF2F91E1E190}"/>
              </a:ext>
            </a:extLst>
          </p:cNvPr>
          <p:cNvSpPr txBox="1"/>
          <p:nvPr/>
        </p:nvSpPr>
        <p:spPr>
          <a:xfrm>
            <a:off x="4527552" y="5756831"/>
            <a:ext cx="3136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median1: 46.6, median2: 32.9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461CF68-2806-2734-29DC-239E4A386D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3283001"/>
            <a:ext cx="5384800" cy="1160360"/>
          </a:xfrm>
        </p:spPr>
      </p:pic>
    </p:spTree>
    <p:extLst>
      <p:ext uri="{BB962C8B-B14F-4D97-AF65-F5344CB8AC3E}">
        <p14:creationId xmlns:p14="http://schemas.microsoft.com/office/powerpoint/2010/main" val="19415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5B23-F33D-535A-C869-DD4B9406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spread – standard deviation</a:t>
            </a:r>
          </a:p>
        </p:txBody>
      </p:sp>
      <p:pic>
        <p:nvPicPr>
          <p:cNvPr id="14" name="Content Placeholder 13" descr="A diagram of a measurement&#10;&#10;Description automatically generated with medium confidence">
            <a:extLst>
              <a:ext uri="{FF2B5EF4-FFF2-40B4-BE49-F238E27FC236}">
                <a16:creationId xmlns:a16="http://schemas.microsoft.com/office/drawing/2014/main" id="{7193C0B8-8379-D2F4-0AB3-8E35CF5305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600200"/>
            <a:ext cx="4525963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08B7-E922-ED37-F0E3-F3D604F2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F302-684E-7426-66B7-FF439A13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5E2D-459E-144E-97CC-4C8645CC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934CD-7FDA-8DEF-D968-0597F0DA1B8A}"/>
              </a:ext>
            </a:extLst>
          </p:cNvPr>
          <p:cNvSpPr txBox="1"/>
          <p:nvPr/>
        </p:nvSpPr>
        <p:spPr>
          <a:xfrm>
            <a:off x="5099052" y="5756831"/>
            <a:ext cx="1993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sd1: 22.7, sd2: 18.0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4CE699D-2372-41A4-C7BA-1C239F2683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3343179"/>
            <a:ext cx="5384800" cy="1040005"/>
          </a:xfrm>
        </p:spPr>
      </p:pic>
    </p:spTree>
    <p:extLst>
      <p:ext uri="{BB962C8B-B14F-4D97-AF65-F5344CB8AC3E}">
        <p14:creationId xmlns:p14="http://schemas.microsoft.com/office/powerpoint/2010/main" val="140030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FECDF52-F97A-7AE4-5292-59852A80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data from sample 1 and sample 2 different?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90059A-508D-2219-B5A4-0D770C94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statistical tests have been developed to test hypotheses about data</a:t>
            </a:r>
          </a:p>
          <a:p>
            <a:endParaRPr lang="en-US" dirty="0"/>
          </a:p>
          <a:p>
            <a:r>
              <a:rPr lang="en-US" dirty="0"/>
              <a:t>2 main classes with different assumptions about the distribution of your data</a:t>
            </a:r>
          </a:p>
          <a:p>
            <a:pPr lvl="1"/>
            <a:r>
              <a:rPr lang="en-US" dirty="0"/>
              <a:t>Parametric: normally distributed data</a:t>
            </a:r>
          </a:p>
          <a:p>
            <a:pPr lvl="1"/>
            <a:r>
              <a:rPr lang="en-US" dirty="0"/>
              <a:t>Non-parametric: do not assume normal distribution</a:t>
            </a:r>
          </a:p>
          <a:p>
            <a:endParaRPr lang="en-US" dirty="0"/>
          </a:p>
          <a:p>
            <a:r>
              <a:rPr lang="en-US" dirty="0"/>
              <a:t>Different tests have different assumptions about the data and test different hypotheses</a:t>
            </a:r>
          </a:p>
          <a:p>
            <a:endParaRPr lang="en-US" dirty="0"/>
          </a:p>
          <a:p>
            <a:r>
              <a:rPr lang="en-US" dirty="0"/>
              <a:t>Important to use appropriate tests and only make conclusions about the tested hypothesis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88A99-698F-667D-7400-015E9BC9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F8B7-1CD6-2B52-1230-40E4FC46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ADD1-3BAB-5549-B4F1-566BA310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0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6097-04CC-735E-BF46-7D67D027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test can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2663-15D1-10A3-7F85-54C77427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data are normally distributed</a:t>
            </a:r>
          </a:p>
          <a:p>
            <a:pPr lvl="1"/>
            <a:r>
              <a:rPr lang="en-US" dirty="0"/>
              <a:t>We know because I generated them by sampling from a normal distribution</a:t>
            </a:r>
          </a:p>
          <a:p>
            <a:pPr lvl="1"/>
            <a:r>
              <a:rPr lang="en-US" dirty="0"/>
              <a:t>We could test this if we didn’t know e.g., Shapiro-Wilk’s test</a:t>
            </a:r>
          </a:p>
          <a:p>
            <a:endParaRPr lang="en-US" dirty="0"/>
          </a:p>
          <a:p>
            <a:r>
              <a:rPr lang="en-US" dirty="0"/>
              <a:t>Our hypothesis is that the two samples come from populations with different means</a:t>
            </a:r>
          </a:p>
          <a:p>
            <a:pPr lvl="1"/>
            <a:r>
              <a:rPr lang="en-US" dirty="0"/>
              <a:t>i.e., that one sample has a higher mean than the other</a:t>
            </a:r>
          </a:p>
          <a:p>
            <a:pPr lvl="1"/>
            <a:r>
              <a:rPr lang="en-US" dirty="0"/>
              <a:t>We are not testing a hypothesis about whether one sample is more variable</a:t>
            </a:r>
          </a:p>
          <a:p>
            <a:endParaRPr lang="en-US" dirty="0"/>
          </a:p>
          <a:p>
            <a:r>
              <a:rPr lang="en-US" dirty="0"/>
              <a:t>A t-test can be used in this case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B009-A2C9-447D-3199-113BBD6D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A716-3B33-1FFF-2AFE-782E4C59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D640-5A14-5948-579A-12A0593A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Content Placeholder 56">
            <a:extLst>
              <a:ext uri="{FF2B5EF4-FFF2-40B4-BE49-F238E27FC236}">
                <a16:creationId xmlns:a16="http://schemas.microsoft.com/office/drawing/2014/main" id="{1BD56227-E27B-85B5-AE01-546F61CF9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" t="40402" r="28727" b="53422"/>
          <a:stretch/>
        </p:blipFill>
        <p:spPr>
          <a:xfrm>
            <a:off x="8509000" y="2451099"/>
            <a:ext cx="3586302" cy="4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5B23-F33D-535A-C869-DD4B9406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data from sample 1 and sample 2 different?</a:t>
            </a:r>
          </a:p>
        </p:txBody>
      </p:sp>
      <p:pic>
        <p:nvPicPr>
          <p:cNvPr id="12" name="Content Placeholder 11" descr="A diagram of a measurement&#10;&#10;Description automatically generated with medium confidence">
            <a:extLst>
              <a:ext uri="{FF2B5EF4-FFF2-40B4-BE49-F238E27FC236}">
                <a16:creationId xmlns:a16="http://schemas.microsoft.com/office/drawing/2014/main" id="{33F0C46A-843C-C985-C2AB-2D3B69DDD3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600200"/>
            <a:ext cx="4525963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08B7-E922-ED37-F0E3-F3D604F2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F302-684E-7426-66B7-FF439A13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5E2D-459E-144E-97CC-4C8645CC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7C812-57F4-62EC-9D37-1F4943D85B75}"/>
              </a:ext>
            </a:extLst>
          </p:cNvPr>
          <p:cNvSpPr txBox="1"/>
          <p:nvPr/>
        </p:nvSpPr>
        <p:spPr>
          <a:xfrm>
            <a:off x="6096000" y="4692650"/>
            <a:ext cx="5765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“</a:t>
            </a:r>
            <a:r>
              <a:rPr lang="en-US" dirty="0" err="1"/>
              <a:t>scipy</a:t>
            </a:r>
            <a:r>
              <a:rPr lang="en-US" dirty="0"/>
              <a:t>” includes many stats tests.</a:t>
            </a:r>
          </a:p>
          <a:p>
            <a:r>
              <a:rPr lang="en-US" dirty="0"/>
              <a:t>e.g., </a:t>
            </a:r>
            <a:r>
              <a:rPr lang="en-US" dirty="0">
                <a:hlinkClick r:id="rId3"/>
              </a:rPr>
              <a:t>https://docs.scipy.org/doc/scipy/reference/generated/scipy.stats.ttest_ind.html</a:t>
            </a:r>
            <a:r>
              <a:rPr lang="en-US" dirty="0"/>
              <a:t> 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FA928C15-4CF0-1C45-7CF9-D8B193097B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97600" y="3162069"/>
            <a:ext cx="5384800" cy="1402224"/>
          </a:xfrm>
        </p:spPr>
      </p:pic>
    </p:spTree>
    <p:extLst>
      <p:ext uri="{BB962C8B-B14F-4D97-AF65-F5344CB8AC3E}">
        <p14:creationId xmlns:p14="http://schemas.microsoft.com/office/powerpoint/2010/main" val="130202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5734-6933-FC88-0A97-A1435999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p=0.08 mean the samples are different?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BA45D3-BC72-60F2-C0C4-A6DA0F44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value approximates the chance you would see a difference at least this big by chance if the samples were the same</a:t>
            </a:r>
          </a:p>
          <a:p>
            <a:endParaRPr lang="en-US" dirty="0"/>
          </a:p>
          <a:p>
            <a:r>
              <a:rPr lang="en-US" dirty="0"/>
              <a:t>P=0.08 means you’d see at least this big a difference about 8% of the time if you randomly sampled two datasets from the same population </a:t>
            </a:r>
          </a:p>
          <a:p>
            <a:endParaRPr lang="en-US" dirty="0"/>
          </a:p>
          <a:p>
            <a:r>
              <a:rPr lang="en-US" dirty="0"/>
              <a:t>Common cutoff is p &lt;= 0.05 to reject the null hypothesis that the two samples have the same mean</a:t>
            </a:r>
          </a:p>
          <a:p>
            <a:endParaRPr lang="en-US" dirty="0"/>
          </a:p>
          <a:p>
            <a:r>
              <a:rPr lang="en-US" dirty="0"/>
              <a:t>This doesn’t meet the p &lt;= 0.05 cutoff, so it’s settled, right?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AFF68-9700-6983-66A2-48F21389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960C7-AC8C-559E-C7E3-FA62051D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6FD44-A014-8F8E-FA97-0B5CE9B3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FC4E-B709-CC46-4D13-1F2325E2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&lt;= 0.05 isn’t a magic threshold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644A6B-6EF8-6189-57DA-EDE23BFCF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 &lt;= 0.05 expected to occur by chance 1/20 times if sampling the same population</a:t>
            </a:r>
          </a:p>
          <a:p>
            <a:endParaRPr lang="en-US" dirty="0"/>
          </a:p>
          <a:p>
            <a:r>
              <a:rPr lang="en-US" dirty="0"/>
              <a:t>You could equally accept p &lt;= 0.1 if that rate of error is acceptable</a:t>
            </a:r>
          </a:p>
          <a:p>
            <a:endParaRPr lang="en-US" dirty="0"/>
          </a:p>
          <a:p>
            <a:r>
              <a:rPr lang="en-US" dirty="0"/>
              <a:t>Better to focus on biological importance of difference</a:t>
            </a:r>
          </a:p>
          <a:p>
            <a:endParaRPr lang="en-US" dirty="0"/>
          </a:p>
          <a:p>
            <a:r>
              <a:rPr lang="en-US" dirty="0"/>
              <a:t>P value more of a guide of whether you would expect to see the difference if you repeated the experiment</a:t>
            </a:r>
          </a:p>
          <a:p>
            <a:endParaRPr lang="en-US" dirty="0"/>
          </a:p>
          <a:p>
            <a:r>
              <a:rPr lang="en-US" dirty="0"/>
              <a:t>P values are controversial </a:t>
            </a:r>
          </a:p>
          <a:p>
            <a:pPr lvl="1"/>
            <a:r>
              <a:rPr lang="en-US" dirty="0">
                <a:hlinkClick r:id="rId2"/>
              </a:rPr>
              <a:t>https://www.tandfonline.com/toc/utas20/73/sup1</a:t>
            </a:r>
            <a:r>
              <a:rPr lang="en-US" dirty="0"/>
              <a:t> (especially the editorial)</a:t>
            </a:r>
          </a:p>
          <a:p>
            <a:pPr lvl="1"/>
            <a:r>
              <a:rPr lang="en-US" dirty="0"/>
              <a:t>recommended readings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4370-5AF4-3FA4-C767-F39DC7A4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0AEE-DEDD-3861-7763-DA580713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D9FFD-3B12-0BC5-4332-B377ADBE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0316-24AE-746E-BA07-FEA5C23C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conception of the p value was not as one shot proof of an effect – requires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2CA6-A0B6-CC88-05C1-7307F471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“Personally, the writer prefers to set a low standard of significance at the 5 percent point . . . . A scientific fact should be regarded as experimentally established only if a properly designed experiment rarely fails to give this level of significance.”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Fisher RA: Statistical Methods for Research Workers. </a:t>
            </a:r>
            <a:r>
              <a:rPr lang="en-US" dirty="0" err="1"/>
              <a:t>Oxofrd</a:t>
            </a:r>
            <a:r>
              <a:rPr lang="en-US" dirty="0"/>
              <a:t>, UK, Oxford University Press, 1958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E50F7-B570-4273-F857-7D92DF5D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7E42-FB87-1066-CC86-0DF8CDB7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074E-70BE-6DA7-87D8-A2C7AF0D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7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071B-C225-72F0-0FDA-AD1B261A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plot is a visual representation of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1FAD09-EA18-2421-00CC-9F1C4CF57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12962"/>
            <a:ext cx="5384800" cy="9583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80 apples, 30 bananas, 40 mangos, and 50 kumquats.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9807585-0ACB-4AEB-637C-73AD1E3EC81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8473343"/>
              </p:ext>
            </p:extLst>
          </p:nvPr>
        </p:nvGraphicFramePr>
        <p:xfrm>
          <a:off x="609600" y="3429000"/>
          <a:ext cx="53848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8999814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834369097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99847319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477325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Kumquats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498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95EFC-C684-81B1-59B4-0F345912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0264-14F2-CB77-F9DE-DB0D9ECB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36DCB-1502-FF96-A3B0-0D11B233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1" name="Picture 20" descr="A pie chart with different colors&#10;&#10;Description automatically generated">
            <a:extLst>
              <a:ext uri="{FF2B5EF4-FFF2-40B4-BE49-F238E27FC236}">
                <a16:creationId xmlns:a16="http://schemas.microsoft.com/office/drawing/2014/main" id="{636FC7C0-252B-66DE-6521-2790CCA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9" b="15799"/>
          <a:stretch/>
        </p:blipFill>
        <p:spPr>
          <a:xfrm>
            <a:off x="6816138" y="2108591"/>
            <a:ext cx="4945038" cy="33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37A565-C3F5-8B7A-F47F-389BA2E7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randomly sample the same distribution, you get p&lt;0.05 about 5% of the time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0B0FFBB-E6C3-377C-A1E0-521C2CCE65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6039" y="1600200"/>
            <a:ext cx="4201861" cy="48663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968C1-C63A-1A0A-1C53-8F6A71B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A7664-37BB-5930-CDCD-4DBBC057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40761-D7A0-30B5-38BB-DBD50D57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5" name="Content Placeholder 14" descr="A blue graph with black text&#10;&#10;Description automatically generated">
            <a:extLst>
              <a:ext uri="{FF2B5EF4-FFF2-40B4-BE49-F238E27FC236}">
                <a16:creationId xmlns:a16="http://schemas.microsoft.com/office/drawing/2014/main" id="{A33572C4-E1DB-083E-0DE9-9F5128C833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5" t="9072" r="6250" b="15043"/>
          <a:stretch/>
        </p:blipFill>
        <p:spPr>
          <a:xfrm>
            <a:off x="226424" y="1735139"/>
            <a:ext cx="6652802" cy="4438650"/>
          </a:xfrm>
        </p:spPr>
      </p:pic>
    </p:spTree>
    <p:extLst>
      <p:ext uri="{BB962C8B-B14F-4D97-AF65-F5344CB8AC3E}">
        <p14:creationId xmlns:p14="http://schemas.microsoft.com/office/powerpoint/2010/main" val="5186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AA3B-D165-9073-F3DB-96FB06EA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our sample with p= 0.08? True mean is the same</a:t>
            </a:r>
          </a:p>
        </p:txBody>
      </p:sp>
      <p:pic>
        <p:nvPicPr>
          <p:cNvPr id="18" name="Content Placeholder 17" descr="A diagram of a measurement&#10;&#10;Description automatically generated with medium confidence">
            <a:extLst>
              <a:ext uri="{FF2B5EF4-FFF2-40B4-BE49-F238E27FC236}">
                <a16:creationId xmlns:a16="http://schemas.microsoft.com/office/drawing/2014/main" id="{38DCB230-FC52-907C-14BC-545976EE7E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600200"/>
            <a:ext cx="4525963" cy="4525963"/>
          </a:xfr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47A47C9-F975-A5C4-1DCC-6CCF792EA6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087653" y="1600200"/>
            <a:ext cx="3604694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693A-DAC9-6557-B6E1-7B43FF4E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0B2D-45D1-4FAA-2EA6-55CF1794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C6C7-CF07-DAE0-D114-95CBCAE0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End of Lesson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CD2D10A-206F-5405-5996-D494565C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can communicate data differently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3669E3-872E-5206-69C9-C202E16D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3113"/>
            <a:ext cx="5386917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have 80 apples, 30 bananas, 40 mangos, and 50 kumquats.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417D28B-B59A-039E-500A-A05144DD4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1643113"/>
            <a:ext cx="5389033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Of my fruits, 40% are apples, 15% bananas, 20% mangos, and 25% kumquats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CB85-F929-095A-2248-E2149686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3AAB-506A-6B72-5F5B-CFC832A9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2D38A-2E92-076C-116B-96DAB488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" name="Content Placeholder 29" descr="A pie chart with different colors&#10;&#10;Description automatically generated">
            <a:extLst>
              <a:ext uri="{FF2B5EF4-FFF2-40B4-BE49-F238E27FC236}">
                <a16:creationId xmlns:a16="http://schemas.microsoft.com/office/drawing/2014/main" id="{3640EDB3-74E3-27C8-22AF-B5508CEE4B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1" b="16191"/>
          <a:stretch/>
        </p:blipFill>
        <p:spPr>
          <a:xfrm>
            <a:off x="6479917" y="2522490"/>
            <a:ext cx="4815404" cy="3256058"/>
          </a:xfrm>
        </p:spPr>
      </p:pic>
      <p:pic>
        <p:nvPicPr>
          <p:cNvPr id="28" name="Content Placeholder 27" descr="A graph of blue bars with black text&#10;&#10;Description automatically generated">
            <a:extLst>
              <a:ext uri="{FF2B5EF4-FFF2-40B4-BE49-F238E27FC236}">
                <a16:creationId xmlns:a16="http://schemas.microsoft.com/office/drawing/2014/main" id="{679CBE62-C7D6-FCB9-9E79-D2EE802EC5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6" t="7657" r="9086" b="7657"/>
          <a:stretch/>
        </p:blipFill>
        <p:spPr>
          <a:xfrm>
            <a:off x="609599" y="2292302"/>
            <a:ext cx="5386390" cy="3716434"/>
          </a:xfrm>
        </p:spPr>
      </p:pic>
    </p:spTree>
    <p:extLst>
      <p:ext uri="{BB962C8B-B14F-4D97-AF65-F5344CB8AC3E}">
        <p14:creationId xmlns:p14="http://schemas.microsoft.com/office/powerpoint/2010/main" val="8607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graph of value and value&#10;&#10;Description automatically generated">
            <a:extLst>
              <a:ext uri="{FF2B5EF4-FFF2-40B4-BE49-F238E27FC236}">
                <a16:creationId xmlns:a16="http://schemas.microsoft.com/office/drawing/2014/main" id="{6DE7F77F-3DA4-1C29-1E6F-233943555D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0" t="9765" r="7340" b="14645"/>
          <a:stretch/>
        </p:blipFill>
        <p:spPr>
          <a:xfrm>
            <a:off x="6465372" y="1760469"/>
            <a:ext cx="4611113" cy="42224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6944476-4414-BA7C-ECFD-FF25B6BB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can be complex or simple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24B7B-0414-BE12-A7BD-EC3EB8CC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E8167-E77A-8B0B-500B-77F51781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6B77F-FA2A-9DF8-FCFC-C3843687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2" name="Content Placeholder 21" descr="A blue and yellow dots&#10;&#10;Description automatically generated">
            <a:extLst>
              <a:ext uri="{FF2B5EF4-FFF2-40B4-BE49-F238E27FC236}">
                <a16:creationId xmlns:a16="http://schemas.microsoft.com/office/drawing/2014/main" id="{200B4359-64D0-1BFC-A7C5-C1558F764B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1" t="6605" r="5406" b="15495"/>
          <a:stretch/>
        </p:blipFill>
        <p:spPr>
          <a:xfrm>
            <a:off x="835200" y="1684775"/>
            <a:ext cx="4751999" cy="4339567"/>
          </a:xfrm>
        </p:spPr>
      </p:pic>
    </p:spTree>
    <p:extLst>
      <p:ext uri="{BB962C8B-B14F-4D97-AF65-F5344CB8AC3E}">
        <p14:creationId xmlns:p14="http://schemas.microsoft.com/office/powerpoint/2010/main" val="382319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a plot?</a:t>
            </a:r>
          </a:p>
          <a:p>
            <a:r>
              <a:rPr lang="en-US" dirty="0"/>
              <a:t>Guidelines for creating effective plots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Plotting in Python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statistics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Statistics in 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3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D75ECA-84DC-FDBC-567D-E3CD6D46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an effective plot?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23E74D-21C0-40FE-E542-8A81DDEF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are a method of communication</a:t>
            </a:r>
          </a:p>
          <a:p>
            <a:endParaRPr lang="en-US" dirty="0"/>
          </a:p>
          <a:p>
            <a:r>
              <a:rPr lang="en-US" dirty="0"/>
              <a:t>Good communication conveys the desired message clearly</a:t>
            </a:r>
          </a:p>
          <a:p>
            <a:endParaRPr lang="en-US" dirty="0"/>
          </a:p>
          <a:p>
            <a:r>
              <a:rPr lang="en-US" dirty="0"/>
              <a:t>Therefore, a good plot is one that communicates its message clearly</a:t>
            </a:r>
          </a:p>
          <a:p>
            <a:endParaRPr lang="en-US" dirty="0"/>
          </a:p>
          <a:p>
            <a:r>
              <a:rPr lang="en-US" dirty="0"/>
              <a:t>Anything that improves the clarity of the message, improves the plot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21993-BAEA-59F1-CA22-8C7948B9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A1387-6DA5-60D9-3D02-A2084AA0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A1D30-0915-6B0F-98AA-6F02F85F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9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81C3-AE3C-422A-D591-75A0C809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 when designing a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E385-D707-E40F-41E6-A51D573E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question? </a:t>
            </a:r>
          </a:p>
          <a:p>
            <a:pPr lvl="1"/>
            <a:r>
              <a:rPr lang="en-US" dirty="0"/>
              <a:t>E.g., exploring data or trying to visualize a specific difference</a:t>
            </a:r>
          </a:p>
          <a:p>
            <a:r>
              <a:rPr lang="en-US" dirty="0"/>
              <a:t>Who is the audience?</a:t>
            </a:r>
          </a:p>
          <a:p>
            <a:pPr lvl="1"/>
            <a:r>
              <a:rPr lang="en-US" dirty="0"/>
              <a:t>Yourself, your lab, readers of your paper, oral presentation audience</a:t>
            </a:r>
          </a:p>
          <a:p>
            <a:r>
              <a:rPr lang="en-US" dirty="0"/>
              <a:t>Is there a specific message?</a:t>
            </a:r>
          </a:p>
          <a:p>
            <a:pPr lvl="1"/>
            <a:r>
              <a:rPr lang="en-US" dirty="0"/>
              <a:t>If not what are you showing the plot for?</a:t>
            </a:r>
          </a:p>
          <a:p>
            <a:r>
              <a:rPr lang="en-US" dirty="0"/>
              <a:t>Can any elements be removed from the plot?</a:t>
            </a:r>
          </a:p>
          <a:p>
            <a:pPr lvl="1"/>
            <a:r>
              <a:rPr lang="en-US" dirty="0"/>
              <a:t>Often less is clearer. E.g., can you remove color, use of shapes or patterns, use of size?</a:t>
            </a:r>
          </a:p>
          <a:p>
            <a:r>
              <a:rPr lang="en-US" dirty="0"/>
              <a:t>Do you need to plot every sample?</a:t>
            </a:r>
          </a:p>
          <a:p>
            <a:pPr lvl="1"/>
            <a:r>
              <a:rPr lang="en-US" dirty="0"/>
              <a:t>If you are trying to show a comparison between two, maybe don’t plot the rest.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50460-E127-4417-6B55-072C2216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10/17/2023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FA7A1-FA7A-3E70-4A7A-F01F3584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E167-C880-1D51-D7E8-C8D037CE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22062</TotalTime>
  <Words>1768</Words>
  <Application>Microsoft Office PowerPoint</Application>
  <PresentationFormat>Widescreen</PresentationFormat>
  <Paragraphs>349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Office Theme</vt:lpstr>
      <vt:lpstr>Biol 7200: Programming for Bioinformatics Plotting and statistics in Python</vt:lpstr>
      <vt:lpstr>Plan for today</vt:lpstr>
      <vt:lpstr>Plan for today</vt:lpstr>
      <vt:lpstr>A plot is a visual representation of data</vt:lpstr>
      <vt:lpstr>Plots can communicate data differently</vt:lpstr>
      <vt:lpstr>Plots can be complex or simple</vt:lpstr>
      <vt:lpstr>Plan for today</vt:lpstr>
      <vt:lpstr>What makes an effective plot?</vt:lpstr>
      <vt:lpstr>Things to consider when designing a plot</vt:lpstr>
      <vt:lpstr>What makes a bad plot? Pie charts</vt:lpstr>
      <vt:lpstr>It is hard to compare areas of shapes</vt:lpstr>
      <vt:lpstr>What makes a bad plot? Colour</vt:lpstr>
      <vt:lpstr>What is wrong with colour?</vt:lpstr>
      <vt:lpstr>Colour should accurately represent data</vt:lpstr>
      <vt:lpstr>Around 8% of males and 1% of females are colourblind</vt:lpstr>
      <vt:lpstr>There is a 96% chance at least one of you is colourblind</vt:lpstr>
      <vt:lpstr>Low saturation colours and red with green should be avoided</vt:lpstr>
      <vt:lpstr>Many visually appealing colour schemes are clear to people with colour blindness</vt:lpstr>
      <vt:lpstr>This week’s optional readings have lots of guidance for making effective plots</vt:lpstr>
      <vt:lpstr>Useful resources for accessible visualizations</vt:lpstr>
      <vt:lpstr>Plan for today</vt:lpstr>
      <vt:lpstr>Plotting in python (matplotlib)</vt:lpstr>
      <vt:lpstr>A basic plot involves matplotlib.pyplot class</vt:lpstr>
      <vt:lpstr>Each plot method supports control over appearance</vt:lpstr>
      <vt:lpstr>Matplotlib has excellent tutorials</vt:lpstr>
      <vt:lpstr>Plan for today</vt:lpstr>
      <vt:lpstr>Statistics is a mathematical discipline concerned with analyzing data</vt:lpstr>
      <vt:lpstr>Why use statistics?</vt:lpstr>
      <vt:lpstr>Plan for today</vt:lpstr>
      <vt:lpstr>Are the data from sample 1 and sample 2 different?</vt:lpstr>
      <vt:lpstr>Describe central tendency – mean </vt:lpstr>
      <vt:lpstr>Describe central tendency – median </vt:lpstr>
      <vt:lpstr>Describe spread – standard deviation</vt:lpstr>
      <vt:lpstr>Are the data from sample 1 and sample 2 different?</vt:lpstr>
      <vt:lpstr>What test can we use?</vt:lpstr>
      <vt:lpstr>Are the data from sample 1 and sample 2 different?</vt:lpstr>
      <vt:lpstr>Does p=0.08 mean the samples are different?</vt:lpstr>
      <vt:lpstr>P &lt;= 0.05 isn’t a magic threshold</vt:lpstr>
      <vt:lpstr>The original conception of the p value was not as one shot proof of an effect – requires replication</vt:lpstr>
      <vt:lpstr>If you randomly sample the same distribution, you get p&lt;0.05 about 5% of the time</vt:lpstr>
      <vt:lpstr>What about our sample with p= 0.08? True mean is the same</vt:lpstr>
      <vt:lpstr>End of Lesson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419</cp:revision>
  <dcterms:created xsi:type="dcterms:W3CDTF">2011-08-22T13:22:10Z</dcterms:created>
  <dcterms:modified xsi:type="dcterms:W3CDTF">2023-10-17T15:01:57Z</dcterms:modified>
</cp:coreProperties>
</file>