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QuattrocentoSans-bold.fntdata"/><Relationship Id="rId10" Type="http://schemas.openxmlformats.org/officeDocument/2006/relationships/slide" Target="slides/slide5.xml"/><Relationship Id="rId21" Type="http://schemas.openxmlformats.org/officeDocument/2006/relationships/font" Target="fonts/QuattrocentoSans-regular.fntdata"/><Relationship Id="rId13" Type="http://schemas.openxmlformats.org/officeDocument/2006/relationships/slide" Target="slides/slide8.xml"/><Relationship Id="rId24" Type="http://schemas.openxmlformats.org/officeDocument/2006/relationships/font" Target="fonts/QuattrocentoSans-boldItalic.fntdata"/><Relationship Id="rId12" Type="http://schemas.openxmlformats.org/officeDocument/2006/relationships/slide" Target="slides/slide7.xml"/><Relationship Id="rId23"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e38ba2b1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e38ba2b1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ed67cbc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ed67cbcd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f4a0c55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f4a0c55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e38ba2b1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e38ba2b1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e42f58b5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e42f58b5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e38ba2b1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e38ba2b1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e38ba2b1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e38ba2b1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db1a1106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db1a1106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e38ba2b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e38ba2b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e42f58b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e42f58b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e42f58b5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e42f58b5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e38ba2b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e38ba2b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db1a1106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db1a1106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e42f58b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e42f58b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rmAutofit/>
          </a:bodyPr>
          <a:lstStyle>
            <a:lvl1pPr lvl="0" rtl="0" algn="r">
              <a:lnSpc>
                <a:spcPct val="90000"/>
              </a:lnSpc>
              <a:spcBef>
                <a:spcPts val="0"/>
              </a:spcBef>
              <a:spcAft>
                <a:spcPts val="0"/>
              </a:spcAft>
              <a:buClr>
                <a:schemeClr val="lt1"/>
              </a:buClr>
              <a:buSzPts val="4100"/>
              <a:buFont typeface="Quattrocento Sans"/>
              <a:buNone/>
              <a:defRPr b="0"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 name="Google Shape;13;p2"/>
          <p:cNvSpPr txBox="1"/>
          <p:nvPr>
            <p:ph idx="1" type="subTitle"/>
          </p:nvPr>
        </p:nvSpPr>
        <p:spPr>
          <a:xfrm>
            <a:off x="4114800" y="2430434"/>
            <a:ext cx="4343400" cy="1532100"/>
          </a:xfrm>
          <a:prstGeom prst="rect">
            <a:avLst/>
          </a:prstGeom>
          <a:noFill/>
          <a:ln>
            <a:noFill/>
          </a:ln>
        </p:spPr>
        <p:txBody>
          <a:bodyPr anchorCtr="0" anchor="t" bIns="34275" lIns="68575" spcFirstLastPara="1" rIns="68575" wrap="square" tIns="34275">
            <a:norm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spcBef>
                <a:spcPts val="300"/>
              </a:spcBef>
              <a:spcAft>
                <a:spcPts val="0"/>
              </a:spcAft>
              <a:buClr>
                <a:schemeClr val="dk1"/>
              </a:buClr>
              <a:buSzPts val="1500"/>
              <a:buNone/>
              <a:defRPr sz="1500"/>
            </a:lvl6pPr>
            <a:lvl7pPr lvl="6" rtl="0" algn="ctr">
              <a:spcBef>
                <a:spcPts val="300"/>
              </a:spcBef>
              <a:spcAft>
                <a:spcPts val="0"/>
              </a:spcAft>
              <a:buClr>
                <a:schemeClr val="dk1"/>
              </a:buClr>
              <a:buSzPts val="1500"/>
              <a:buNone/>
              <a:defRPr sz="1500"/>
            </a:lvl7pPr>
            <a:lvl8pPr lvl="7" rtl="0" algn="ctr">
              <a:spcBef>
                <a:spcPts val="300"/>
              </a:spcBef>
              <a:spcAft>
                <a:spcPts val="0"/>
              </a:spcAft>
              <a:buClr>
                <a:schemeClr val="dk1"/>
              </a:buClr>
              <a:buSzPts val="1500"/>
              <a:buNone/>
              <a:defRPr sz="1500"/>
            </a:lvl8pPr>
            <a:lvl9pPr lvl="8" rtl="0" algn="ctr">
              <a:spcBef>
                <a:spcPts val="300"/>
              </a:spcBef>
              <a:spcAft>
                <a:spcPts val="0"/>
              </a:spcAft>
              <a:buClr>
                <a:schemeClr val="dk1"/>
              </a:buClr>
              <a:buSzPts val="1500"/>
              <a:buNone/>
              <a:defRPr sz="1500"/>
            </a:lvl9pPr>
          </a:lstStyle>
          <a:p/>
        </p:txBody>
      </p:sp>
      <p:sp>
        <p:nvSpPr>
          <p:cNvPr id="14" name="Google Shape;14;p2"/>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 name="Google Shape;15;p2"/>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6" name="Google Shape;16;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7" name="Google Shape;17;p2"/>
          <p:cNvPicPr preferRelativeResize="0"/>
          <p:nvPr/>
        </p:nvPicPr>
        <p:blipFill rotWithShape="1">
          <a:blip r:embed="rId2">
            <a:alphaModFix/>
          </a:blip>
          <a:srcRect b="0" l="0" r="0" t="0"/>
          <a:stretch/>
        </p:blipFill>
        <p:spPr>
          <a:xfrm>
            <a:off x="685800" y="3161622"/>
            <a:ext cx="2251613" cy="12391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11"/>
          <p:cNvSpPr txBox="1"/>
          <p:nvPr>
            <p:ph type="title"/>
          </p:nvPr>
        </p:nvSpPr>
        <p:spPr>
          <a:xfrm>
            <a:off x="630936"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1"/>
          <p:cNvSpPr/>
          <p:nvPr>
            <p:ph idx="2" type="pic"/>
          </p:nvPr>
        </p:nvSpPr>
        <p:spPr>
          <a:xfrm>
            <a:off x="3886200" y="742950"/>
            <a:ext cx="4629300" cy="3657600"/>
          </a:xfrm>
          <a:prstGeom prst="rect">
            <a:avLst/>
          </a:prstGeom>
          <a:noFill/>
          <a:ln>
            <a:noFill/>
          </a:ln>
        </p:spPr>
      </p:sp>
      <p:sp>
        <p:nvSpPr>
          <p:cNvPr id="83" name="Google Shape;83;p11"/>
          <p:cNvSpPr txBox="1"/>
          <p:nvPr>
            <p:ph idx="1" type="body"/>
          </p:nvPr>
        </p:nvSpPr>
        <p:spPr>
          <a:xfrm>
            <a:off x="630936" y="1543050"/>
            <a:ext cx="2949000" cy="2857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84" name="Google Shape;84;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1"/>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1"/>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1"/>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sp>
        <p:nvSpPr>
          <p:cNvPr id="90" name="Google Shape;90;p12"/>
          <p:cNvSpPr txBox="1"/>
          <p:nvPr>
            <p:ph idx="1" type="body"/>
          </p:nvPr>
        </p:nvSpPr>
        <p:spPr>
          <a:xfrm rot="5400000">
            <a:off x="2777645" y="-1107914"/>
            <a:ext cx="35991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1" name="Google Shape;9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2"/>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95" name="Google Shape;95;p12"/>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6" name="Google Shape;96;p12"/>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7" name="Shape 97"/>
        <p:cNvGrpSpPr/>
        <p:nvPr/>
      </p:nvGrpSpPr>
      <p:grpSpPr>
        <a:xfrm>
          <a:off x="0" y="0"/>
          <a:ext cx="0" cy="0"/>
          <a:chOff x="0" y="0"/>
          <a:chExt cx="0" cy="0"/>
        </a:xfrm>
      </p:grpSpPr>
      <p:sp>
        <p:nvSpPr>
          <p:cNvPr id="98" name="Google Shape;98;p13"/>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13"/>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0" name="Google Shape;100;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3"/>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3" name="Google Shape;103;p13"/>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4" name="Shape 104"/>
        <p:cNvGrpSpPr/>
        <p:nvPr/>
      </p:nvGrpSpPr>
      <p:grpSpPr>
        <a:xfrm>
          <a:off x="0" y="0"/>
          <a:ext cx="0" cy="0"/>
          <a:chOff x="0" y="0"/>
          <a:chExt cx="0" cy="0"/>
        </a:xfrm>
      </p:grpSpPr>
      <p:sp>
        <p:nvSpPr>
          <p:cNvPr id="105" name="Google Shape;105;p14"/>
          <p:cNvSpPr txBox="1"/>
          <p:nvPr>
            <p:ph idx="1" type="body"/>
          </p:nvPr>
        </p:nvSpPr>
        <p:spPr>
          <a:xfrm>
            <a:off x="685799" y="1035886"/>
            <a:ext cx="3834300" cy="35991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6" name="Google Shape;106;p14"/>
          <p:cNvSpPr txBox="1"/>
          <p:nvPr>
            <p:ph idx="2" type="body"/>
          </p:nvPr>
        </p:nvSpPr>
        <p:spPr>
          <a:xfrm>
            <a:off x="4683577" y="1035886"/>
            <a:ext cx="3828900" cy="35991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7" name="Google Shape;107;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8" name="Google Shape;108;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14"/>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11" name="Google Shape;111;p1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2" name="Google Shape;112;p14"/>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3" name="Shape 113"/>
        <p:cNvGrpSpPr/>
        <p:nvPr/>
      </p:nvGrpSpPr>
      <p:grpSpPr>
        <a:xfrm>
          <a:off x="0" y="0"/>
          <a:ext cx="0" cy="0"/>
          <a:chOff x="0" y="0"/>
          <a:chExt cx="0" cy="0"/>
        </a:xfrm>
      </p:grpSpPr>
      <p:sp>
        <p:nvSpPr>
          <p:cNvPr id="114" name="Google Shape;114;p15"/>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5" name="Google Shape;115;p15"/>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6" name="Google Shape;116;p15"/>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7" name="Google Shape;117;p15"/>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8" name="Google Shape;118;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15"/>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2" name="Google Shape;122;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3" name="Google Shape;123;p15"/>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4" name="Shape 124"/>
        <p:cNvGrpSpPr/>
        <p:nvPr/>
      </p:nvGrpSpPr>
      <p:grpSpPr>
        <a:xfrm>
          <a:off x="0" y="0"/>
          <a:ext cx="0" cy="0"/>
          <a:chOff x="0" y="0"/>
          <a:chExt cx="0" cy="0"/>
        </a:xfrm>
      </p:grpSpPr>
      <p:sp>
        <p:nvSpPr>
          <p:cNvPr id="125" name="Google Shape;125;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16"/>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9" name="Google Shape;129;p1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0" name="Google Shape;130;p16"/>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1" name="Shape 131"/>
        <p:cNvGrpSpPr/>
        <p:nvPr/>
      </p:nvGrpSpPr>
      <p:grpSpPr>
        <a:xfrm>
          <a:off x="0" y="0"/>
          <a:ext cx="0" cy="0"/>
          <a:chOff x="0" y="0"/>
          <a:chExt cx="0" cy="0"/>
        </a:xfrm>
      </p:grpSpPr>
      <p:sp>
        <p:nvSpPr>
          <p:cNvPr id="132" name="Google Shape;132;p17"/>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33" name="Google Shape;133;p17"/>
          <p:cNvSpPr txBox="1"/>
          <p:nvPr>
            <p:ph idx="2" type="body"/>
          </p:nvPr>
        </p:nvSpPr>
        <p:spPr>
          <a:xfrm>
            <a:off x="630936" y="1643745"/>
            <a:ext cx="2949000" cy="2756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34" name="Google Shape;134;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17"/>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17"/>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38" name="Google Shape;138;p17"/>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139" name="Google Shape;139;p17"/>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0" name="Shape 140"/>
        <p:cNvGrpSpPr/>
        <p:nvPr/>
      </p:nvGrpSpPr>
      <p:grpSpPr>
        <a:xfrm>
          <a:off x="0" y="0"/>
          <a:ext cx="0" cy="0"/>
          <a:chOff x="0" y="0"/>
          <a:chExt cx="0" cy="0"/>
        </a:xfrm>
      </p:grpSpPr>
      <p:sp>
        <p:nvSpPr>
          <p:cNvPr id="141" name="Google Shape;141;p18"/>
          <p:cNvSpPr/>
          <p:nvPr>
            <p:ph idx="2" type="pic"/>
          </p:nvPr>
        </p:nvSpPr>
        <p:spPr>
          <a:xfrm>
            <a:off x="3886200" y="742950"/>
            <a:ext cx="4629300" cy="3657600"/>
          </a:xfrm>
          <a:prstGeom prst="rect">
            <a:avLst/>
          </a:prstGeom>
          <a:noFill/>
          <a:ln>
            <a:noFill/>
          </a:ln>
        </p:spPr>
      </p:sp>
      <p:sp>
        <p:nvSpPr>
          <p:cNvPr id="142" name="Google Shape;14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3" name="Google Shape;14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4" name="Google Shape;144;p18"/>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18"/>
          <p:cNvSpPr txBox="1"/>
          <p:nvPr>
            <p:ph idx="1" type="body"/>
          </p:nvPr>
        </p:nvSpPr>
        <p:spPr>
          <a:xfrm>
            <a:off x="630936" y="1643745"/>
            <a:ext cx="2949000" cy="2756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46" name="Google Shape;146;p18"/>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7" name="Google Shape;147;p18"/>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148" name="Google Shape;148;p18"/>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49" name="Shape 149"/>
        <p:cNvGrpSpPr/>
        <p:nvPr/>
      </p:nvGrpSpPr>
      <p:grpSpPr>
        <a:xfrm>
          <a:off x="0" y="0"/>
          <a:ext cx="0" cy="0"/>
          <a:chOff x="0" y="0"/>
          <a:chExt cx="0" cy="0"/>
        </a:xfrm>
      </p:grpSpPr>
      <p:sp>
        <p:nvSpPr>
          <p:cNvPr id="150" name="Google Shape;150;p19"/>
          <p:cNvSpPr txBox="1"/>
          <p:nvPr>
            <p:ph idx="1" type="body"/>
          </p:nvPr>
        </p:nvSpPr>
        <p:spPr>
          <a:xfrm rot="5400000">
            <a:off x="2786945" y="-1122314"/>
            <a:ext cx="3575400" cy="7891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1" name="Google Shape;15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2" name="Google Shape;15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3" name="Google Shape;153;p19"/>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1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5" name="Google Shape;155;p19"/>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56" name="Google Shape;156;p19"/>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 name="Google Shape;20;p3"/>
          <p:cNvSpPr txBox="1"/>
          <p:nvPr>
            <p:ph idx="1" type="body"/>
          </p:nvPr>
        </p:nvSpPr>
        <p:spPr>
          <a:xfrm>
            <a:off x="633845" y="1035886"/>
            <a:ext cx="7886700" cy="35991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1" name="Google Shape;21;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 name="Google Shape;22;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 name="Google Shape;23;p3"/>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4" name="Google Shape;24;p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5" name="Google Shape;25;p3"/>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 name="Shape 26"/>
        <p:cNvGrpSpPr/>
        <p:nvPr/>
      </p:nvGrpSpPr>
      <p:grpSpPr>
        <a:xfrm>
          <a:off x="0" y="0"/>
          <a:ext cx="0" cy="0"/>
          <a:chOff x="0" y="0"/>
          <a:chExt cx="0" cy="0"/>
        </a:xfrm>
      </p:grpSpPr>
      <p:sp>
        <p:nvSpPr>
          <p:cNvPr id="27" name="Google Shape;27;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 name="Google Shape;28;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 name="Google Shape;29;p4"/>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31" name="Google Shape;31;p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2" name="Google Shape;32;p4"/>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3" name="Shape 33"/>
        <p:cNvGrpSpPr/>
        <p:nvPr/>
      </p:nvGrpSpPr>
      <p:grpSpPr>
        <a:xfrm>
          <a:off x="0" y="0"/>
          <a:ext cx="0" cy="0"/>
          <a:chOff x="0" y="0"/>
          <a:chExt cx="0" cy="0"/>
        </a:xfrm>
      </p:grpSpPr>
      <p:sp>
        <p:nvSpPr>
          <p:cNvPr id="34" name="Google Shape;34;p5"/>
          <p:cNvSpPr txBox="1"/>
          <p:nvPr>
            <p:ph idx="1" type="body"/>
          </p:nvPr>
        </p:nvSpPr>
        <p:spPr>
          <a:xfrm>
            <a:off x="633845" y="1035886"/>
            <a:ext cx="3867300" cy="6192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35" name="Google Shape;35;p5"/>
          <p:cNvSpPr txBox="1"/>
          <p:nvPr>
            <p:ph idx="2" type="body"/>
          </p:nvPr>
        </p:nvSpPr>
        <p:spPr>
          <a:xfrm>
            <a:off x="633845" y="1655160"/>
            <a:ext cx="3867300" cy="2985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36" name="Google Shape;36;p5"/>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37" name="Google Shape;37;p5"/>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38" name="Google Shape;38;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9" name="Google Shape;39;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0" name="Google Shape;40;p5"/>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42" name="Google Shape;42;p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3" name="Google Shape;43;p5"/>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6" name="Google Shape;46;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7" name="Google Shape;47;p6"/>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8" name="Shape 48"/>
        <p:cNvGrpSpPr/>
        <p:nvPr/>
      </p:nvGrpSpPr>
      <p:grpSpPr>
        <a:xfrm>
          <a:off x="0" y="0"/>
          <a:ext cx="0" cy="0"/>
          <a:chOff x="0" y="0"/>
          <a:chExt cx="0" cy="0"/>
        </a:xfrm>
      </p:grpSpPr>
      <p:sp>
        <p:nvSpPr>
          <p:cNvPr id="49" name="Google Shape;49;p7"/>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0" name="Google Shape;50;p7"/>
          <p:cNvSpPr txBox="1"/>
          <p:nvPr>
            <p:ph idx="1" type="body"/>
          </p:nvPr>
        </p:nvSpPr>
        <p:spPr>
          <a:xfrm>
            <a:off x="457200" y="1200151"/>
            <a:ext cx="4038600" cy="33945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1" name="Google Shape;51;p7"/>
          <p:cNvSpPr txBox="1"/>
          <p:nvPr>
            <p:ph idx="2" type="body"/>
          </p:nvPr>
        </p:nvSpPr>
        <p:spPr>
          <a:xfrm>
            <a:off x="4648200" y="1200150"/>
            <a:ext cx="4038600" cy="16395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2" name="Google Shape;52;p7"/>
          <p:cNvSpPr txBox="1"/>
          <p:nvPr>
            <p:ph idx="3" type="body"/>
          </p:nvPr>
        </p:nvSpPr>
        <p:spPr>
          <a:xfrm>
            <a:off x="4648200" y="2953942"/>
            <a:ext cx="4038600" cy="1640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3" name="Google Shape;53;p7"/>
          <p:cNvSpPr txBox="1"/>
          <p:nvPr>
            <p:ph idx="10" type="dt"/>
          </p:nvPr>
        </p:nvSpPr>
        <p:spPr>
          <a:xfrm>
            <a:off x="457200" y="4683919"/>
            <a:ext cx="2133600" cy="3573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4" name="Google Shape;54;p7"/>
          <p:cNvSpPr txBox="1"/>
          <p:nvPr>
            <p:ph idx="11" type="ftr"/>
          </p:nvPr>
        </p:nvSpPr>
        <p:spPr>
          <a:xfrm>
            <a:off x="3124200" y="4683919"/>
            <a:ext cx="2895600" cy="3573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5" name="Google Shape;55;p7"/>
          <p:cNvSpPr txBox="1"/>
          <p:nvPr>
            <p:ph idx="12" type="sldNum"/>
          </p:nvPr>
        </p:nvSpPr>
        <p:spPr>
          <a:xfrm>
            <a:off x="6553200" y="4683919"/>
            <a:ext cx="2133600" cy="3573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800">
                <a:solidFill>
                  <a:srgbClr val="888888"/>
                </a:solidFill>
                <a:latin typeface="Calibri"/>
                <a:ea typeface="Calibri"/>
                <a:cs typeface="Calibri"/>
                <a:sym typeface="Calibri"/>
              </a:defRPr>
            </a:lvl1pPr>
            <a:lvl2pPr indent="0" lvl="1" marL="0" rtl="0" algn="r">
              <a:spcBef>
                <a:spcPts val="0"/>
              </a:spcBef>
              <a:buNone/>
              <a:defRPr sz="800">
                <a:solidFill>
                  <a:srgbClr val="888888"/>
                </a:solidFill>
                <a:latin typeface="Calibri"/>
                <a:ea typeface="Calibri"/>
                <a:cs typeface="Calibri"/>
                <a:sym typeface="Calibri"/>
              </a:defRPr>
            </a:lvl2pPr>
            <a:lvl3pPr indent="0" lvl="2" marL="0" rtl="0" algn="r">
              <a:spcBef>
                <a:spcPts val="0"/>
              </a:spcBef>
              <a:buNone/>
              <a:defRPr sz="800">
                <a:solidFill>
                  <a:srgbClr val="888888"/>
                </a:solidFill>
                <a:latin typeface="Calibri"/>
                <a:ea typeface="Calibri"/>
                <a:cs typeface="Calibri"/>
                <a:sym typeface="Calibri"/>
              </a:defRPr>
            </a:lvl3pPr>
            <a:lvl4pPr indent="0" lvl="3" marL="0" rtl="0" algn="r">
              <a:spcBef>
                <a:spcPts val="0"/>
              </a:spcBef>
              <a:buNone/>
              <a:defRPr sz="800">
                <a:solidFill>
                  <a:srgbClr val="888888"/>
                </a:solidFill>
                <a:latin typeface="Calibri"/>
                <a:ea typeface="Calibri"/>
                <a:cs typeface="Calibri"/>
                <a:sym typeface="Calibri"/>
              </a:defRPr>
            </a:lvl4pPr>
            <a:lvl5pPr indent="0" lvl="4" marL="0" rtl="0" algn="r">
              <a:spcBef>
                <a:spcPts val="0"/>
              </a:spcBef>
              <a:buNone/>
              <a:defRPr sz="800">
                <a:solidFill>
                  <a:srgbClr val="888888"/>
                </a:solidFill>
                <a:latin typeface="Calibri"/>
                <a:ea typeface="Calibri"/>
                <a:cs typeface="Calibri"/>
                <a:sym typeface="Calibri"/>
              </a:defRPr>
            </a:lvl5pPr>
            <a:lvl6pPr indent="0" lvl="5" marL="0" rtl="0" algn="r">
              <a:spcBef>
                <a:spcPts val="0"/>
              </a:spcBef>
              <a:buNone/>
              <a:defRPr sz="800">
                <a:solidFill>
                  <a:srgbClr val="888888"/>
                </a:solidFill>
                <a:latin typeface="Calibri"/>
                <a:ea typeface="Calibri"/>
                <a:cs typeface="Calibri"/>
                <a:sym typeface="Calibri"/>
              </a:defRPr>
            </a:lvl6pPr>
            <a:lvl7pPr indent="0" lvl="6" marL="0" rtl="0" algn="r">
              <a:spcBef>
                <a:spcPts val="0"/>
              </a:spcBef>
              <a:buNone/>
              <a:defRPr sz="800">
                <a:solidFill>
                  <a:srgbClr val="888888"/>
                </a:solidFill>
                <a:latin typeface="Calibri"/>
                <a:ea typeface="Calibri"/>
                <a:cs typeface="Calibri"/>
                <a:sym typeface="Calibri"/>
              </a:defRPr>
            </a:lvl7pPr>
            <a:lvl8pPr indent="0" lvl="7" marL="0" rtl="0" algn="r">
              <a:spcBef>
                <a:spcPts val="0"/>
              </a:spcBef>
              <a:buNone/>
              <a:defRPr sz="800">
                <a:solidFill>
                  <a:srgbClr val="888888"/>
                </a:solidFill>
                <a:latin typeface="Calibri"/>
                <a:ea typeface="Calibri"/>
                <a:cs typeface="Calibri"/>
                <a:sym typeface="Calibri"/>
              </a:defRPr>
            </a:lvl8pPr>
            <a:lvl9pPr indent="0" lvl="8" marL="0" rtl="0" algn="r">
              <a:spcBef>
                <a:spcPts val="0"/>
              </a:spcBef>
              <a:buNone/>
              <a:defRPr sz="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6" name="Shape 56"/>
        <p:cNvGrpSpPr/>
        <p:nvPr/>
      </p:nvGrpSpPr>
      <p:grpSpPr>
        <a:xfrm>
          <a:off x="0" y="0"/>
          <a:ext cx="0" cy="0"/>
          <a:chOff x="0" y="0"/>
          <a:chExt cx="0" cy="0"/>
        </a:xfrm>
      </p:grpSpPr>
      <p:sp>
        <p:nvSpPr>
          <p:cNvPr id="57" name="Google Shape;57;p8"/>
          <p:cNvSpPr txBox="1"/>
          <p:nvPr>
            <p:ph idx="1" type="body"/>
          </p:nvPr>
        </p:nvSpPr>
        <p:spPr>
          <a:xfrm>
            <a:off x="633845" y="1035886"/>
            <a:ext cx="3886200" cy="35991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8" name="Google Shape;58;p8"/>
          <p:cNvSpPr txBox="1"/>
          <p:nvPr>
            <p:ph idx="2" type="body"/>
          </p:nvPr>
        </p:nvSpPr>
        <p:spPr>
          <a:xfrm>
            <a:off x="4629150" y="1035886"/>
            <a:ext cx="3886200" cy="35991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9" name="Google Shape;59;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8"/>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3" name="Google Shape;63;p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8"/>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9"/>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EADA7"/>
              </a:buClr>
              <a:buSzPts val="4500"/>
              <a:buFont typeface="Quattrocento Sans"/>
              <a:buNone/>
              <a:defRPr b="0"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7" name="Google Shape;67;p9"/>
          <p:cNvSpPr txBox="1"/>
          <p:nvPr>
            <p:ph idx="1" type="body"/>
          </p:nvPr>
        </p:nvSpPr>
        <p:spPr>
          <a:xfrm>
            <a:off x="623888" y="3414475"/>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68" name="Google Shape;68;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9"/>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630936" y="342900"/>
            <a:ext cx="2949000" cy="12000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3" name="Google Shape;73;p10"/>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74" name="Google Shape;74;p10"/>
          <p:cNvSpPr txBox="1"/>
          <p:nvPr>
            <p:ph idx="2" type="body"/>
          </p:nvPr>
        </p:nvSpPr>
        <p:spPr>
          <a:xfrm>
            <a:off x="630936" y="1543049"/>
            <a:ext cx="2949000" cy="2857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75" name="Google Shape;75;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0"/>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8" name="Google Shape;78;p10"/>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79" name="Google Shape;79;p10"/>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clanthology.org/2023.clinicalnlp-1.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ctrTitle"/>
          </p:nvPr>
        </p:nvSpPr>
        <p:spPr>
          <a:xfrm>
            <a:off x="849750" y="620528"/>
            <a:ext cx="7315200" cy="1406400"/>
          </a:xfrm>
          <a:prstGeom prst="rect">
            <a:avLst/>
          </a:prstGeom>
        </p:spPr>
        <p:txBody>
          <a:bodyPr anchorCtr="0" anchor="b" bIns="34275" lIns="68575" spcFirstLastPara="1" rIns="68575" wrap="square" tIns="34275">
            <a:normAutofit fontScale="90000"/>
          </a:bodyPr>
          <a:lstStyle/>
          <a:p>
            <a:pPr indent="0" lvl="0" marL="0" rtl="0" algn="r">
              <a:spcBef>
                <a:spcPts val="0"/>
              </a:spcBef>
              <a:spcAft>
                <a:spcPts val="0"/>
              </a:spcAft>
              <a:buNone/>
            </a:pPr>
            <a:r>
              <a:rPr lang="en"/>
              <a:t>Public Infrastructure Information</a:t>
            </a:r>
            <a:endParaRPr/>
          </a:p>
          <a:p>
            <a:pPr indent="0" lvl="0" marL="0" rtl="0" algn="r">
              <a:spcBef>
                <a:spcPts val="0"/>
              </a:spcBef>
              <a:spcAft>
                <a:spcPts val="0"/>
              </a:spcAft>
              <a:buNone/>
            </a:pPr>
            <a:r>
              <a:rPr lang="en"/>
              <a:t>Retrieval System</a:t>
            </a:r>
            <a:endParaRPr/>
          </a:p>
          <a:p>
            <a:pPr indent="0" lvl="0" marL="0" rtl="0" algn="r">
              <a:spcBef>
                <a:spcPts val="0"/>
              </a:spcBef>
              <a:spcAft>
                <a:spcPts val="0"/>
              </a:spcAft>
              <a:buNone/>
            </a:pPr>
            <a:r>
              <a:t/>
            </a:r>
            <a:endParaRPr/>
          </a:p>
          <a:p>
            <a:pPr indent="0" lvl="0" marL="0" rtl="0" algn="r">
              <a:spcBef>
                <a:spcPts val="0"/>
              </a:spcBef>
              <a:spcAft>
                <a:spcPts val="0"/>
              </a:spcAft>
              <a:buNone/>
            </a:pPr>
            <a:r>
              <a:rPr lang="en" sz="1550"/>
              <a:t>https://github.com/sarthak-23081/Public-Infrastructure-Final/tree/ma</a:t>
            </a:r>
            <a:r>
              <a:rPr lang="en" sz="1550"/>
              <a:t>in</a:t>
            </a:r>
            <a:endParaRPr sz="1550"/>
          </a:p>
        </p:txBody>
      </p:sp>
      <p:sp>
        <p:nvSpPr>
          <p:cNvPr id="162" name="Google Shape;162;p20"/>
          <p:cNvSpPr txBox="1"/>
          <p:nvPr>
            <p:ph idx="1" type="subTitle"/>
          </p:nvPr>
        </p:nvSpPr>
        <p:spPr>
          <a:xfrm>
            <a:off x="4114800" y="2430418"/>
            <a:ext cx="4663800" cy="2867700"/>
          </a:xfrm>
          <a:prstGeom prst="rect">
            <a:avLst/>
          </a:prstGeom>
        </p:spPr>
        <p:txBody>
          <a:bodyPr anchorCtr="0" anchor="t" bIns="34275" lIns="68575" spcFirstLastPara="1" rIns="68575" wrap="square" tIns="34275">
            <a:normAutofit/>
          </a:bodyPr>
          <a:lstStyle/>
          <a:p>
            <a:pPr indent="0" lvl="0" marL="0" rtl="0" algn="r">
              <a:spcBef>
                <a:spcPts val="800"/>
              </a:spcBef>
              <a:spcAft>
                <a:spcPts val="0"/>
              </a:spcAft>
              <a:buNone/>
            </a:pPr>
            <a:r>
              <a:rPr lang="en"/>
              <a:t>Group Members:</a:t>
            </a:r>
            <a:endParaRPr/>
          </a:p>
          <a:p>
            <a:pPr indent="0" lvl="0" marL="0" rtl="0" algn="r">
              <a:spcBef>
                <a:spcPts val="800"/>
              </a:spcBef>
              <a:spcAft>
                <a:spcPts val="0"/>
              </a:spcAft>
              <a:buNone/>
            </a:pPr>
            <a:r>
              <a:rPr lang="en"/>
              <a:t>Sarthak Kaner (MT23081)</a:t>
            </a:r>
            <a:endParaRPr/>
          </a:p>
          <a:p>
            <a:pPr indent="0" lvl="0" marL="0" rtl="0" algn="r">
              <a:spcBef>
                <a:spcPts val="800"/>
              </a:spcBef>
              <a:spcAft>
                <a:spcPts val="0"/>
              </a:spcAft>
              <a:buNone/>
            </a:pPr>
            <a:r>
              <a:rPr lang="en"/>
              <a:t>Prerna Tyagi (MT23131)</a:t>
            </a:r>
            <a:endParaRPr/>
          </a:p>
          <a:p>
            <a:pPr indent="0" lvl="0" marL="0" rtl="0" algn="r">
              <a:spcBef>
                <a:spcPts val="800"/>
              </a:spcBef>
              <a:spcAft>
                <a:spcPts val="0"/>
              </a:spcAft>
              <a:buClr>
                <a:schemeClr val="dk1"/>
              </a:buClr>
              <a:buSzPts val="1100"/>
              <a:buFont typeface="Arial"/>
              <a:buNone/>
            </a:pPr>
            <a:r>
              <a:rPr lang="en"/>
              <a:t>Aman Gupta (MT23016)</a:t>
            </a:r>
            <a:endParaRPr/>
          </a:p>
          <a:p>
            <a:pPr indent="0" lvl="0" marL="0" rtl="0" algn="r">
              <a:spcBef>
                <a:spcPts val="800"/>
              </a:spcBef>
              <a:spcAft>
                <a:spcPts val="0"/>
              </a:spcAft>
              <a:buNone/>
            </a:pPr>
            <a:r>
              <a:rPr lang="en"/>
              <a:t>Sakshi Singh (MT23135)</a:t>
            </a:r>
            <a:endParaRPr/>
          </a:p>
          <a:p>
            <a:pPr indent="0" lvl="0" marL="0" rtl="0" algn="r">
              <a:spcBef>
                <a:spcPts val="800"/>
              </a:spcBef>
              <a:spcAft>
                <a:spcPts val="0"/>
              </a:spcAft>
              <a:buNone/>
            </a:pPr>
            <a:r>
              <a:rPr lang="en"/>
              <a:t>Mayank SIngh Thakur(MT23123)</a:t>
            </a:r>
            <a:endParaRPr/>
          </a:p>
          <a:p>
            <a:pPr indent="0" lvl="0" marL="0" rtl="0" algn="r">
              <a:spcBef>
                <a:spcPts val="800"/>
              </a:spcBef>
              <a:spcAft>
                <a:spcPts val="0"/>
              </a:spcAft>
              <a:buNone/>
            </a:pPr>
            <a:r>
              <a:rPr lang="en"/>
              <a:t>Rashi Khandelwal(MT23072)</a:t>
            </a:r>
            <a:endParaRPr/>
          </a:p>
          <a:p>
            <a:pPr indent="0" lvl="0" marL="0" rtl="0" algn="r">
              <a:spcBef>
                <a:spcPts val="8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System Prototype</a:t>
            </a:r>
            <a:endParaRPr/>
          </a:p>
        </p:txBody>
      </p:sp>
      <p:pic>
        <p:nvPicPr>
          <p:cNvPr id="220" name="Google Shape;220;p29"/>
          <p:cNvPicPr preferRelativeResize="0"/>
          <p:nvPr/>
        </p:nvPicPr>
        <p:blipFill rotWithShape="1">
          <a:blip r:embed="rId3">
            <a:alphaModFix/>
          </a:blip>
          <a:srcRect b="4059" l="23259" r="21701" t="1529"/>
          <a:stretch/>
        </p:blipFill>
        <p:spPr>
          <a:xfrm>
            <a:off x="632075" y="975375"/>
            <a:ext cx="3758798" cy="3042550"/>
          </a:xfrm>
          <a:prstGeom prst="rect">
            <a:avLst/>
          </a:prstGeom>
          <a:noFill/>
          <a:ln>
            <a:noFill/>
          </a:ln>
        </p:spPr>
      </p:pic>
      <p:pic>
        <p:nvPicPr>
          <p:cNvPr id="221" name="Google Shape;221;p29"/>
          <p:cNvPicPr preferRelativeResize="0"/>
          <p:nvPr/>
        </p:nvPicPr>
        <p:blipFill>
          <a:blip r:embed="rId4">
            <a:alphaModFix/>
          </a:blip>
          <a:stretch>
            <a:fillRect/>
          </a:stretch>
        </p:blipFill>
        <p:spPr>
          <a:xfrm>
            <a:off x="4572000" y="1365775"/>
            <a:ext cx="4160425" cy="3703799"/>
          </a:xfrm>
          <a:prstGeom prst="rect">
            <a:avLst/>
          </a:prstGeom>
          <a:noFill/>
          <a:ln>
            <a:noFill/>
          </a:ln>
        </p:spPr>
      </p:pic>
      <p:sp>
        <p:nvSpPr>
          <p:cNvPr id="222" name="Google Shape;222;p29"/>
          <p:cNvSpPr txBox="1"/>
          <p:nvPr/>
        </p:nvSpPr>
        <p:spPr>
          <a:xfrm>
            <a:off x="1259750" y="4043475"/>
            <a:ext cx="17415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Landing Page</a:t>
            </a:r>
            <a:endParaRPr sz="2100">
              <a:solidFill>
                <a:schemeClr val="dk1"/>
              </a:solidFill>
              <a:latin typeface="Calibri"/>
              <a:ea typeface="Calibri"/>
              <a:cs typeface="Calibri"/>
              <a:sym typeface="Calibri"/>
            </a:endParaRPr>
          </a:p>
        </p:txBody>
      </p:sp>
      <p:sp>
        <p:nvSpPr>
          <p:cNvPr id="223" name="Google Shape;223;p29"/>
          <p:cNvSpPr txBox="1"/>
          <p:nvPr/>
        </p:nvSpPr>
        <p:spPr>
          <a:xfrm>
            <a:off x="5600925" y="893825"/>
            <a:ext cx="29841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Sample output</a:t>
            </a:r>
            <a:endParaRPr sz="21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Evaluation</a:t>
            </a:r>
            <a:endParaRPr/>
          </a:p>
        </p:txBody>
      </p:sp>
      <p:pic>
        <p:nvPicPr>
          <p:cNvPr id="229" name="Google Shape;229;p30"/>
          <p:cNvPicPr preferRelativeResize="0"/>
          <p:nvPr/>
        </p:nvPicPr>
        <p:blipFill>
          <a:blip r:embed="rId3">
            <a:alphaModFix/>
          </a:blip>
          <a:stretch>
            <a:fillRect/>
          </a:stretch>
        </p:blipFill>
        <p:spPr>
          <a:xfrm>
            <a:off x="1443875" y="1123275"/>
            <a:ext cx="6274175" cy="385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1"/>
          <p:cNvPicPr preferRelativeResize="0"/>
          <p:nvPr/>
        </p:nvPicPr>
        <p:blipFill>
          <a:blip r:embed="rId3">
            <a:alphaModFix/>
          </a:blip>
          <a:stretch>
            <a:fillRect/>
          </a:stretch>
        </p:blipFill>
        <p:spPr>
          <a:xfrm>
            <a:off x="2101375" y="1148825"/>
            <a:ext cx="4029875" cy="3842275"/>
          </a:xfrm>
          <a:prstGeom prst="rect">
            <a:avLst/>
          </a:prstGeom>
          <a:noFill/>
          <a:ln>
            <a:noFill/>
          </a:ln>
        </p:spPr>
      </p:pic>
      <p:sp>
        <p:nvSpPr>
          <p:cNvPr id="235" name="Google Shape;235;p31"/>
          <p:cNvSpPr txBox="1"/>
          <p:nvPr>
            <p:ph type="title"/>
          </p:nvPr>
        </p:nvSpPr>
        <p:spPr>
          <a:xfrm>
            <a:off x="633845" y="274320"/>
            <a:ext cx="7084200" cy="619500"/>
          </a:xfrm>
          <a:prstGeom prst="rect">
            <a:avLst/>
          </a:prstGeom>
        </p:spPr>
        <p:txBody>
          <a:bodyPr anchorCtr="0" anchor="ctr" bIns="34275" lIns="68575" spcFirstLastPara="1" rIns="68575" wrap="square" tIns="3427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SzPct val="33333"/>
              <a:buFont typeface="Arial"/>
              <a:buNone/>
            </a:pPr>
            <a:r>
              <a:rPr lang="en"/>
              <a:t>Evaluation</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How our project uses IR ?</a:t>
            </a:r>
            <a:endParaRPr/>
          </a:p>
        </p:txBody>
      </p:sp>
      <p:pic>
        <p:nvPicPr>
          <p:cNvPr id="241" name="Google Shape;241;p32"/>
          <p:cNvPicPr preferRelativeResize="0"/>
          <p:nvPr/>
        </p:nvPicPr>
        <p:blipFill>
          <a:blip r:embed="rId3">
            <a:alphaModFix/>
          </a:blip>
          <a:stretch>
            <a:fillRect/>
          </a:stretch>
        </p:blipFill>
        <p:spPr>
          <a:xfrm>
            <a:off x="1832542" y="893825"/>
            <a:ext cx="4846208" cy="4249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References</a:t>
            </a:r>
            <a:endParaRPr/>
          </a:p>
        </p:txBody>
      </p:sp>
      <p:sp>
        <p:nvSpPr>
          <p:cNvPr id="247" name="Google Shape;247;p33"/>
          <p:cNvSpPr txBox="1"/>
          <p:nvPr>
            <p:ph idx="1" type="body"/>
          </p:nvPr>
        </p:nvSpPr>
        <p:spPr>
          <a:xfrm>
            <a:off x="633845" y="1035886"/>
            <a:ext cx="7886700" cy="3599100"/>
          </a:xfrm>
          <a:prstGeom prst="rect">
            <a:avLst/>
          </a:prstGeom>
        </p:spPr>
        <p:txBody>
          <a:bodyPr anchorCtr="0" anchor="t" bIns="34275" lIns="68575" spcFirstLastPara="1" rIns="68575" wrap="square" tIns="34275">
            <a:normAutofit lnSpcReduction="20000"/>
          </a:bodyPr>
          <a:lstStyle/>
          <a:p>
            <a:pPr indent="-317500" lvl="0" marL="457200" rtl="0" algn="just">
              <a:spcBef>
                <a:spcPts val="800"/>
              </a:spcBef>
              <a:spcAft>
                <a:spcPts val="0"/>
              </a:spcAft>
              <a:buSzPts val="1400"/>
              <a:buFont typeface="Calibri"/>
              <a:buAutoNum type="arabicPeriod"/>
            </a:pPr>
            <a:r>
              <a:rPr lang="en" sz="1400"/>
              <a:t>M. Houtinezhad and H. R. Ghaffary, "Effective retrieval of related documents based on spelling correction to improve information retrieval system," 2018 3rd Conference on Swarm Intelligence and Evolutionary Computation (CSIEC), Bam, Iran, 2018, pp. 1-6, doi: 10.1109/CSIEC.2018.8405418. </a:t>
            </a:r>
            <a:endParaRPr sz="1400"/>
          </a:p>
          <a:p>
            <a:pPr indent="0" lvl="0" marL="0" rtl="0" algn="just">
              <a:spcBef>
                <a:spcPts val="800"/>
              </a:spcBef>
              <a:spcAft>
                <a:spcPts val="0"/>
              </a:spcAft>
              <a:buNone/>
            </a:pPr>
            <a:r>
              <a:t/>
            </a:r>
            <a:endParaRPr sz="1400"/>
          </a:p>
          <a:p>
            <a:pPr indent="-317500" lvl="0" marL="457200" rtl="0" algn="just">
              <a:spcBef>
                <a:spcPts val="800"/>
              </a:spcBef>
              <a:spcAft>
                <a:spcPts val="0"/>
              </a:spcAft>
              <a:buSzPts val="1400"/>
              <a:buFont typeface="Calibri"/>
              <a:buAutoNum type="arabicPeriod"/>
            </a:pPr>
            <a:r>
              <a:rPr lang="en" sz="1400">
                <a:highlight>
                  <a:srgbClr val="FFFFFF"/>
                </a:highlight>
              </a:rPr>
              <a:t>C. Esposito and O. Tamburis, "An Effective Retrieval Approach for Documents Related to Past Civil Engineering Projects," </a:t>
            </a:r>
            <a:r>
              <a:rPr i="1" lang="en" sz="1400">
                <a:highlight>
                  <a:srgbClr val="FFFFFF"/>
                </a:highlight>
              </a:rPr>
              <a:t>2019 IEEE 28th International Conference on Enabling Technologies: Infrastructure for Collaborative Enterprises (WETICE)</a:t>
            </a:r>
            <a:r>
              <a:rPr lang="en" sz="1400">
                <a:highlight>
                  <a:srgbClr val="FFFFFF"/>
                </a:highlight>
              </a:rPr>
              <a:t>, Napoli, Italy, 2019, pp. 295-300, doi: 10.1109/WETICE.2019.00068.</a:t>
            </a:r>
            <a:endParaRPr sz="1400">
              <a:highlight>
                <a:srgbClr val="FFFFFF"/>
              </a:highlight>
            </a:endParaRPr>
          </a:p>
          <a:p>
            <a:pPr indent="-228600" lvl="0" marL="457200" rtl="0" algn="l">
              <a:lnSpc>
                <a:spcPct val="130000"/>
              </a:lnSpc>
              <a:spcBef>
                <a:spcPts val="0"/>
              </a:spcBef>
              <a:spcAft>
                <a:spcPts val="0"/>
              </a:spcAft>
              <a:buClr>
                <a:schemeClr val="dk1"/>
              </a:buClr>
              <a:buSzPts val="1400"/>
              <a:buFont typeface="Calibri"/>
              <a:buNone/>
            </a:pPr>
            <a:r>
              <a:t/>
            </a:r>
            <a:endParaRPr sz="1400">
              <a:highlight>
                <a:srgbClr val="FFFFFF"/>
              </a:highlight>
            </a:endParaRPr>
          </a:p>
          <a:p>
            <a:pPr indent="-317500" lvl="0" marL="457200" rtl="0" algn="just">
              <a:spcBef>
                <a:spcPts val="0"/>
              </a:spcBef>
              <a:spcAft>
                <a:spcPts val="0"/>
              </a:spcAft>
              <a:buSzPts val="1400"/>
              <a:buFont typeface="Calibri"/>
              <a:buAutoNum type="arabicPeriod"/>
            </a:pPr>
            <a:r>
              <a:rPr lang="en" sz="1400">
                <a:highlight>
                  <a:srgbClr val="FFFFFF"/>
                </a:highlight>
              </a:rPr>
              <a:t>Ritwik Mishra, Simranjeet Singh, Jasmeet Kaur, Pushpendra Singh, and Rajiv Shah. 2023. </a:t>
            </a:r>
            <a:r>
              <a:rPr lang="en" sz="1400">
                <a:highlight>
                  <a:srgbClr val="FFFFFF"/>
                </a:highlight>
                <a:uFill>
                  <a:noFill/>
                </a:uFill>
                <a:hlinkClick r:id="rId3"/>
              </a:rPr>
              <a:t>Hindi Chatbot for Supporting Maternal and Child Health Related Queries in Rural India</a:t>
            </a:r>
            <a:r>
              <a:rPr lang="en" sz="1400">
                <a:highlight>
                  <a:srgbClr val="FFFFFF"/>
                </a:highlight>
              </a:rPr>
              <a:t>. In </a:t>
            </a:r>
            <a:r>
              <a:rPr i="1" lang="en" sz="1400">
                <a:highlight>
                  <a:srgbClr val="FFFFFF"/>
                </a:highlight>
              </a:rPr>
              <a:t>Proceedings of the 5th Clinical Natural Language Processing Workshop</a:t>
            </a:r>
            <a:r>
              <a:rPr lang="en" sz="1400">
                <a:highlight>
                  <a:srgbClr val="FFFFFF"/>
                </a:highlight>
              </a:rPr>
              <a:t>, pages 69–77, Toronto, Canada. Association for Computational Linguistics. </a:t>
            </a:r>
            <a:endParaRPr sz="1400">
              <a:highlight>
                <a:srgbClr val="FFFFFF"/>
              </a:highlight>
            </a:endParaRPr>
          </a:p>
          <a:p>
            <a:pPr indent="0" lvl="0" marL="0" rtl="0" algn="just">
              <a:spcBef>
                <a:spcPts val="800"/>
              </a:spcBef>
              <a:spcAft>
                <a:spcPts val="0"/>
              </a:spcAft>
              <a:buNone/>
            </a:pPr>
            <a:r>
              <a:t/>
            </a:r>
            <a:endParaRPr sz="1400">
              <a:highlight>
                <a:srgbClr val="FFFFFF"/>
              </a:highlight>
            </a:endParaRPr>
          </a:p>
          <a:p>
            <a:pPr indent="-317500" lvl="0" marL="457200" rtl="0" algn="just">
              <a:spcBef>
                <a:spcPts val="800"/>
              </a:spcBef>
              <a:spcAft>
                <a:spcPts val="0"/>
              </a:spcAft>
              <a:buSzPts val="1400"/>
              <a:buFont typeface="Calibri"/>
              <a:buAutoNum type="arabicPeriod"/>
            </a:pPr>
            <a:r>
              <a:rPr lang="en" sz="1400">
                <a:highlight>
                  <a:srgbClr val="FFFFFF"/>
                </a:highlight>
              </a:rPr>
              <a:t>S. V. S and P. R, "Text Pre-Processing Methods on Cross Language Information Retrieval," 2022 International Conference on Connected Systems &amp; Intelligence (CSI), Trivandrum, India, 2022, pp. 1-5, doi: 10.1109/CSI54720.2022.9923952. keywords: {Information retrieval;Feature extraction;Tokenization;Task analysis;Text pre-processing;CLIR;stemming;Tamil;Malayalam},</a:t>
            </a:r>
            <a:endParaRPr sz="1400">
              <a:highlight>
                <a:srgbClr val="FFFFFF"/>
              </a:highlight>
            </a:endParaRPr>
          </a:p>
          <a:p>
            <a:pPr indent="0" lvl="0" marL="1371600" rtl="0" algn="just">
              <a:spcBef>
                <a:spcPts val="80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Outline</a:t>
            </a:r>
            <a:endParaRPr/>
          </a:p>
        </p:txBody>
      </p:sp>
      <p:pic>
        <p:nvPicPr>
          <p:cNvPr id="168" name="Google Shape;168;p21"/>
          <p:cNvPicPr preferRelativeResize="0"/>
          <p:nvPr/>
        </p:nvPicPr>
        <p:blipFill rotWithShape="1">
          <a:blip r:embed="rId3">
            <a:alphaModFix/>
          </a:blip>
          <a:srcRect b="41389" l="0" r="0" t="8387"/>
          <a:stretch/>
        </p:blipFill>
        <p:spPr>
          <a:xfrm>
            <a:off x="224488" y="1033050"/>
            <a:ext cx="8695025" cy="3275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Problem Statement</a:t>
            </a:r>
            <a:endParaRPr/>
          </a:p>
        </p:txBody>
      </p:sp>
      <p:pic>
        <p:nvPicPr>
          <p:cNvPr id="174" name="Google Shape;174;p22"/>
          <p:cNvPicPr preferRelativeResize="0"/>
          <p:nvPr/>
        </p:nvPicPr>
        <p:blipFill rotWithShape="1">
          <a:blip r:embed="rId3">
            <a:alphaModFix/>
          </a:blip>
          <a:srcRect b="19113" l="0" r="0" t="6046"/>
          <a:stretch/>
        </p:blipFill>
        <p:spPr>
          <a:xfrm>
            <a:off x="1582425" y="975400"/>
            <a:ext cx="5766101" cy="405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Motivation</a:t>
            </a:r>
            <a:endParaRPr/>
          </a:p>
        </p:txBody>
      </p:sp>
      <p:pic>
        <p:nvPicPr>
          <p:cNvPr id="180" name="Google Shape;180;p23"/>
          <p:cNvPicPr preferRelativeResize="0"/>
          <p:nvPr/>
        </p:nvPicPr>
        <p:blipFill>
          <a:blip r:embed="rId3">
            <a:alphaModFix/>
          </a:blip>
          <a:stretch>
            <a:fillRect/>
          </a:stretch>
        </p:blipFill>
        <p:spPr>
          <a:xfrm>
            <a:off x="3726999" y="1821374"/>
            <a:ext cx="1568299" cy="3136598"/>
          </a:xfrm>
          <a:prstGeom prst="rect">
            <a:avLst/>
          </a:prstGeom>
          <a:noFill/>
          <a:ln>
            <a:noFill/>
          </a:ln>
        </p:spPr>
      </p:pic>
      <p:sp>
        <p:nvSpPr>
          <p:cNvPr id="181" name="Google Shape;181;p23"/>
          <p:cNvSpPr/>
          <p:nvPr/>
        </p:nvSpPr>
        <p:spPr>
          <a:xfrm>
            <a:off x="4588200" y="1026550"/>
            <a:ext cx="2191200" cy="895800"/>
          </a:xfrm>
          <a:prstGeom prst="cloudCallout">
            <a:avLst>
              <a:gd fmla="val -31414" name="adj1"/>
              <a:gd fmla="val 67652" name="adj2"/>
            </a:avLst>
          </a:prstGeom>
          <a:solidFill>
            <a:srgbClr val="3DAC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Is there any metro station in this region ?</a:t>
            </a:r>
            <a:endParaRPr>
              <a:latin typeface="Calibri"/>
              <a:ea typeface="Calibri"/>
              <a:cs typeface="Calibri"/>
              <a:sym typeface="Calibri"/>
            </a:endParaRPr>
          </a:p>
        </p:txBody>
      </p:sp>
      <p:sp>
        <p:nvSpPr>
          <p:cNvPr id="182" name="Google Shape;182;p23"/>
          <p:cNvSpPr/>
          <p:nvPr/>
        </p:nvSpPr>
        <p:spPr>
          <a:xfrm>
            <a:off x="2054800" y="1026550"/>
            <a:ext cx="2271900" cy="1227000"/>
          </a:xfrm>
          <a:prstGeom prst="cloudCallout">
            <a:avLst>
              <a:gd fmla="val 46949" name="adj1"/>
              <a:gd fmla="val 46233" name="adj2"/>
            </a:avLst>
          </a:prstGeom>
          <a:solidFill>
            <a:srgbClr val="3DAC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How can I get the details of government hospitals in south delhi ?</a:t>
            </a:r>
            <a:endParaRPr sz="1300">
              <a:latin typeface="Calibri"/>
              <a:ea typeface="Calibri"/>
              <a:cs typeface="Calibri"/>
              <a:sym typeface="Calibri"/>
            </a:endParaRPr>
          </a:p>
        </p:txBody>
      </p:sp>
      <p:sp>
        <p:nvSpPr>
          <p:cNvPr id="183" name="Google Shape;183;p23"/>
          <p:cNvSpPr/>
          <p:nvPr/>
        </p:nvSpPr>
        <p:spPr>
          <a:xfrm>
            <a:off x="4788000" y="2645600"/>
            <a:ext cx="2064000" cy="1084200"/>
          </a:xfrm>
          <a:prstGeom prst="cloudCallout">
            <a:avLst>
              <a:gd fmla="val -43860" name="adj1"/>
              <a:gd fmla="val -81913" name="adj2"/>
            </a:avLst>
          </a:prstGeom>
          <a:solidFill>
            <a:srgbClr val="3DAC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How can I contact a particular school ?</a:t>
            </a:r>
            <a:endParaRPr>
              <a:latin typeface="Calibri"/>
              <a:ea typeface="Calibri"/>
              <a:cs typeface="Calibri"/>
              <a:sym typeface="Calibri"/>
            </a:endParaRPr>
          </a:p>
        </p:txBody>
      </p:sp>
      <p:sp>
        <p:nvSpPr>
          <p:cNvPr id="184" name="Google Shape;184;p23"/>
          <p:cNvSpPr/>
          <p:nvPr/>
        </p:nvSpPr>
        <p:spPr>
          <a:xfrm>
            <a:off x="2158750" y="3017125"/>
            <a:ext cx="2064000" cy="1084200"/>
          </a:xfrm>
          <a:prstGeom prst="cloudCallout">
            <a:avLst>
              <a:gd fmla="val 49443" name="adj1"/>
              <a:gd fmla="val -104480" name="adj2"/>
            </a:avLst>
          </a:prstGeom>
          <a:solidFill>
            <a:srgbClr val="3DAC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What is the IFSC code of any particular branch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Literature Review</a:t>
            </a:r>
            <a:endParaRPr/>
          </a:p>
        </p:txBody>
      </p:sp>
      <p:sp>
        <p:nvSpPr>
          <p:cNvPr id="190" name="Google Shape;190;p24"/>
          <p:cNvSpPr txBox="1"/>
          <p:nvPr>
            <p:ph idx="1" type="body"/>
          </p:nvPr>
        </p:nvSpPr>
        <p:spPr>
          <a:xfrm>
            <a:off x="710050" y="959674"/>
            <a:ext cx="7886700" cy="4031400"/>
          </a:xfrm>
          <a:prstGeom prst="rect">
            <a:avLst/>
          </a:prstGeom>
        </p:spPr>
        <p:txBody>
          <a:bodyPr anchorCtr="0" anchor="t" bIns="34275" lIns="68575" spcFirstLastPara="1" rIns="68575" wrap="square" tIns="34275">
            <a:noAutofit/>
          </a:bodyPr>
          <a:lstStyle/>
          <a:p>
            <a:pPr indent="0" lvl="0" marL="0" rtl="0" algn="just">
              <a:lnSpc>
                <a:spcPct val="100000"/>
              </a:lnSpc>
              <a:spcBef>
                <a:spcPts val="800"/>
              </a:spcBef>
              <a:spcAft>
                <a:spcPts val="0"/>
              </a:spcAft>
              <a:buSzPts val="605"/>
              <a:buNone/>
            </a:pPr>
            <a:r>
              <a:rPr lang="en" sz="1355">
                <a:latin typeface="Arial"/>
                <a:ea typeface="Arial"/>
                <a:cs typeface="Arial"/>
                <a:sym typeface="Arial"/>
              </a:rPr>
              <a:t>We read several papers for this project, some of which have been </a:t>
            </a:r>
            <a:r>
              <a:rPr lang="en" sz="1355">
                <a:latin typeface="Arial"/>
                <a:ea typeface="Arial"/>
                <a:cs typeface="Arial"/>
                <a:sym typeface="Arial"/>
              </a:rPr>
              <a:t>briefed </a:t>
            </a:r>
            <a:r>
              <a:rPr lang="en" sz="1355">
                <a:latin typeface="Arial"/>
                <a:ea typeface="Arial"/>
                <a:cs typeface="Arial"/>
                <a:sym typeface="Arial"/>
              </a:rPr>
              <a:t>here:</a:t>
            </a:r>
            <a:endParaRPr sz="1355">
              <a:latin typeface="Arial"/>
              <a:ea typeface="Arial"/>
              <a:cs typeface="Arial"/>
              <a:sym typeface="Arial"/>
            </a:endParaRPr>
          </a:p>
          <a:p>
            <a:pPr indent="-306639" lvl="0" marL="457200" rtl="0" algn="just">
              <a:lnSpc>
                <a:spcPct val="100000"/>
              </a:lnSpc>
              <a:spcBef>
                <a:spcPts val="800"/>
              </a:spcBef>
              <a:spcAft>
                <a:spcPts val="0"/>
              </a:spcAft>
              <a:buSzPts val="1229"/>
              <a:buFont typeface="Arial"/>
              <a:buAutoNum type="arabicPeriod"/>
            </a:pPr>
            <a:r>
              <a:rPr b="1" lang="en" sz="1613">
                <a:latin typeface="Arial"/>
                <a:ea typeface="Arial"/>
                <a:cs typeface="Arial"/>
                <a:sym typeface="Arial"/>
              </a:rPr>
              <a:t>Effective Retrieval Of Related Documents Based On Spelling Correction To Improve Information Retrieval System</a:t>
            </a:r>
            <a:endParaRPr b="1" sz="1613">
              <a:latin typeface="Arial"/>
              <a:ea typeface="Arial"/>
              <a:cs typeface="Arial"/>
              <a:sym typeface="Arial"/>
            </a:endParaRPr>
          </a:p>
          <a:p>
            <a:pPr indent="0" lvl="0" marL="457200" rtl="0" algn="just">
              <a:lnSpc>
                <a:spcPct val="100000"/>
              </a:lnSpc>
              <a:spcBef>
                <a:spcPts val="800"/>
              </a:spcBef>
              <a:spcAft>
                <a:spcPts val="0"/>
              </a:spcAft>
              <a:buSzPts val="605"/>
              <a:buNone/>
            </a:pPr>
            <a:r>
              <a:rPr lang="en" sz="1613">
                <a:latin typeface="Arial"/>
                <a:ea typeface="Arial"/>
                <a:cs typeface="Arial"/>
                <a:sym typeface="Arial"/>
              </a:rPr>
              <a:t>Due to the presence of vast amount of documents present on the web, this paper talks about information retrieval method which uses a combination of vector space modeling and language statistical model to improve the retrieval of related documents.</a:t>
            </a:r>
            <a:endParaRPr sz="1613">
              <a:latin typeface="Arial"/>
              <a:ea typeface="Arial"/>
              <a:cs typeface="Arial"/>
              <a:sym typeface="Arial"/>
            </a:endParaRPr>
          </a:p>
          <a:p>
            <a:pPr indent="0" lvl="0" marL="457200" rtl="0" algn="just">
              <a:lnSpc>
                <a:spcPct val="100000"/>
              </a:lnSpc>
              <a:spcBef>
                <a:spcPts val="800"/>
              </a:spcBef>
              <a:spcAft>
                <a:spcPts val="0"/>
              </a:spcAft>
              <a:buSzPts val="605"/>
              <a:buNone/>
            </a:pPr>
            <a:r>
              <a:t/>
            </a:r>
            <a:endParaRPr sz="1613">
              <a:latin typeface="Arial"/>
              <a:ea typeface="Arial"/>
              <a:cs typeface="Arial"/>
              <a:sym typeface="Arial"/>
            </a:endParaRPr>
          </a:p>
          <a:p>
            <a:pPr indent="-306639" lvl="0" marL="457200" rtl="0" algn="just">
              <a:lnSpc>
                <a:spcPct val="100000"/>
              </a:lnSpc>
              <a:spcBef>
                <a:spcPts val="800"/>
              </a:spcBef>
              <a:spcAft>
                <a:spcPts val="0"/>
              </a:spcAft>
              <a:buSzPts val="1229"/>
              <a:buFont typeface="Arial"/>
              <a:buAutoNum type="arabicPeriod"/>
            </a:pPr>
            <a:r>
              <a:rPr b="1" lang="en" sz="1613">
                <a:latin typeface="Arial"/>
                <a:ea typeface="Arial"/>
                <a:cs typeface="Arial"/>
                <a:sym typeface="Arial"/>
              </a:rPr>
              <a:t>An Effective Retrieval Approach for Documents related to Past Civil Engineering Projects</a:t>
            </a:r>
            <a:endParaRPr sz="1613">
              <a:latin typeface="Arial"/>
              <a:ea typeface="Arial"/>
              <a:cs typeface="Arial"/>
              <a:sym typeface="Arial"/>
            </a:endParaRPr>
          </a:p>
          <a:p>
            <a:pPr indent="0" lvl="0" marL="457200" rtl="0" algn="just">
              <a:lnSpc>
                <a:spcPct val="100000"/>
              </a:lnSpc>
              <a:spcBef>
                <a:spcPts val="800"/>
              </a:spcBef>
              <a:spcAft>
                <a:spcPts val="0"/>
              </a:spcAft>
              <a:buSzPts val="605"/>
              <a:buNone/>
            </a:pPr>
            <a:r>
              <a:rPr lang="en" sz="1739">
                <a:solidFill>
                  <a:srgbClr val="0D0D0D"/>
                </a:solidFill>
                <a:highlight>
                  <a:srgbClr val="FFFFFF"/>
                </a:highlight>
                <a:latin typeface="Arial"/>
                <a:ea typeface="Arial"/>
                <a:cs typeface="Arial"/>
                <a:sym typeface="Arial"/>
              </a:rPr>
              <a:t>The paper proposes an advanced document retrieval solution within the PROBIM project to efficiently manage and retrieve digital documents in civil engineering projects and tender responses, addressing challenges such as semantic search and usability for non-computer science users.</a:t>
            </a:r>
            <a:endParaRPr sz="1739">
              <a:solidFill>
                <a:srgbClr val="0D0D0D"/>
              </a:solidFill>
              <a:highlight>
                <a:srgbClr val="FFFFFF"/>
              </a:highlight>
              <a:latin typeface="Arial"/>
              <a:ea typeface="Arial"/>
              <a:cs typeface="Arial"/>
              <a:sym typeface="Arial"/>
            </a:endParaRPr>
          </a:p>
          <a:p>
            <a:pPr indent="0" lvl="0" marL="457200" rtl="0" algn="just">
              <a:lnSpc>
                <a:spcPct val="100000"/>
              </a:lnSpc>
              <a:spcBef>
                <a:spcPts val="800"/>
              </a:spcBef>
              <a:spcAft>
                <a:spcPts val="0"/>
              </a:spcAft>
              <a:buSzPts val="605"/>
              <a:buNone/>
            </a:pPr>
            <a:r>
              <a:t/>
            </a:r>
            <a:endParaRPr sz="1543">
              <a:latin typeface="Arial"/>
              <a:ea typeface="Arial"/>
              <a:cs typeface="Arial"/>
              <a:sym typeface="Arial"/>
            </a:endParaRPr>
          </a:p>
          <a:p>
            <a:pPr indent="0" lvl="0" marL="0" rtl="0" algn="just">
              <a:lnSpc>
                <a:spcPct val="100000"/>
              </a:lnSpc>
              <a:spcBef>
                <a:spcPts val="800"/>
              </a:spcBef>
              <a:spcAft>
                <a:spcPts val="0"/>
              </a:spcAft>
              <a:buSzPts val="605"/>
              <a:buNone/>
            </a:pPr>
            <a:r>
              <a:t/>
            </a:r>
            <a:endParaRPr sz="1543">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idx="1" type="body"/>
          </p:nvPr>
        </p:nvSpPr>
        <p:spPr>
          <a:xfrm>
            <a:off x="633845" y="1035886"/>
            <a:ext cx="7886700" cy="3599100"/>
          </a:xfrm>
          <a:prstGeom prst="rect">
            <a:avLst/>
          </a:prstGeom>
        </p:spPr>
        <p:txBody>
          <a:bodyPr anchorCtr="0" anchor="t" bIns="34275" lIns="68575" spcFirstLastPara="1" rIns="68575" wrap="square" tIns="34275">
            <a:noAutofit/>
          </a:bodyPr>
          <a:lstStyle/>
          <a:p>
            <a:pPr indent="0" lvl="0" marL="0" rtl="0" algn="just">
              <a:lnSpc>
                <a:spcPct val="115000"/>
              </a:lnSpc>
              <a:spcBef>
                <a:spcPts val="800"/>
              </a:spcBef>
              <a:spcAft>
                <a:spcPts val="0"/>
              </a:spcAft>
              <a:buSzPts val="440"/>
              <a:buNone/>
            </a:pPr>
            <a:r>
              <a:rPr lang="en" sz="1700">
                <a:latin typeface="Arial"/>
                <a:ea typeface="Arial"/>
                <a:cs typeface="Arial"/>
                <a:sym typeface="Arial"/>
              </a:rPr>
              <a:t>3.)  </a:t>
            </a:r>
            <a:r>
              <a:rPr b="1" lang="en" sz="1700">
                <a:latin typeface="Arial"/>
                <a:ea typeface="Arial"/>
                <a:cs typeface="Arial"/>
                <a:sym typeface="Arial"/>
              </a:rPr>
              <a:t>Hindi Chatbot for Supporting Maternal and Child Health Related Queries in Rural India </a:t>
            </a:r>
            <a:endParaRPr b="1" sz="1700">
              <a:latin typeface="Arial"/>
              <a:ea typeface="Arial"/>
              <a:cs typeface="Arial"/>
              <a:sym typeface="Arial"/>
            </a:endParaRPr>
          </a:p>
          <a:p>
            <a:pPr indent="0" lvl="0" marL="0" rtl="0" algn="just">
              <a:lnSpc>
                <a:spcPct val="115000"/>
              </a:lnSpc>
              <a:spcBef>
                <a:spcPts val="800"/>
              </a:spcBef>
              <a:spcAft>
                <a:spcPts val="0"/>
              </a:spcAft>
              <a:buSzPts val="440"/>
              <a:buNone/>
            </a:pPr>
            <a:r>
              <a:rPr lang="en" sz="1700">
                <a:latin typeface="Arial"/>
                <a:ea typeface="Arial"/>
                <a:cs typeface="Arial"/>
                <a:sym typeface="Arial"/>
              </a:rPr>
              <a:t>This </a:t>
            </a:r>
            <a:r>
              <a:rPr lang="en" sz="1700">
                <a:latin typeface="Arial"/>
                <a:ea typeface="Arial"/>
                <a:cs typeface="Arial"/>
                <a:sym typeface="Arial"/>
              </a:rPr>
              <a:t>paper</a:t>
            </a:r>
            <a:r>
              <a:rPr lang="en" sz="1700">
                <a:latin typeface="Arial"/>
                <a:ea typeface="Arial"/>
                <a:cs typeface="Arial"/>
                <a:sym typeface="Arial"/>
              </a:rPr>
              <a:t> uses different techniques such as DTP (Dynamic Time Pruning), SPC (Sentence Pair Classification),  and COS (Cosine similarity) to </a:t>
            </a:r>
            <a:r>
              <a:rPr lang="en" sz="1700">
                <a:latin typeface="Arial"/>
                <a:ea typeface="Arial"/>
                <a:cs typeface="Arial"/>
                <a:sym typeface="Arial"/>
              </a:rPr>
              <a:t>assess</a:t>
            </a:r>
            <a:r>
              <a:rPr lang="en" sz="1700">
                <a:latin typeface="Arial"/>
                <a:ea typeface="Arial"/>
                <a:cs typeface="Arial"/>
                <a:sym typeface="Arial"/>
              </a:rPr>
              <a:t> sentence similarity and retrieve relevant information. It utilizes FAQ-based model    and is implemented </a:t>
            </a:r>
            <a:r>
              <a:rPr lang="en" sz="1700">
                <a:latin typeface="Arial"/>
                <a:ea typeface="Arial"/>
                <a:cs typeface="Arial"/>
                <a:sym typeface="Arial"/>
              </a:rPr>
              <a:t>using</a:t>
            </a:r>
            <a:r>
              <a:rPr lang="en" sz="1700">
                <a:latin typeface="Arial"/>
                <a:ea typeface="Arial"/>
                <a:cs typeface="Arial"/>
                <a:sym typeface="Arial"/>
              </a:rPr>
              <a:t> a healthcare database in Hindi.</a:t>
            </a:r>
            <a:endParaRPr sz="1700">
              <a:latin typeface="Arial"/>
              <a:ea typeface="Arial"/>
              <a:cs typeface="Arial"/>
              <a:sym typeface="Arial"/>
            </a:endParaRPr>
          </a:p>
          <a:p>
            <a:pPr indent="0" lvl="0" marL="0" rtl="0" algn="just">
              <a:lnSpc>
                <a:spcPct val="115000"/>
              </a:lnSpc>
              <a:spcBef>
                <a:spcPts val="800"/>
              </a:spcBef>
              <a:spcAft>
                <a:spcPts val="0"/>
              </a:spcAft>
              <a:buSzPts val="440"/>
              <a:buNone/>
            </a:pPr>
            <a:r>
              <a:rPr lang="en" sz="1700">
                <a:latin typeface="Arial"/>
                <a:ea typeface="Arial"/>
                <a:cs typeface="Arial"/>
                <a:sym typeface="Arial"/>
              </a:rPr>
              <a:t> 4.)  </a:t>
            </a:r>
            <a:r>
              <a:rPr b="1" lang="en" sz="1700">
                <a:latin typeface="Arial"/>
                <a:ea typeface="Arial"/>
                <a:cs typeface="Arial"/>
                <a:sym typeface="Arial"/>
              </a:rPr>
              <a:t>Text Pre-Processing Methods on Cross Language Information Retrieval</a:t>
            </a:r>
            <a:endParaRPr b="1" sz="1700">
              <a:latin typeface="Arial"/>
              <a:ea typeface="Arial"/>
              <a:cs typeface="Arial"/>
              <a:sym typeface="Arial"/>
            </a:endParaRPr>
          </a:p>
          <a:p>
            <a:pPr indent="0" lvl="0" marL="0" rtl="0" algn="just">
              <a:lnSpc>
                <a:spcPct val="115000"/>
              </a:lnSpc>
              <a:spcBef>
                <a:spcPts val="800"/>
              </a:spcBef>
              <a:spcAft>
                <a:spcPts val="0"/>
              </a:spcAft>
              <a:buSzPts val="440"/>
              <a:buNone/>
            </a:pPr>
            <a:r>
              <a:rPr lang="en" sz="1700">
                <a:latin typeface="Arial"/>
                <a:ea typeface="Arial"/>
                <a:cs typeface="Arial"/>
                <a:sym typeface="Arial"/>
              </a:rPr>
              <a:t>This paper highlights the significance of text pre-processing in CLIR systems and provides insights into the impact of different pre-processing techniques on the effectiveness of CLIR models for languages like Tamil and Malayalam. It uses Tokenization, Noise Removal, stop word Removal, Stemming and Term weighting with TF-IDF for text preprocessing.</a:t>
            </a:r>
            <a:endParaRPr b="1" sz="1700">
              <a:latin typeface="Arial"/>
              <a:ea typeface="Arial"/>
              <a:cs typeface="Arial"/>
              <a:sym typeface="Arial"/>
            </a:endParaRPr>
          </a:p>
          <a:p>
            <a:pPr indent="0" lvl="0" marL="0" rtl="0" algn="just">
              <a:lnSpc>
                <a:spcPct val="115000"/>
              </a:lnSpc>
              <a:spcBef>
                <a:spcPts val="800"/>
              </a:spcBef>
              <a:spcAft>
                <a:spcPts val="0"/>
              </a:spcAft>
              <a:buSzPts val="440"/>
              <a:buNone/>
            </a:pPr>
            <a:r>
              <a:t/>
            </a:r>
            <a:endParaRPr b="1" sz="1700"/>
          </a:p>
          <a:p>
            <a:pPr indent="0" lvl="0" marL="0" rtl="0" algn="just">
              <a:lnSpc>
                <a:spcPct val="115000"/>
              </a:lnSpc>
              <a:spcBef>
                <a:spcPts val="800"/>
              </a:spcBef>
              <a:spcAft>
                <a:spcPts val="0"/>
              </a:spcAft>
              <a:buSzPts val="440"/>
              <a:buNone/>
            </a:pPr>
            <a:r>
              <a:t/>
            </a:r>
            <a:endParaRPr b="1" sz="1700"/>
          </a:p>
          <a:p>
            <a:pPr indent="0" lvl="0" marL="0" rtl="0" algn="just">
              <a:lnSpc>
                <a:spcPct val="115000"/>
              </a:lnSpc>
              <a:spcBef>
                <a:spcPts val="800"/>
              </a:spcBef>
              <a:spcAft>
                <a:spcPts val="800"/>
              </a:spcAft>
              <a:buSzPts val="440"/>
              <a:buNone/>
            </a:pPr>
            <a:r>
              <a:t/>
            </a:r>
            <a:endParaRPr b="1" sz="1700"/>
          </a:p>
        </p:txBody>
      </p:sp>
      <p:sp>
        <p:nvSpPr>
          <p:cNvPr id="196" name="Google Shape;196;p25"/>
          <p:cNvSpPr txBox="1"/>
          <p:nvPr>
            <p:ph type="title"/>
          </p:nvPr>
        </p:nvSpPr>
        <p:spPr>
          <a:xfrm>
            <a:off x="633845" y="274320"/>
            <a:ext cx="7084200" cy="619500"/>
          </a:xfrm>
          <a:prstGeom prst="rect">
            <a:avLst/>
          </a:prstGeom>
        </p:spPr>
        <p:txBody>
          <a:bodyPr anchorCtr="0" anchor="ctr" bIns="34275" lIns="68575" spcFirstLastPara="1" rIns="68575" wrap="square" tIns="3427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SzPct val="33333"/>
              <a:buFont typeface="Arial"/>
              <a:buNone/>
            </a:pPr>
            <a:r>
              <a:rPr lang="en"/>
              <a:t>Literature Review</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Methodology</a:t>
            </a:r>
            <a:endParaRPr/>
          </a:p>
        </p:txBody>
      </p:sp>
      <p:pic>
        <p:nvPicPr>
          <p:cNvPr id="202" name="Google Shape;202;p26"/>
          <p:cNvPicPr preferRelativeResize="0"/>
          <p:nvPr/>
        </p:nvPicPr>
        <p:blipFill rotWithShape="1">
          <a:blip r:embed="rId3">
            <a:alphaModFix/>
          </a:blip>
          <a:srcRect b="15163" l="0" r="0" t="7033"/>
          <a:stretch/>
        </p:blipFill>
        <p:spPr>
          <a:xfrm>
            <a:off x="1143000" y="986937"/>
            <a:ext cx="6857999" cy="400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Novelty</a:t>
            </a:r>
            <a:endParaRPr/>
          </a:p>
        </p:txBody>
      </p:sp>
      <p:pic>
        <p:nvPicPr>
          <p:cNvPr id="208" name="Google Shape;208;p27"/>
          <p:cNvPicPr preferRelativeResize="0"/>
          <p:nvPr/>
        </p:nvPicPr>
        <p:blipFill rotWithShape="1">
          <a:blip r:embed="rId3">
            <a:alphaModFix/>
          </a:blip>
          <a:srcRect b="0" l="0" r="0" t="9247"/>
          <a:stretch/>
        </p:blipFill>
        <p:spPr>
          <a:xfrm>
            <a:off x="1217500" y="1000925"/>
            <a:ext cx="6348150" cy="40731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28"/>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Proposed Solution</a:t>
            </a:r>
            <a:endParaRPr/>
          </a:p>
        </p:txBody>
      </p:sp>
      <p:sp>
        <p:nvSpPr>
          <p:cNvPr id="214" name="Google Shape;214;p28"/>
          <p:cNvSpPr txBox="1"/>
          <p:nvPr>
            <p:ph idx="1" type="body"/>
          </p:nvPr>
        </p:nvSpPr>
        <p:spPr>
          <a:xfrm>
            <a:off x="564650" y="955149"/>
            <a:ext cx="7886700" cy="3985500"/>
          </a:xfrm>
          <a:prstGeom prst="rect">
            <a:avLst/>
          </a:prstGeom>
          <a:solidFill>
            <a:schemeClr val="lt1"/>
          </a:solidFill>
        </p:spPr>
        <p:txBody>
          <a:bodyPr anchorCtr="0" anchor="t" bIns="34275" lIns="68575" spcFirstLastPara="1" rIns="68575" wrap="square" tIns="34275">
            <a:noAutofit/>
          </a:bodyPr>
          <a:lstStyle/>
          <a:p>
            <a:pPr indent="-317500" lvl="0" marL="457200" rtl="0" algn="just">
              <a:lnSpc>
                <a:spcPct val="115000"/>
              </a:lnSpc>
              <a:spcBef>
                <a:spcPts val="900"/>
              </a:spcBef>
              <a:spcAft>
                <a:spcPts val="0"/>
              </a:spcAft>
              <a:buSzPts val="1400"/>
              <a:buFont typeface="Microsoft Yahei"/>
              <a:buAutoNum type="arabicPeriod"/>
            </a:pPr>
            <a:r>
              <a:rPr b="1" lang="en" sz="1400">
                <a:highlight>
                  <a:srgbClr val="FFFFFF"/>
                </a:highlight>
                <a:latin typeface="Arial"/>
                <a:ea typeface="Arial"/>
                <a:cs typeface="Arial"/>
                <a:sym typeface="Arial"/>
              </a:rPr>
              <a:t>Data Collection</a:t>
            </a:r>
            <a:r>
              <a:rPr lang="en" sz="1400">
                <a:highlight>
                  <a:srgbClr val="FFFFFF"/>
                </a:highlight>
                <a:latin typeface="Arial"/>
                <a:ea typeface="Arial"/>
                <a:cs typeface="Arial"/>
                <a:sym typeface="Arial"/>
              </a:rPr>
              <a:t>: We have collected comprehensive public infrastructure data for three cities, ensuring a wide range of information is available for retrieval.</a:t>
            </a:r>
            <a:endParaRPr sz="1400">
              <a:highlight>
                <a:srgbClr val="FFFFFF"/>
              </a:highlight>
              <a:latin typeface="Arial"/>
              <a:ea typeface="Arial"/>
              <a:cs typeface="Arial"/>
              <a:sym typeface="Arial"/>
            </a:endParaRPr>
          </a:p>
          <a:p>
            <a:pPr indent="-317500" lvl="0" marL="457200" rtl="0" algn="just">
              <a:lnSpc>
                <a:spcPct val="115000"/>
              </a:lnSpc>
              <a:spcBef>
                <a:spcPts val="900"/>
              </a:spcBef>
              <a:spcAft>
                <a:spcPts val="0"/>
              </a:spcAft>
              <a:buSzPts val="1400"/>
              <a:buFont typeface="Arial"/>
              <a:buAutoNum type="arabicPeriod"/>
            </a:pPr>
            <a:r>
              <a:rPr b="1" lang="en" sz="1400">
                <a:highlight>
                  <a:srgbClr val="FFFFFF"/>
                </a:highlight>
                <a:latin typeface="Arial"/>
                <a:ea typeface="Arial"/>
                <a:cs typeface="Arial"/>
                <a:sym typeface="Arial"/>
              </a:rPr>
              <a:t>TF-IDF</a:t>
            </a:r>
            <a:r>
              <a:rPr lang="en" sz="1400">
                <a:highlight>
                  <a:srgbClr val="FFFFFF"/>
                </a:highlight>
                <a:latin typeface="Arial"/>
                <a:ea typeface="Arial"/>
                <a:cs typeface="Arial"/>
                <a:sym typeface="Arial"/>
              </a:rPr>
              <a:t>: We employ Term Frequency-Inverse Document Frequency (TF-IDF) to weigh the importance of different words in the user’s query, improving the accuracy of the search results.</a:t>
            </a:r>
            <a:endParaRPr sz="1400">
              <a:highlight>
                <a:srgbClr val="FFFFFF"/>
              </a:highlight>
              <a:latin typeface="Arial"/>
              <a:ea typeface="Arial"/>
              <a:cs typeface="Arial"/>
              <a:sym typeface="Arial"/>
            </a:endParaRPr>
          </a:p>
          <a:p>
            <a:pPr indent="-317500" lvl="0" marL="457200" rtl="0" algn="just">
              <a:lnSpc>
                <a:spcPct val="115000"/>
              </a:lnSpc>
              <a:spcBef>
                <a:spcPts val="900"/>
              </a:spcBef>
              <a:spcAft>
                <a:spcPts val="0"/>
              </a:spcAft>
              <a:buSzPts val="1400"/>
              <a:buFont typeface="Microsoft Yahei"/>
              <a:buAutoNum type="arabicPeriod"/>
            </a:pPr>
            <a:r>
              <a:rPr b="1" lang="en" sz="1400">
                <a:highlight>
                  <a:srgbClr val="FFFFFF"/>
                </a:highlight>
                <a:latin typeface="Arial"/>
                <a:ea typeface="Arial"/>
                <a:cs typeface="Arial"/>
                <a:sym typeface="Arial"/>
              </a:rPr>
              <a:t>Similarity Search</a:t>
            </a:r>
            <a:r>
              <a:rPr lang="en" sz="1400">
                <a:highlight>
                  <a:srgbClr val="FFFFFF"/>
                </a:highlight>
                <a:latin typeface="Arial"/>
                <a:ea typeface="Arial"/>
                <a:cs typeface="Arial"/>
                <a:sym typeface="Arial"/>
              </a:rPr>
              <a:t>: Our system uses similarity search algorithms to find the most relevant data based on the user’s query.</a:t>
            </a:r>
            <a:endParaRPr sz="1400">
              <a:highlight>
                <a:srgbClr val="FFFFFF"/>
              </a:highlight>
              <a:latin typeface="Arial"/>
              <a:ea typeface="Arial"/>
              <a:cs typeface="Arial"/>
              <a:sym typeface="Arial"/>
            </a:endParaRPr>
          </a:p>
          <a:p>
            <a:pPr indent="-317500" lvl="0" marL="457200" rtl="0" algn="just">
              <a:lnSpc>
                <a:spcPct val="115000"/>
              </a:lnSpc>
              <a:spcBef>
                <a:spcPts val="900"/>
              </a:spcBef>
              <a:spcAft>
                <a:spcPts val="0"/>
              </a:spcAft>
              <a:buSzPts val="1400"/>
              <a:buFont typeface="Microsoft Yahei"/>
              <a:buAutoNum type="arabicPeriod"/>
            </a:pPr>
            <a:r>
              <a:rPr b="1" lang="en" sz="1400">
                <a:highlight>
                  <a:srgbClr val="FFFFFF"/>
                </a:highlight>
                <a:latin typeface="Arial"/>
                <a:ea typeface="Arial"/>
                <a:cs typeface="Arial"/>
                <a:sym typeface="Arial"/>
              </a:rPr>
              <a:t>Spell Correction</a:t>
            </a:r>
            <a:r>
              <a:rPr lang="en" sz="1400">
                <a:highlight>
                  <a:srgbClr val="FFFFFF"/>
                </a:highlight>
                <a:latin typeface="Arial"/>
                <a:ea typeface="Arial"/>
                <a:cs typeface="Arial"/>
                <a:sym typeface="Arial"/>
              </a:rPr>
              <a:t>: Our system includes a fuzzy module for spell correction, ensuring that minor spelling errors in the user’s query do not hinder the retrieval of relevant data.</a:t>
            </a:r>
            <a:endParaRPr sz="1400">
              <a:highlight>
                <a:srgbClr val="FFFFFF"/>
              </a:highlight>
              <a:latin typeface="Arial"/>
              <a:ea typeface="Arial"/>
              <a:cs typeface="Arial"/>
              <a:sym typeface="Arial"/>
            </a:endParaRPr>
          </a:p>
          <a:p>
            <a:pPr indent="-317500" lvl="0" marL="457200" rtl="0" algn="just">
              <a:lnSpc>
                <a:spcPct val="115000"/>
              </a:lnSpc>
              <a:spcBef>
                <a:spcPts val="900"/>
              </a:spcBef>
              <a:spcAft>
                <a:spcPts val="0"/>
              </a:spcAft>
              <a:buSzPts val="1400"/>
              <a:buFont typeface="Microsoft Yahei"/>
              <a:buAutoNum type="arabicPeriod"/>
            </a:pPr>
            <a:r>
              <a:rPr b="1" lang="en" sz="1400">
                <a:highlight>
                  <a:srgbClr val="FFFFFF"/>
                </a:highlight>
                <a:latin typeface="Arial"/>
                <a:ea typeface="Arial"/>
                <a:cs typeface="Arial"/>
                <a:sym typeface="Arial"/>
              </a:rPr>
              <a:t>User Interface</a:t>
            </a:r>
            <a:r>
              <a:rPr lang="en" sz="1400">
                <a:highlight>
                  <a:srgbClr val="FFFFFF"/>
                </a:highlight>
                <a:latin typeface="Arial"/>
                <a:ea typeface="Arial"/>
                <a:cs typeface="Arial"/>
                <a:sym typeface="Arial"/>
              </a:rPr>
              <a:t>: We have developed an intuitive UI that allows users to easily input their queries and retrieve the relevant data.</a:t>
            </a:r>
            <a:endParaRPr sz="1400">
              <a:highlight>
                <a:srgbClr val="FFFFFF"/>
              </a:highlight>
              <a:latin typeface="Arial"/>
              <a:ea typeface="Arial"/>
              <a:cs typeface="Arial"/>
              <a:sym typeface="Arial"/>
            </a:endParaRPr>
          </a:p>
          <a:p>
            <a:pPr indent="-317500" lvl="0" marL="457200" rtl="0" algn="just">
              <a:lnSpc>
                <a:spcPct val="115000"/>
              </a:lnSpc>
              <a:spcBef>
                <a:spcPts val="900"/>
              </a:spcBef>
              <a:spcAft>
                <a:spcPts val="0"/>
              </a:spcAft>
              <a:buSzPts val="1400"/>
              <a:buFont typeface="Microsoft Yahei"/>
              <a:buAutoNum type="arabicPeriod"/>
            </a:pPr>
            <a:r>
              <a:rPr b="1" lang="en" sz="1400">
                <a:highlight>
                  <a:srgbClr val="FFFFFF"/>
                </a:highlight>
                <a:latin typeface="Arial"/>
                <a:ea typeface="Arial"/>
                <a:cs typeface="Arial"/>
                <a:sym typeface="Arial"/>
              </a:rPr>
              <a:t>Chatbot</a:t>
            </a:r>
            <a:r>
              <a:rPr lang="en" sz="1400">
                <a:highlight>
                  <a:srgbClr val="FFFFFF"/>
                </a:highlight>
                <a:latin typeface="Arial"/>
                <a:ea typeface="Arial"/>
                <a:cs typeface="Arial"/>
                <a:sym typeface="Arial"/>
              </a:rPr>
              <a:t>: We have integrated a chatbot into our system to provide an interactive and engaging user experience.</a:t>
            </a:r>
            <a:endParaRPr sz="1400">
              <a:highlight>
                <a:srgbClr val="FFFFFF"/>
              </a:highlight>
              <a:latin typeface="Arial"/>
              <a:ea typeface="Arial"/>
              <a:cs typeface="Arial"/>
              <a:sym typeface="Arial"/>
            </a:endParaRPr>
          </a:p>
          <a:p>
            <a:pPr indent="0" lvl="0" marL="0" rtl="0" algn="just">
              <a:lnSpc>
                <a:spcPct val="115000"/>
              </a:lnSpc>
              <a:spcBef>
                <a:spcPts val="900"/>
              </a:spcBef>
              <a:spcAft>
                <a:spcPts val="0"/>
              </a:spcAft>
              <a:buNone/>
            </a:pPr>
            <a:r>
              <a:t/>
            </a:r>
            <a:endParaRPr sz="1400">
              <a:highlight>
                <a:srgbClr val="FFFFFF"/>
              </a:highlight>
              <a:latin typeface="Arial"/>
              <a:ea typeface="Arial"/>
              <a:cs typeface="Arial"/>
              <a:sym typeface="Arial"/>
            </a:endParaRPr>
          </a:p>
          <a:p>
            <a:pPr indent="0" lvl="0" marL="0" rtl="0" algn="just">
              <a:lnSpc>
                <a:spcPct val="115000"/>
              </a:lnSpc>
              <a:spcBef>
                <a:spcPts val="900"/>
              </a:spcBef>
              <a:spcAft>
                <a:spcPts val="0"/>
              </a:spcAft>
              <a:buNone/>
            </a:pPr>
            <a:r>
              <a:t/>
            </a:r>
            <a:endParaRPr b="1" sz="1400">
              <a:highlight>
                <a:srgbClr val="FFFFFF"/>
              </a:highlight>
              <a:latin typeface="Arial"/>
              <a:ea typeface="Arial"/>
              <a:cs typeface="Arial"/>
              <a:sym typeface="Arial"/>
            </a:endParaRPr>
          </a:p>
          <a:p>
            <a:pPr indent="0" lvl="0" marL="0" rtl="0" algn="just">
              <a:lnSpc>
                <a:spcPct val="115000"/>
              </a:lnSpc>
              <a:spcBef>
                <a:spcPts val="900"/>
              </a:spcBef>
              <a:spcAft>
                <a:spcPts val="0"/>
              </a:spcAft>
              <a:buNone/>
            </a:pPr>
            <a:r>
              <a:t/>
            </a:r>
            <a:endParaRPr sz="1400">
              <a:latin typeface="Arial"/>
              <a:ea typeface="Arial"/>
              <a:cs typeface="Arial"/>
              <a:sym typeface="Arial"/>
            </a:endParaRPr>
          </a:p>
          <a:p>
            <a:pPr indent="0" lvl="0" marL="0" rtl="0" algn="just">
              <a:lnSpc>
                <a:spcPct val="115000"/>
              </a:lnSpc>
              <a:spcBef>
                <a:spcPts val="900"/>
              </a:spcBef>
              <a:spcAft>
                <a:spcPts val="0"/>
              </a:spcAft>
              <a:buNone/>
            </a:pPr>
            <a:r>
              <a:t/>
            </a:r>
            <a:endParaRPr b="1" sz="1400">
              <a:highlight>
                <a:srgbClr val="F3F3F3"/>
              </a:highlight>
              <a:latin typeface="Arial"/>
              <a:ea typeface="Arial"/>
              <a:cs typeface="Arial"/>
              <a:sym typeface="Arial"/>
            </a:endParaRPr>
          </a:p>
          <a:p>
            <a:pPr indent="0" lvl="0" marL="0" rtl="0" algn="just">
              <a:lnSpc>
                <a:spcPct val="115000"/>
              </a:lnSpc>
              <a:spcBef>
                <a:spcPts val="900"/>
              </a:spcBef>
              <a:spcAft>
                <a:spcPts val="900"/>
              </a:spcAft>
              <a:buNone/>
            </a:pPr>
            <a:r>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LBA-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