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42c692198_0_4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42c692198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42c692198_0_4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42c692198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42c692198_0_5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42c69219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42c692198_0_4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42c69219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42c692198_0_4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42c692198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42c692198_0_4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42c692198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42c692198_0_5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42c692198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42c692198_0_5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42c692198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42c692198_0_5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42c692198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42c692198_0_5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42c692198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42c692198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42c69219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42c692198_0_5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42c692198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42c692198_0_5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42c69219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42c692198_0_5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42c692198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42c692198_0_5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42c69219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42c692198_0_3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42c69219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42c692198_0_3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42c69219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42c692198_0_6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42c692198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42c692198_0_3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a42c69219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42c692198_0_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42c69219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42c692198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42c69219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2c692198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42c69219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42c692198_0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42c69219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42c692198_0_3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42c69219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42c692198_0_3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42c69219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42c692198_0_3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42c69219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Without protection from P0, the system can’t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undo updates by restoring before images. (NEW SLIDE??)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104" name="Google Shape;104;p1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4" name="Google Shape;134;p18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5" name="Google Shape;135;p18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50" y="125150"/>
            <a:ext cx="940728" cy="10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143250" y="3749250"/>
            <a:ext cx="88575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16CS30044: Sarthak Chakraborty</a:t>
            </a:r>
            <a:endParaRPr sz="24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13400" y="2765800"/>
            <a:ext cx="89172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A Critique of ANSI SQL Isolation Levels</a:t>
            </a:r>
            <a:endParaRPr sz="37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618350" y="1063325"/>
            <a:ext cx="4382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Advanced Database Systems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618350" y="1621325"/>
            <a:ext cx="4382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Assignment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02800" y="309275"/>
            <a:ext cx="8177700" cy="9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REMARK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533700" y="1817700"/>
            <a:ext cx="80766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ANSI SQL isolation should be modified to require P0 for all isolation levels</a:t>
            </a:r>
            <a:endParaRPr b="1" i="1" sz="3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922250" y="2456313"/>
            <a:ext cx="495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00" y="1563338"/>
            <a:ext cx="4953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302800" y="309275"/>
            <a:ext cx="86376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Phenomena or Anomaly: Which is Correct?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253200" y="1097125"/>
            <a:ext cx="86376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read1[x=50] -&gt; write1[x=10] -&gt; read2[x=10] -&gt; read2[y=50] -&gt; commit2 -&gt; read1[y=50] -&gt; write1[y=90] -&gt; commit1</a:t>
            </a:r>
            <a:endParaRPr sz="20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253200" y="2160850"/>
            <a:ext cx="4324800" cy="996900"/>
          </a:xfrm>
          <a:prstGeom prst="flowChartAlternateProcess">
            <a:avLst/>
          </a:prstGeom>
          <a:solidFill>
            <a:srgbClr val="FFFFFF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T1 transfering 40 from x to y, maintaining x+y=100, but T2 reads inconsistent state where x+y=60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81" name="Google Shape;281;p33"/>
          <p:cNvGrpSpPr/>
          <p:nvPr/>
        </p:nvGrpSpPr>
        <p:grpSpPr>
          <a:xfrm>
            <a:off x="5008850" y="2160850"/>
            <a:ext cx="4135200" cy="2231150"/>
            <a:chOff x="5008850" y="2160850"/>
            <a:chExt cx="4135200" cy="2231150"/>
          </a:xfrm>
        </p:grpSpPr>
        <p:sp>
          <p:nvSpPr>
            <p:cNvPr id="282" name="Google Shape;282;p33"/>
            <p:cNvSpPr/>
            <p:nvPr/>
          </p:nvSpPr>
          <p:spPr>
            <a:xfrm>
              <a:off x="5008850" y="2160850"/>
              <a:ext cx="4135200" cy="22287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 txBox="1"/>
            <p:nvPr/>
          </p:nvSpPr>
          <p:spPr>
            <a:xfrm>
              <a:off x="5008850" y="2163300"/>
              <a:ext cx="4135200" cy="22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aleway"/>
                <a:buChar char="●"/>
              </a:pPr>
              <a:r>
                <a:rPr b="1"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A1 not violated </a:t>
              </a:r>
              <a:br>
                <a:rPr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	No transaction aborts</a:t>
              </a:r>
              <a:br>
                <a:rPr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endParaRPr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aleway"/>
                <a:buChar char="●"/>
              </a:pPr>
              <a:r>
                <a:rPr b="1"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A2 not violated</a:t>
              </a:r>
              <a:br>
                <a:rPr b="1"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	No rereading</a:t>
              </a:r>
              <a:br>
                <a:rPr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endParaRPr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aleway"/>
                <a:buChar char="●"/>
              </a:pPr>
              <a:r>
                <a:rPr b="1"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A3 not violated</a:t>
              </a:r>
              <a:br>
                <a:rPr b="1"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b="1"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	</a:t>
              </a:r>
              <a:r>
                <a:rPr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No relevant predicate change</a:t>
              </a:r>
              <a:br>
                <a:rPr lang="en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endParaRPr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84" name="Google Shape;284;p33"/>
          <p:cNvSpPr txBox="1"/>
          <p:nvPr/>
        </p:nvSpPr>
        <p:spPr>
          <a:xfrm>
            <a:off x="268050" y="3761100"/>
            <a:ext cx="4295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P1 VIOLATED !!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02800" y="309275"/>
            <a:ext cx="86376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Phenomena or Anomaly: Which is Correct?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253200" y="1097125"/>
            <a:ext cx="86376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read1[x=50] -&gt; read2[x=50] -&gt; write2[x=10] -&gt; read2[y=50] -&gt; write2[y=90] -&gt; commit2 -&gt; read1[y=90] -&gt; commit1</a:t>
            </a:r>
            <a:endParaRPr sz="20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2345900" y="3707250"/>
            <a:ext cx="4295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P3 VIOLATED !!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391675" y="3148400"/>
            <a:ext cx="86376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read1[P] -&gt; write2[insert y in P] -&gt; read2[z] -&gt; write2[z] -&gt; commit2 -&gt; read1[z] -&gt; commit1</a:t>
            </a:r>
            <a:endParaRPr sz="20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2345900" y="1866875"/>
            <a:ext cx="4295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P2 VIOLATED !!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302800" y="309275"/>
            <a:ext cx="8177700" cy="9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REMARK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5"/>
          <p:cNvSpPr txBox="1"/>
          <p:nvPr/>
        </p:nvSpPr>
        <p:spPr>
          <a:xfrm>
            <a:off x="533700" y="1376850"/>
            <a:ext cx="80766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Strict interpretations A1, A2, and A3 have unintended weaknesses. The correct interpretations are the Loose ones. We assume in what follows that ANSI meant to define P1, P2, and P3.</a:t>
            </a:r>
            <a:endParaRPr b="1" i="1" sz="3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670025" y="3439238"/>
            <a:ext cx="495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75" y="1240188"/>
            <a:ext cx="4953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302800" y="309275"/>
            <a:ext cx="81777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Isolation Levels with Four Phenomena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09" name="Google Shape;309;p3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38" y="1604488"/>
            <a:ext cx="8528125" cy="19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3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 STABILITY</a:t>
            </a:r>
            <a:endParaRPr/>
          </a:p>
        </p:txBody>
      </p:sp>
      <p:sp>
        <p:nvSpPr>
          <p:cNvPr id="316" name="Google Shape;316;p3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Isolation Levels</a:t>
            </a:r>
            <a:endParaRPr/>
          </a:p>
        </p:txBody>
      </p:sp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302800" y="309275"/>
            <a:ext cx="64626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Lost Update Anomaly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8"/>
          <p:cNvSpPr txBox="1"/>
          <p:nvPr/>
        </p:nvSpPr>
        <p:spPr>
          <a:xfrm>
            <a:off x="635025" y="956000"/>
            <a:ext cx="80766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The lost update anomaly occurs when transaction T1 reads a data item and then T2 updates the data item (possibly based on a previous read), then T1 (based on its earlier read value) updates the data item and commits. </a:t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5" name="Google Shape;3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102300" y="2035463"/>
            <a:ext cx="495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5" y="877538"/>
            <a:ext cx="495300" cy="42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38"/>
          <p:cNvGrpSpPr/>
          <p:nvPr/>
        </p:nvGrpSpPr>
        <p:grpSpPr>
          <a:xfrm>
            <a:off x="904325" y="2464100"/>
            <a:ext cx="3485175" cy="2232825"/>
            <a:chOff x="635025" y="2477575"/>
            <a:chExt cx="3485175" cy="2232825"/>
          </a:xfrm>
        </p:grpSpPr>
        <p:sp>
          <p:nvSpPr>
            <p:cNvPr id="328" name="Google Shape;328;p38"/>
            <p:cNvSpPr txBox="1"/>
            <p:nvPr/>
          </p:nvSpPr>
          <p:spPr>
            <a:xfrm>
              <a:off x="1169100" y="2641300"/>
              <a:ext cx="2951100" cy="20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read1(x)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. . .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write2(x)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. . .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write1(x)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. . .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commit1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29" name="Google Shape;329;p38"/>
            <p:cNvSpPr txBox="1"/>
            <p:nvPr/>
          </p:nvSpPr>
          <p:spPr>
            <a:xfrm>
              <a:off x="635025" y="2477575"/>
              <a:ext cx="6444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C78D8"/>
                  </a:solidFill>
                  <a:latin typeface="Raleway"/>
                  <a:ea typeface="Raleway"/>
                  <a:cs typeface="Raleway"/>
                  <a:sym typeface="Raleway"/>
                </a:rPr>
                <a:t>P4</a:t>
              </a:r>
              <a:endParaRPr b="1" sz="22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30" name="Google Shape;330;p38"/>
          <p:cNvSpPr txBox="1"/>
          <p:nvPr/>
        </p:nvSpPr>
        <p:spPr>
          <a:xfrm>
            <a:off x="3137275" y="2545975"/>
            <a:ext cx="5574300" cy="23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7B7B7"/>
                </a:solidFill>
                <a:latin typeface="Raleway"/>
                <a:ea typeface="Raleway"/>
                <a:cs typeface="Raleway"/>
                <a:sym typeface="Raleway"/>
              </a:rPr>
              <a:t>read1[x=100], read2[x=100], write2[x=120], commit2, write1[x=130], commit1</a:t>
            </a:r>
            <a:br>
              <a:rPr lang="en"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20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Update of x=120 lost</a:t>
            </a:r>
            <a:endParaRPr sz="20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Possible at READ COMMITTED level</a:t>
            </a:r>
            <a:endParaRPr sz="20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Forbidding P0 and P1 allows the history</a:t>
            </a:r>
            <a:endParaRPr sz="20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Forbidding P2 precludes P4</a:t>
            </a:r>
            <a:endParaRPr sz="20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302800" y="309275"/>
            <a:ext cx="64626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Cursor Stability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36" name="Google Shape;336;p3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5097675" y="1360074"/>
            <a:ext cx="4046400" cy="29889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 txBox="1"/>
          <p:nvPr>
            <p:ph idx="4294967295" type="body"/>
          </p:nvPr>
        </p:nvSpPr>
        <p:spPr>
          <a:xfrm>
            <a:off x="302800" y="1360075"/>
            <a:ext cx="46272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Fetch data from a cursor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Lock the current data item of the cursor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Lock is held till cursor moves or is closed, possibly by commit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To update a row, hold write lock until transaction commits, even after the cursor moves on</a:t>
            </a:r>
            <a:endParaRPr sz="2000"/>
          </a:p>
        </p:txBody>
      </p:sp>
      <p:sp>
        <p:nvSpPr>
          <p:cNvPr id="339" name="Google Shape;339;p39"/>
          <p:cNvSpPr txBox="1"/>
          <p:nvPr>
            <p:ph idx="4294967295" type="body"/>
          </p:nvPr>
        </p:nvSpPr>
        <p:spPr>
          <a:xfrm>
            <a:off x="5284425" y="1629225"/>
            <a:ext cx="36729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REPEATABLE READ &gt;&gt;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CURSOR STABILITY &gt;&gt;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	READ COMMITTED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Widely Implemented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4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ISOLATION</a:t>
            </a:r>
            <a:endParaRPr/>
          </a:p>
        </p:txBody>
      </p:sp>
      <p:sp>
        <p:nvSpPr>
          <p:cNvPr id="345" name="Google Shape;345;p4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Isolation Levels</a:t>
            </a:r>
            <a:endParaRPr/>
          </a:p>
        </p:txBody>
      </p:sp>
      <p:sp>
        <p:nvSpPr>
          <p:cNvPr id="346" name="Google Shape;346;p40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idx="1" type="body"/>
          </p:nvPr>
        </p:nvSpPr>
        <p:spPr>
          <a:xfrm>
            <a:off x="314250" y="1135025"/>
            <a:ext cx="86298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Transaction reads from the snapshot of the data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Read is never blocked for a transaction running in Snapshot Isolation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Updates by concurrent transaction are not visible to each other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T1 can commit if there is no other concurrent transaction T2 wrote data item that T1 also wrote and committed. Otherwise T1 aborts.</a:t>
            </a:r>
            <a:br>
              <a:rPr lang="en" sz="2000"/>
            </a:br>
            <a:r>
              <a:rPr b="1" lang="en" sz="2000"/>
              <a:t>FIRST COMMITTER WINS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Type of multiversion concurrency control</a:t>
            </a:r>
            <a:endParaRPr sz="2000"/>
          </a:p>
        </p:txBody>
      </p:sp>
      <p:sp>
        <p:nvSpPr>
          <p:cNvPr id="352" name="Google Shape;352;p4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1"/>
          <p:cNvSpPr txBox="1"/>
          <p:nvPr>
            <p:ph type="title"/>
          </p:nvPr>
        </p:nvSpPr>
        <p:spPr>
          <a:xfrm>
            <a:off x="314250" y="297825"/>
            <a:ext cx="64626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Snapshot Isolation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Levels specified in ANSI/ISO SQL-92</a:t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2"/>
          <p:cNvSpPr txBox="1"/>
          <p:nvPr>
            <p:ph type="title"/>
          </p:nvPr>
        </p:nvSpPr>
        <p:spPr>
          <a:xfrm>
            <a:off x="314250" y="297825"/>
            <a:ext cx="83571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Data Item Constraint Violation Anomaly</a:t>
            </a:r>
            <a:endParaRPr sz="2800"/>
          </a:p>
        </p:txBody>
      </p:sp>
      <p:sp>
        <p:nvSpPr>
          <p:cNvPr id="360" name="Google Shape;360;p42"/>
          <p:cNvSpPr txBox="1"/>
          <p:nvPr/>
        </p:nvSpPr>
        <p:spPr>
          <a:xfrm>
            <a:off x="314250" y="676650"/>
            <a:ext cx="6462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Read Skew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" name="Google Shape;361;p42"/>
          <p:cNvSpPr txBox="1"/>
          <p:nvPr/>
        </p:nvSpPr>
        <p:spPr>
          <a:xfrm>
            <a:off x="702150" y="1404600"/>
            <a:ext cx="80766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Suppose transaction T1 reads x, and then a second transaction T2 updates x and y to new values and commits. If now T1 reads y, it may see an inconsistent state, and therefore produce an inconsistent state as output.</a:t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2" name="Google Shape;3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245150" y="2484075"/>
            <a:ext cx="495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50" y="1326138"/>
            <a:ext cx="4953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2"/>
          <p:cNvSpPr txBox="1"/>
          <p:nvPr/>
        </p:nvSpPr>
        <p:spPr>
          <a:xfrm>
            <a:off x="253200" y="3719421"/>
            <a:ext cx="8637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read1(x) . .  write2(x) . . write2(y) . . commit2 . . read1(y) . . (c1 or a1)</a:t>
            </a:r>
            <a:endParaRPr sz="20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4249800" y="3064825"/>
            <a:ext cx="799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rPr>
              <a:t>A5A</a:t>
            </a:r>
            <a:endParaRPr b="1" sz="2200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43"/>
          <p:cNvSpPr txBox="1"/>
          <p:nvPr>
            <p:ph type="title"/>
          </p:nvPr>
        </p:nvSpPr>
        <p:spPr>
          <a:xfrm>
            <a:off x="314250" y="297825"/>
            <a:ext cx="83571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Data Item Constraint Violation Anomaly</a:t>
            </a:r>
            <a:endParaRPr sz="2800"/>
          </a:p>
        </p:txBody>
      </p:sp>
      <p:sp>
        <p:nvSpPr>
          <p:cNvPr id="372" name="Google Shape;372;p43"/>
          <p:cNvSpPr txBox="1"/>
          <p:nvPr/>
        </p:nvSpPr>
        <p:spPr>
          <a:xfrm>
            <a:off x="314250" y="676650"/>
            <a:ext cx="6462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Write</a:t>
            </a:r>
            <a:r>
              <a:rPr lang="en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Skew</a:t>
            </a:r>
            <a:endParaRPr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702150" y="1404600"/>
            <a:ext cx="80766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Suppose T1 reads x and y, which are consistent with some constraint, and then a T2 reads x and y, writes x, and commits. Then T1 writes y. If there were a constraint between x and y, it might be violated. </a:t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19875" y="2484075"/>
            <a:ext cx="495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50" y="1326138"/>
            <a:ext cx="4953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 txBox="1"/>
          <p:nvPr/>
        </p:nvSpPr>
        <p:spPr>
          <a:xfrm>
            <a:off x="253200" y="3719421"/>
            <a:ext cx="8637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read1(x) . .  read2(y) . . write1(y) . . write2(x) . . (c1 and c2 can occur)</a:t>
            </a:r>
            <a:endParaRPr sz="20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4249800" y="3064825"/>
            <a:ext cx="799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rPr>
              <a:t>A5B</a:t>
            </a:r>
            <a:endParaRPr b="1" sz="2200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257100" y="690675"/>
            <a:ext cx="86298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First-committer-wins prevents Dirty Writes (</a:t>
            </a:r>
            <a:r>
              <a:rPr b="1" lang="en" sz="2000"/>
              <a:t>P0</a:t>
            </a:r>
            <a:r>
              <a:rPr lang="en" sz="2000"/>
              <a:t>)</a:t>
            </a:r>
            <a:br>
              <a:rPr lang="en" sz="1000"/>
            </a:b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Timestamp mechanism in SI prevents dirty reads (</a:t>
            </a:r>
            <a:r>
              <a:rPr b="1" lang="en" sz="2000"/>
              <a:t>P1</a:t>
            </a:r>
            <a:r>
              <a:rPr lang="en" sz="2000"/>
              <a:t>)</a:t>
            </a:r>
            <a:br>
              <a:rPr lang="en" sz="1000"/>
            </a:b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Transaction cannot see updates of other transactions, prevents </a:t>
            </a:r>
            <a:r>
              <a:rPr b="1" lang="en" sz="2000"/>
              <a:t>A2</a:t>
            </a:r>
            <a:br>
              <a:rPr b="1" lang="en" sz="1000"/>
            </a:br>
            <a:endParaRPr b="1"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b="1" lang="en" sz="2000"/>
              <a:t>A5A</a:t>
            </a:r>
            <a:r>
              <a:rPr lang="en" sz="2000"/>
              <a:t> not possible in SI but possible in READ COMMITTED</a:t>
            </a:r>
            <a:br>
              <a:rPr lang="en" sz="1000"/>
            </a:b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b="1" lang="en" sz="2000"/>
              <a:t>A5B</a:t>
            </a:r>
            <a:r>
              <a:rPr lang="en" sz="2000"/>
              <a:t> can occur in SI. Forbidding </a:t>
            </a:r>
            <a:r>
              <a:rPr b="1" lang="en" sz="2000"/>
              <a:t>P2</a:t>
            </a:r>
            <a:r>
              <a:rPr lang="en" sz="2000"/>
              <a:t> also forbids </a:t>
            </a:r>
            <a:r>
              <a:rPr b="1" lang="en" sz="2000"/>
              <a:t>A5B</a:t>
            </a:r>
            <a:r>
              <a:rPr lang="en" sz="2000"/>
              <a:t>. Thus </a:t>
            </a:r>
            <a:r>
              <a:rPr b="1" lang="en" sz="2000"/>
              <a:t>P2</a:t>
            </a:r>
            <a:r>
              <a:rPr lang="en" sz="2000"/>
              <a:t> occurs in SI which does not  occur in REPEATABLE READ</a:t>
            </a:r>
            <a:br>
              <a:rPr lang="en" sz="1000"/>
            </a:b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SI does not experience </a:t>
            </a:r>
            <a:r>
              <a:rPr b="1" lang="en" sz="2000"/>
              <a:t>A3</a:t>
            </a:r>
            <a:r>
              <a:rPr lang="en" sz="2000"/>
              <a:t> since transaction updates are not seen by others, but REPEATABLE READ can experience </a:t>
            </a:r>
            <a:r>
              <a:rPr b="1" lang="en" sz="2000"/>
              <a:t>A3</a:t>
            </a:r>
            <a:br>
              <a:rPr b="1" lang="en" sz="1000"/>
            </a:b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Snapshot Isolation histories prohibit histories with anomaly A3, but allow A5B, while REPEATABLE READ does the opposite.</a:t>
            </a:r>
            <a:endParaRPr sz="2000"/>
          </a:p>
        </p:txBody>
      </p:sp>
      <p:sp>
        <p:nvSpPr>
          <p:cNvPr id="383" name="Google Shape;383;p4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4"/>
          <p:cNvSpPr txBox="1"/>
          <p:nvPr>
            <p:ph type="title"/>
          </p:nvPr>
        </p:nvSpPr>
        <p:spPr>
          <a:xfrm>
            <a:off x="314250" y="297825"/>
            <a:ext cx="64626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Snapshot Isolation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>
            <p:ph idx="1" type="body"/>
          </p:nvPr>
        </p:nvSpPr>
        <p:spPr>
          <a:xfrm>
            <a:off x="257100" y="2501225"/>
            <a:ext cx="86298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Snapshot Isolation histories preclude anomalies </a:t>
            </a:r>
            <a:r>
              <a:rPr b="1" lang="en" sz="2000"/>
              <a:t>A1</a:t>
            </a:r>
            <a:r>
              <a:rPr lang="en" sz="2000"/>
              <a:t>, </a:t>
            </a:r>
            <a:r>
              <a:rPr b="1" lang="en" sz="2000"/>
              <a:t>A2</a:t>
            </a:r>
            <a:r>
              <a:rPr lang="en" sz="2000"/>
              <a:t> and </a:t>
            </a:r>
            <a:r>
              <a:rPr b="1" lang="en" sz="2000"/>
              <a:t>A3</a:t>
            </a:r>
            <a:r>
              <a:rPr lang="en" sz="2000"/>
              <a:t>. Therefore, in the anomaly interpretation of ANOMALY SERIALIZABLE</a:t>
            </a:r>
            <a:endParaRPr sz="2000"/>
          </a:p>
        </p:txBody>
      </p:sp>
      <p:sp>
        <p:nvSpPr>
          <p:cNvPr id="390" name="Google Shape;390;p4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45"/>
          <p:cNvSpPr txBox="1"/>
          <p:nvPr>
            <p:ph type="title"/>
          </p:nvPr>
        </p:nvSpPr>
        <p:spPr>
          <a:xfrm>
            <a:off x="314250" y="297825"/>
            <a:ext cx="64626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Snapshot Isolation</a:t>
            </a:r>
            <a:endParaRPr sz="2800"/>
          </a:p>
        </p:txBody>
      </p:sp>
      <p:sp>
        <p:nvSpPr>
          <p:cNvPr id="392" name="Google Shape;392;p45"/>
          <p:cNvSpPr/>
          <p:nvPr/>
        </p:nvSpPr>
        <p:spPr>
          <a:xfrm>
            <a:off x="0" y="1077300"/>
            <a:ext cx="9144000" cy="902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5"/>
          <p:cNvSpPr txBox="1"/>
          <p:nvPr>
            <p:ph idx="1" type="body"/>
          </p:nvPr>
        </p:nvSpPr>
        <p:spPr>
          <a:xfrm>
            <a:off x="149400" y="1205250"/>
            <a:ext cx="88452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REPEATABLE READ &gt;&gt; &lt;&lt; SNAPSHOT ISOLATION &gt;&gt; READ COMMITTED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94" name="Google Shape;394;p45"/>
          <p:cNvSpPr/>
          <p:nvPr/>
        </p:nvSpPr>
        <p:spPr>
          <a:xfrm>
            <a:off x="1262850" y="3595025"/>
            <a:ext cx="6618300" cy="902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5"/>
          <p:cNvSpPr txBox="1"/>
          <p:nvPr>
            <p:ph idx="1" type="body"/>
          </p:nvPr>
        </p:nvSpPr>
        <p:spPr>
          <a:xfrm>
            <a:off x="1412250" y="3722975"/>
            <a:ext cx="63342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SNAPSHOT ISOLATION &gt;&gt; ANOMALY SERIALIZABLE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5.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1" name="Google Shape;401;p4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Analysis</a:t>
            </a:r>
            <a:endParaRPr/>
          </a:p>
        </p:txBody>
      </p:sp>
      <p:sp>
        <p:nvSpPr>
          <p:cNvPr id="402" name="Google Shape;402;p4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47"/>
          <p:cNvSpPr txBox="1"/>
          <p:nvPr>
            <p:ph type="title"/>
          </p:nvPr>
        </p:nvSpPr>
        <p:spPr>
          <a:xfrm>
            <a:off x="314250" y="297825"/>
            <a:ext cx="64626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Conclusion</a:t>
            </a:r>
            <a:endParaRPr sz="2800"/>
          </a:p>
        </p:txBody>
      </p:sp>
      <p:pic>
        <p:nvPicPr>
          <p:cNvPr id="409" name="Google Shape;4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263" y="972875"/>
            <a:ext cx="5233475" cy="38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48"/>
          <p:cNvSpPr txBox="1"/>
          <p:nvPr>
            <p:ph type="title"/>
          </p:nvPr>
        </p:nvSpPr>
        <p:spPr>
          <a:xfrm>
            <a:off x="314250" y="297825"/>
            <a:ext cx="64626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Conclusion</a:t>
            </a:r>
            <a:endParaRPr sz="2800"/>
          </a:p>
        </p:txBody>
      </p:sp>
      <p:pic>
        <p:nvPicPr>
          <p:cNvPr id="416" name="Google Shape;4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13" y="1031025"/>
            <a:ext cx="8681980" cy="36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>
            <p:ph idx="4294967295" type="ctrTitle"/>
          </p:nvPr>
        </p:nvSpPr>
        <p:spPr>
          <a:xfrm>
            <a:off x="875725" y="199184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2"/>
                </a:solidFill>
              </a:rPr>
              <a:t>Thank You!</a:t>
            </a:r>
            <a:endParaRPr sz="8000">
              <a:solidFill>
                <a:schemeClr val="accent2"/>
              </a:solidFill>
            </a:endParaRPr>
          </a:p>
        </p:txBody>
      </p:sp>
      <p:sp>
        <p:nvSpPr>
          <p:cNvPr id="422" name="Google Shape;422;p4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02800" y="309275"/>
            <a:ext cx="64626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Introduction to Isolation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5"/>
          <p:cNvSpPr txBox="1"/>
          <p:nvPr>
            <p:ph idx="4294967295" type="body"/>
          </p:nvPr>
        </p:nvSpPr>
        <p:spPr>
          <a:xfrm>
            <a:off x="482700" y="1166550"/>
            <a:ext cx="8178600" cy="3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Char char="▷"/>
            </a:pPr>
            <a:r>
              <a:rPr lang="en" sz="2000">
                <a:solidFill>
                  <a:srgbClr val="666666"/>
                </a:solidFill>
              </a:rPr>
              <a:t>Isolation guards against inconsistent database state due to concurrent transactions</a:t>
            </a:r>
            <a:br>
              <a:rPr lang="en" sz="2000">
                <a:solidFill>
                  <a:srgbClr val="666666"/>
                </a:solidFill>
              </a:rPr>
            </a:b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▷"/>
            </a:pPr>
            <a:r>
              <a:rPr b="1" lang="en" sz="2000">
                <a:solidFill>
                  <a:srgbClr val="666666"/>
                </a:solidFill>
              </a:rPr>
              <a:t>Phenomena:</a:t>
            </a:r>
            <a:r>
              <a:rPr lang="en" sz="2000">
                <a:solidFill>
                  <a:srgbClr val="666666"/>
                </a:solidFill>
              </a:rPr>
              <a:t> Operation subsequences that may lead to anomaly</a:t>
            </a:r>
            <a:br>
              <a:rPr lang="en" sz="2000">
                <a:solidFill>
                  <a:srgbClr val="666666"/>
                </a:solidFill>
              </a:rPr>
            </a:br>
            <a:r>
              <a:rPr lang="en" sz="1400">
                <a:solidFill>
                  <a:srgbClr val="666666"/>
                </a:solidFill>
              </a:rPr>
              <a:t>[Defined in ANSI/ISO SQL-92 Specifications]</a:t>
            </a:r>
            <a:endParaRPr sz="14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b="1" lang="en" sz="2000">
                <a:solidFill>
                  <a:srgbClr val="666666"/>
                </a:solidFill>
              </a:rPr>
              <a:t>Dirty Read:</a:t>
            </a:r>
            <a:r>
              <a:rPr lang="en" sz="2000">
                <a:solidFill>
                  <a:srgbClr val="666666"/>
                </a:solidFill>
              </a:rPr>
              <a:t> Reading a data item that never existed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b="1" lang="en" sz="2000">
                <a:solidFill>
                  <a:srgbClr val="666666"/>
                </a:solidFill>
              </a:rPr>
              <a:t>Non-repeatable Read:</a:t>
            </a:r>
            <a:r>
              <a:rPr lang="en" sz="2000">
                <a:solidFill>
                  <a:srgbClr val="666666"/>
                </a:solidFill>
              </a:rPr>
              <a:t> Rereading data item shows inconsistent values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b="1" lang="en" sz="2000">
                <a:solidFill>
                  <a:srgbClr val="666666"/>
                </a:solidFill>
              </a:rPr>
              <a:t>Phantom:</a:t>
            </a:r>
            <a:r>
              <a:rPr lang="en" sz="2000">
                <a:solidFill>
                  <a:srgbClr val="666666"/>
                </a:solidFill>
              </a:rPr>
              <a:t> Rereading data based on &lt;search condition&gt; returns different set of item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02800" y="309275"/>
            <a:ext cx="64626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Dirty Read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635025" y="956000"/>
            <a:ext cx="80766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Transaction T1 modifies a data item. Another transaction T2 then reads that data item before T1 performs a COMMIT or ROLLBACK. If T1 then performs a ROLLBACK, T2 has read a data item that was never committed and so never really existed.</a:t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050500" y="2035463"/>
            <a:ext cx="495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5" y="877538"/>
            <a:ext cx="495300" cy="42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26"/>
          <p:cNvGrpSpPr/>
          <p:nvPr/>
        </p:nvGrpSpPr>
        <p:grpSpPr>
          <a:xfrm>
            <a:off x="302800" y="2571750"/>
            <a:ext cx="3494250" cy="2069100"/>
            <a:chOff x="302800" y="2571750"/>
            <a:chExt cx="3494250" cy="2069100"/>
          </a:xfrm>
        </p:grpSpPr>
        <p:sp>
          <p:nvSpPr>
            <p:cNvPr id="196" name="Google Shape;196;p26"/>
            <p:cNvSpPr txBox="1"/>
            <p:nvPr/>
          </p:nvSpPr>
          <p:spPr>
            <a:xfrm>
              <a:off x="845950" y="2571750"/>
              <a:ext cx="2951100" cy="20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write1(x)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. . .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read2(x)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. . .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((c1 or a1) and (c2 or a2)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in any order)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302800" y="2571750"/>
              <a:ext cx="6444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C78D8"/>
                  </a:solidFill>
                  <a:latin typeface="Raleway"/>
                  <a:ea typeface="Raleway"/>
                  <a:cs typeface="Raleway"/>
                  <a:sym typeface="Raleway"/>
                </a:rPr>
                <a:t>P1</a:t>
              </a:r>
              <a:endParaRPr b="1" sz="22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8" name="Google Shape;198;p26"/>
          <p:cNvSpPr/>
          <p:nvPr/>
        </p:nvSpPr>
        <p:spPr>
          <a:xfrm>
            <a:off x="2107525" y="2571750"/>
            <a:ext cx="2499600" cy="713700"/>
          </a:xfrm>
          <a:prstGeom prst="flowChartAlternateProcess">
            <a:avLst/>
          </a:prstGeom>
          <a:solidFill>
            <a:srgbClr val="FFFFFF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Statement does not insist that T1 aborts</a:t>
            </a:r>
            <a:endParaRPr sz="16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2704275" y="3393100"/>
            <a:ext cx="2499600" cy="713700"/>
          </a:xfrm>
          <a:prstGeom prst="flowChartAlternateProcess">
            <a:avLst/>
          </a:prstGeom>
          <a:solidFill>
            <a:srgbClr val="FFFFFF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Loose Interpretation</a:t>
            </a:r>
            <a:endParaRPr sz="16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00" name="Google Shape;200;p26"/>
          <p:cNvGrpSpPr/>
          <p:nvPr/>
        </p:nvGrpSpPr>
        <p:grpSpPr>
          <a:xfrm>
            <a:off x="5113975" y="2464100"/>
            <a:ext cx="3689875" cy="2069100"/>
            <a:chOff x="5113975" y="2464100"/>
            <a:chExt cx="3689875" cy="2069100"/>
          </a:xfrm>
        </p:grpSpPr>
        <p:grpSp>
          <p:nvGrpSpPr>
            <p:cNvPr id="201" name="Google Shape;201;p26"/>
            <p:cNvGrpSpPr/>
            <p:nvPr/>
          </p:nvGrpSpPr>
          <p:grpSpPr>
            <a:xfrm>
              <a:off x="5113975" y="2464100"/>
              <a:ext cx="3494250" cy="2069100"/>
              <a:chOff x="5113975" y="2464100"/>
              <a:chExt cx="3494250" cy="2069100"/>
            </a:xfrm>
          </p:grpSpPr>
          <p:sp>
            <p:nvSpPr>
              <p:cNvPr id="202" name="Google Shape;202;p26"/>
              <p:cNvSpPr txBox="1"/>
              <p:nvPr/>
            </p:nvSpPr>
            <p:spPr>
              <a:xfrm>
                <a:off x="5657125" y="2464100"/>
                <a:ext cx="2951100" cy="206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2185C5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write1(x)</a:t>
                </a:r>
                <a:endParaRPr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2185C5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. . .</a:t>
                </a:r>
                <a:endParaRPr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2185C5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read2(x)</a:t>
                </a:r>
                <a:endParaRPr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2185C5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. . .</a:t>
                </a:r>
                <a:endParaRPr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2185C5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( a1 and c2 in any order)</a:t>
                </a:r>
                <a:endParaRPr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03" name="Google Shape;203;p26"/>
              <p:cNvSpPr txBox="1"/>
              <p:nvPr/>
            </p:nvSpPr>
            <p:spPr>
              <a:xfrm>
                <a:off x="5113975" y="2571750"/>
                <a:ext cx="644400" cy="50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200">
                    <a:solidFill>
                      <a:srgbClr val="3C78D8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A</a:t>
                </a:r>
                <a:r>
                  <a:rPr b="1" lang="en" sz="2200">
                    <a:solidFill>
                      <a:srgbClr val="3C78D8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1</a:t>
                </a:r>
                <a:endParaRPr b="1" sz="2200">
                  <a:solidFill>
                    <a:srgbClr val="3C78D8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204" name="Google Shape;204;p26"/>
            <p:cNvSpPr/>
            <p:nvPr/>
          </p:nvSpPr>
          <p:spPr>
            <a:xfrm>
              <a:off x="6967550" y="2571750"/>
              <a:ext cx="1836300" cy="713700"/>
            </a:xfrm>
            <a:prstGeom prst="flowChartAlternateProcess">
              <a:avLst/>
            </a:prstGeom>
            <a:solidFill>
              <a:srgbClr val="FFFFFF"/>
            </a:solidFill>
            <a:ln cap="flat" cmpd="sng" w="2857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666666"/>
                  </a:solidFill>
                  <a:latin typeface="Raleway"/>
                  <a:ea typeface="Raleway"/>
                  <a:cs typeface="Raleway"/>
                  <a:sym typeface="Raleway"/>
                </a:rPr>
                <a:t>ACTUAL </a:t>
              </a:r>
              <a:endParaRPr b="1" sz="1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666666"/>
                  </a:solidFill>
                  <a:latin typeface="Raleway"/>
                  <a:ea typeface="Raleway"/>
                  <a:cs typeface="Raleway"/>
                  <a:sym typeface="Raleway"/>
                </a:rPr>
                <a:t>ANOMALY !!</a:t>
              </a:r>
              <a:endParaRPr b="1" sz="1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02800" y="309275"/>
            <a:ext cx="64626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Non-Repeatable Read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635025" y="956000"/>
            <a:ext cx="80766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Transaction T1 reads a data item. Another transaction T2 then modifies or deletes that data item and commits. If T1 then attempts to reread the data item, it receives a modified value or discovers that the data item has been deleted.</a:t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270100" y="2035463"/>
            <a:ext cx="495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5" y="877538"/>
            <a:ext cx="495300" cy="42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27"/>
          <p:cNvGrpSpPr/>
          <p:nvPr/>
        </p:nvGrpSpPr>
        <p:grpSpPr>
          <a:xfrm>
            <a:off x="904325" y="2558275"/>
            <a:ext cx="3485175" cy="2069100"/>
            <a:chOff x="635025" y="2571750"/>
            <a:chExt cx="3485175" cy="2069100"/>
          </a:xfrm>
        </p:grpSpPr>
        <p:sp>
          <p:nvSpPr>
            <p:cNvPr id="215" name="Google Shape;215;p27"/>
            <p:cNvSpPr txBox="1"/>
            <p:nvPr/>
          </p:nvSpPr>
          <p:spPr>
            <a:xfrm>
              <a:off x="1169100" y="2571750"/>
              <a:ext cx="2951100" cy="20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read</a:t>
              </a: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1(x)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. . .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write2(x)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. . .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((c1 or a1) and (c2 or a2)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in any order)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6" name="Google Shape;216;p27"/>
            <p:cNvSpPr txBox="1"/>
            <p:nvPr/>
          </p:nvSpPr>
          <p:spPr>
            <a:xfrm>
              <a:off x="635025" y="2571750"/>
              <a:ext cx="6444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C78D8"/>
                  </a:solidFill>
                  <a:latin typeface="Raleway"/>
                  <a:ea typeface="Raleway"/>
                  <a:cs typeface="Raleway"/>
                  <a:sym typeface="Raleway"/>
                </a:rPr>
                <a:t>P2</a:t>
              </a:r>
              <a:endParaRPr b="1" sz="22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5098575" y="2289050"/>
            <a:ext cx="2951100" cy="2069100"/>
            <a:chOff x="5098575" y="2289050"/>
            <a:chExt cx="2951100" cy="2069100"/>
          </a:xfrm>
        </p:grpSpPr>
        <p:sp>
          <p:nvSpPr>
            <p:cNvPr id="218" name="Google Shape;218;p27"/>
            <p:cNvSpPr txBox="1"/>
            <p:nvPr/>
          </p:nvSpPr>
          <p:spPr>
            <a:xfrm>
              <a:off x="5098575" y="2289050"/>
              <a:ext cx="2951100" cy="20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read</a:t>
              </a: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1(x)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write2(x)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commit2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read1(x)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commit1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5410275" y="2558275"/>
              <a:ext cx="6444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C78D8"/>
                  </a:solidFill>
                  <a:latin typeface="Raleway"/>
                  <a:ea typeface="Raleway"/>
                  <a:cs typeface="Raleway"/>
                  <a:sym typeface="Raleway"/>
                </a:rPr>
                <a:t>A2</a:t>
              </a:r>
              <a:endParaRPr b="1" sz="22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02800" y="309275"/>
            <a:ext cx="64626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Phantom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635025" y="956000"/>
            <a:ext cx="80766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Transaction T1 reads a set of data items satisfying some &lt;search condition&gt;. Transaction T2 then creates data items that satisfy T1’s &lt;search condition&gt; and commits. If T1 then repeats its read with the same &lt;search condition&gt;, it gets a set of data items different from the first read.</a:t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11650" y="2357425"/>
            <a:ext cx="495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5" y="877538"/>
            <a:ext cx="495300" cy="42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8"/>
          <p:cNvGrpSpPr/>
          <p:nvPr/>
        </p:nvGrpSpPr>
        <p:grpSpPr>
          <a:xfrm>
            <a:off x="837000" y="2719875"/>
            <a:ext cx="3485175" cy="2069100"/>
            <a:chOff x="635025" y="2571750"/>
            <a:chExt cx="3485175" cy="2069100"/>
          </a:xfrm>
        </p:grpSpPr>
        <p:sp>
          <p:nvSpPr>
            <p:cNvPr id="230" name="Google Shape;230;p28"/>
            <p:cNvSpPr txBox="1"/>
            <p:nvPr/>
          </p:nvSpPr>
          <p:spPr>
            <a:xfrm>
              <a:off x="1169100" y="2571750"/>
              <a:ext cx="2951100" cy="20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read1(P)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. . .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write2(y in P)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. . .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((c1 or a1) and (c2 or a2)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in any order)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1" name="Google Shape;231;p28"/>
            <p:cNvSpPr txBox="1"/>
            <p:nvPr/>
          </p:nvSpPr>
          <p:spPr>
            <a:xfrm>
              <a:off x="635025" y="2571750"/>
              <a:ext cx="6444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C78D8"/>
                  </a:solidFill>
                  <a:latin typeface="Raleway"/>
                  <a:ea typeface="Raleway"/>
                  <a:cs typeface="Raleway"/>
                  <a:sym typeface="Raleway"/>
                </a:rPr>
                <a:t>P3</a:t>
              </a:r>
              <a:endParaRPr b="1" sz="22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5517975" y="2464100"/>
            <a:ext cx="2666400" cy="2069100"/>
            <a:chOff x="5517975" y="2464100"/>
            <a:chExt cx="2666400" cy="2069100"/>
          </a:xfrm>
        </p:grpSpPr>
        <p:sp>
          <p:nvSpPr>
            <p:cNvPr id="233" name="Google Shape;233;p28"/>
            <p:cNvSpPr txBox="1"/>
            <p:nvPr/>
          </p:nvSpPr>
          <p:spPr>
            <a:xfrm>
              <a:off x="6162375" y="2464100"/>
              <a:ext cx="2022000" cy="20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read1(P)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write2(y inP)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commit2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read1(P)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commit1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4" name="Google Shape;234;p28"/>
            <p:cNvSpPr txBox="1"/>
            <p:nvPr/>
          </p:nvSpPr>
          <p:spPr>
            <a:xfrm>
              <a:off x="5517975" y="2571750"/>
              <a:ext cx="6444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C78D8"/>
                  </a:solidFill>
                  <a:latin typeface="Raleway"/>
                  <a:ea typeface="Raleway"/>
                  <a:cs typeface="Raleway"/>
                  <a:sym typeface="Raleway"/>
                </a:rPr>
                <a:t>A2</a:t>
              </a:r>
              <a:endParaRPr b="1" sz="22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02800" y="309275"/>
            <a:ext cx="81777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Isolation Levels in ANSI/ISO SQL-92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00" y="1584288"/>
            <a:ext cx="8597900" cy="19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1131025" y="3729700"/>
            <a:ext cx="70689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Execution subsequences that disallow the three phenomena are not fully serializable !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48" name="Google Shape;248;p3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ANSI SQL Isolation Levels</a:t>
            </a:r>
            <a:endParaRPr/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6275" y="309275"/>
            <a:ext cx="64626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Dirty Write - A New Phenomena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635025" y="956000"/>
            <a:ext cx="80766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Transaction T1 modifies a data item. Another transaction T2 then further modifies that data item before T1 performs a COMMIT or ROLLBACK. If T1 or T2 then performs a ROLLBACK, it is unclear what the correct data value should be. </a:t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27575" y="2035475"/>
            <a:ext cx="495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5" y="877538"/>
            <a:ext cx="495300" cy="42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31"/>
          <p:cNvGrpSpPr/>
          <p:nvPr/>
        </p:nvGrpSpPr>
        <p:grpSpPr>
          <a:xfrm>
            <a:off x="837000" y="2551325"/>
            <a:ext cx="3485175" cy="2069100"/>
            <a:chOff x="635025" y="2403200"/>
            <a:chExt cx="3485175" cy="2069100"/>
          </a:xfrm>
        </p:grpSpPr>
        <p:sp>
          <p:nvSpPr>
            <p:cNvPr id="260" name="Google Shape;260;p31"/>
            <p:cNvSpPr txBox="1"/>
            <p:nvPr/>
          </p:nvSpPr>
          <p:spPr>
            <a:xfrm>
              <a:off x="1169100" y="2403200"/>
              <a:ext cx="2951100" cy="20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write</a:t>
              </a: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1(x)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. . .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write2(x)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. . .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((c1 or a1) and (c2 or a2)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in any order)</a:t>
              </a:r>
              <a:endParaRPr sz="2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1" name="Google Shape;261;p31"/>
            <p:cNvSpPr txBox="1"/>
            <p:nvPr/>
          </p:nvSpPr>
          <p:spPr>
            <a:xfrm>
              <a:off x="635025" y="2403200"/>
              <a:ext cx="6444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C78D8"/>
                  </a:solidFill>
                  <a:latin typeface="Raleway"/>
                  <a:ea typeface="Raleway"/>
                  <a:cs typeface="Raleway"/>
                  <a:sym typeface="Raleway"/>
                </a:rPr>
                <a:t>P0</a:t>
              </a:r>
              <a:endParaRPr b="1" sz="22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62" name="Google Shape;262;p31"/>
          <p:cNvSpPr txBox="1"/>
          <p:nvPr/>
        </p:nvSpPr>
        <p:spPr>
          <a:xfrm>
            <a:off x="4322175" y="3635450"/>
            <a:ext cx="42951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Only ANSI SERIALIZABLE isolation level excludes this anomalous behaviour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4598175" y="2551325"/>
            <a:ext cx="3743100" cy="996900"/>
          </a:xfrm>
          <a:prstGeom prst="flowChartAlternateProcess">
            <a:avLst/>
          </a:prstGeom>
          <a:solidFill>
            <a:srgbClr val="FFFFFF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Violates Database Consistency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